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71" r:id="rId5"/>
    <p:sldId id="256" r:id="rId6"/>
    <p:sldId id="259" r:id="rId7"/>
    <p:sldId id="260" r:id="rId8"/>
    <p:sldId id="261" r:id="rId9"/>
    <p:sldId id="262" r:id="rId10"/>
    <p:sldId id="263" r:id="rId11"/>
    <p:sldId id="272" r:id="rId12"/>
    <p:sldId id="264" r:id="rId13"/>
    <p:sldId id="266" r:id="rId14"/>
    <p:sldId id="302" r:id="rId15"/>
    <p:sldId id="273" r:id="rId16"/>
    <p:sldId id="303" r:id="rId17"/>
    <p:sldId id="304" r:id="rId18"/>
    <p:sldId id="267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364"/>
    <a:srgbClr val="56B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02" autoAdjust="0"/>
  </p:normalViewPr>
  <p:slideViewPr>
    <p:cSldViewPr snapToGrid="0" snapToObjects="1">
      <p:cViewPr varScale="1">
        <p:scale>
          <a:sx n="92" d="100"/>
          <a:sy n="92" d="100"/>
        </p:scale>
        <p:origin x="174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mear Byrne" userId="9a734078-a8b6-43c0-ae6d-2eebe96d9e10" providerId="ADAL" clId="{88E0447A-6016-4943-83D7-0BAAFD9F59A8}"/>
    <pc:docChg chg="modSld">
      <pc:chgData name="Eimear Byrne" userId="9a734078-a8b6-43c0-ae6d-2eebe96d9e10" providerId="ADAL" clId="{88E0447A-6016-4943-83D7-0BAAFD9F59A8}" dt="2023-06-23T08:40:30.564" v="68" actId="20577"/>
      <pc:docMkLst>
        <pc:docMk/>
      </pc:docMkLst>
      <pc:sldChg chg="modSp mod">
        <pc:chgData name="Eimear Byrne" userId="9a734078-a8b6-43c0-ae6d-2eebe96d9e10" providerId="ADAL" clId="{88E0447A-6016-4943-83D7-0BAAFD9F59A8}" dt="2023-06-23T08:40:30.564" v="68" actId="20577"/>
        <pc:sldMkLst>
          <pc:docMk/>
          <pc:sldMk cId="1603183808" sldId="261"/>
        </pc:sldMkLst>
        <pc:spChg chg="mod">
          <ac:chgData name="Eimear Byrne" userId="9a734078-a8b6-43c0-ae6d-2eebe96d9e10" providerId="ADAL" clId="{88E0447A-6016-4943-83D7-0BAAFD9F59A8}" dt="2023-06-23T08:40:30.564" v="68" actId="20577"/>
          <ac:spMkLst>
            <pc:docMk/>
            <pc:sldMk cId="1603183808" sldId="261"/>
            <ac:spMk id="8" creationId="{75943553-DD48-C0BE-EF08-9CF9F1C7326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AD64D-4115-4480-A9EF-DB8A2CB5D0A7}" type="datetimeFigureOut">
              <a:rPr lang="en-IE" smtClean="0"/>
              <a:t>23/06/2023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editar los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6AB78-4B7F-4E04-974B-ED584375F5FF}" type="slidenum">
              <a:rPr lang="en-IE" smtClean="0"/>
              <a:t>'#'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629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0" i="0" dirty="0">
                <a:solidFill>
                  <a:srgbClr val="000000"/>
                </a:solidFill>
                <a:effectLst/>
                <a:latin typeface="Public Sans"/>
              </a:rPr>
              <a:t>Una alternativa a la economía actual de "tomar-hacer-desperdiciar", en la que se extraen grandes cantidades de recursos naturales para fabricar cosas que sólo se pueden utilizar una vez antes de tirarlas a la basura. Al reciclar nuestras bicicletas y sus piezas, damos un segundo uso a los recursos disponibles.</a:t>
            </a:r>
            <a:endParaRPr lang="en-IE" sz="1200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6AB78-4B7F-4E04-974B-ED584375F5FF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153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C4E1-3841-E641-9E72-71FE95BA8C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9231" y="2208003"/>
            <a:ext cx="7697569" cy="529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dirty="0"/>
              <a:t>CLICK TO EDIT MASTER TITL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989231" y="2737670"/>
            <a:ext cx="7697569" cy="52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rgbClr val="56B32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MAKE</a:t>
            </a:r>
            <a:r>
              <a:rPr lang="en-US" baseline="0" dirty="0">
                <a:solidFill>
                  <a:srgbClr val="FFFFFF"/>
                </a:solidFill>
              </a:rPr>
              <a:t> CHANGE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05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C4E1-3841-E641-9E72-71FE95BA8C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89231" y="1212487"/>
            <a:ext cx="7697569" cy="98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dirty="0"/>
              <a:t>CLICK TO EDIT </a:t>
            </a:r>
            <a:br>
              <a:rPr lang="ga-IE" dirty="0"/>
            </a:br>
            <a:r>
              <a:rPr lang="ga-IE" dirty="0"/>
              <a:t>MASTER TITLE STYLE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989231" y="2278198"/>
            <a:ext cx="7697569" cy="2316423"/>
          </a:xfrm>
        </p:spPr>
        <p:txBody>
          <a:bodyPr spcCol="720000">
            <a:normAutofit/>
          </a:bodyPr>
          <a:lstStyle>
            <a:lvl1pPr>
              <a:lnSpc>
                <a:spcPct val="90000"/>
              </a:lnSpc>
              <a:defRPr sz="1400"/>
            </a:lvl1pPr>
            <a:lvl2pPr>
              <a:lnSpc>
                <a:spcPct val="90000"/>
              </a:lnSpc>
              <a:defRPr sz="14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400"/>
            </a:lvl5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5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2898B-FAF0-B447-A649-9838C5BA4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960"/>
            <a:ext cx="12192000" cy="812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C4E1-3841-E641-9E72-71FE95BA8C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9231" y="2208003"/>
            <a:ext cx="7697569" cy="529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dirty="0"/>
              <a:t>CLICK TO EDIT MASTER TITL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989231" y="2737670"/>
            <a:ext cx="7697569" cy="52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rgbClr val="56B32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MAKE</a:t>
            </a:r>
            <a:r>
              <a:rPr lang="en-US" baseline="0" dirty="0">
                <a:solidFill>
                  <a:srgbClr val="FFFFFF"/>
                </a:solidFill>
              </a:rPr>
              <a:t> CHANGE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0E05-32B5-034F-9D73-ACDB9D9E0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4" y="300634"/>
            <a:ext cx="865486" cy="979526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6822498" y="2793320"/>
            <a:ext cx="2099733" cy="2149552"/>
            <a:chOff x="8869680" y="3577968"/>
            <a:chExt cx="2885440" cy="29539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791CC8-7830-994F-8B15-23F0D8906737}"/>
                </a:ext>
              </a:extLst>
            </p:cNvPr>
            <p:cNvSpPr/>
            <p:nvPr userDrawn="1"/>
          </p:nvSpPr>
          <p:spPr>
            <a:xfrm>
              <a:off x="8869680" y="639494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B1E394-E7D0-614A-A506-12254D43F7D4}"/>
                </a:ext>
              </a:extLst>
            </p:cNvPr>
            <p:cNvSpPr/>
            <p:nvPr userDrawn="1"/>
          </p:nvSpPr>
          <p:spPr>
            <a:xfrm rot="5400000">
              <a:off x="10243939" y="495222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8494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D997AA-8E3A-E14D-9BE1-B6083C8FD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60"/>
            <a:ext cx="12222480" cy="81483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C4E1-3841-E641-9E72-71FE95BA8C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0E05-32B5-034F-9D73-ACDB9D9E0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4" y="300634"/>
            <a:ext cx="865486" cy="979526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6822498" y="2793320"/>
            <a:ext cx="2099733" cy="2149552"/>
            <a:chOff x="8869680" y="3577968"/>
            <a:chExt cx="2885440" cy="29539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791CC8-7830-994F-8B15-23F0D8906737}"/>
                </a:ext>
              </a:extLst>
            </p:cNvPr>
            <p:cNvSpPr/>
            <p:nvPr userDrawn="1"/>
          </p:nvSpPr>
          <p:spPr>
            <a:xfrm>
              <a:off x="8869680" y="639494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B1E394-E7D0-614A-A506-12254D43F7D4}"/>
                </a:ext>
              </a:extLst>
            </p:cNvPr>
            <p:cNvSpPr/>
            <p:nvPr userDrawn="1"/>
          </p:nvSpPr>
          <p:spPr>
            <a:xfrm rot="5400000">
              <a:off x="10243939" y="495222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9231" y="2208003"/>
            <a:ext cx="7697569" cy="529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dirty="0"/>
              <a:t>CLICK TO EDIT MASTER TITL</a:t>
            </a:r>
            <a:endParaRPr lang="en-US" dirty="0"/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989231" y="2737670"/>
            <a:ext cx="7697569" cy="52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rgbClr val="56B32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MAKE</a:t>
            </a:r>
            <a:r>
              <a:rPr lang="en-US" baseline="0" dirty="0">
                <a:solidFill>
                  <a:srgbClr val="FFFFFF"/>
                </a:solidFill>
              </a:rPr>
              <a:t> CHANGE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1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CC3DD0-21B9-7B41-9B86-5D7067EB8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99" y="-95668"/>
            <a:ext cx="12442119" cy="830511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C4E1-3841-E641-9E72-71FE95BA8C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40E05-32B5-034F-9D73-ACDB9D9E0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4" y="300634"/>
            <a:ext cx="865486" cy="979526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6822498" y="2793320"/>
            <a:ext cx="2099733" cy="2149552"/>
            <a:chOff x="8869680" y="3577968"/>
            <a:chExt cx="2885440" cy="29539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791CC8-7830-994F-8B15-23F0D8906737}"/>
                </a:ext>
              </a:extLst>
            </p:cNvPr>
            <p:cNvSpPr/>
            <p:nvPr userDrawn="1"/>
          </p:nvSpPr>
          <p:spPr>
            <a:xfrm>
              <a:off x="8869680" y="639494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B1E394-E7D0-614A-A506-12254D43F7D4}"/>
                </a:ext>
              </a:extLst>
            </p:cNvPr>
            <p:cNvSpPr/>
            <p:nvPr userDrawn="1"/>
          </p:nvSpPr>
          <p:spPr>
            <a:xfrm rot="5400000">
              <a:off x="10243939" y="495222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9231" y="2208003"/>
            <a:ext cx="7697569" cy="529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dirty="0"/>
              <a:t>CLICK TO EDIT MASTER TITL</a:t>
            </a:r>
            <a:endParaRPr lang="en-US" dirty="0"/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989231" y="2737670"/>
            <a:ext cx="7697569" cy="52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rgbClr val="56B32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MAKE</a:t>
            </a:r>
            <a:r>
              <a:rPr lang="en-US" baseline="0" dirty="0">
                <a:solidFill>
                  <a:srgbClr val="FFFFFF"/>
                </a:solidFill>
              </a:rPr>
              <a:t> CHANGE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3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1C5F4E-E3BC-C640-8AEB-F5BE419CD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00" y="-86911"/>
            <a:ext cx="12457673" cy="830511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C4E1-3841-E641-9E72-71FE95BA8C9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40E05-32B5-034F-9D73-ACDB9D9E0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4" y="300634"/>
            <a:ext cx="865486" cy="979526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6822498" y="2793320"/>
            <a:ext cx="2099733" cy="2149552"/>
            <a:chOff x="8869680" y="3577968"/>
            <a:chExt cx="2885440" cy="2953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791CC8-7830-994F-8B15-23F0D8906737}"/>
                </a:ext>
              </a:extLst>
            </p:cNvPr>
            <p:cNvSpPr/>
            <p:nvPr userDrawn="1"/>
          </p:nvSpPr>
          <p:spPr>
            <a:xfrm>
              <a:off x="8869680" y="639494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B1E394-E7D0-614A-A506-12254D43F7D4}"/>
                </a:ext>
              </a:extLst>
            </p:cNvPr>
            <p:cNvSpPr/>
            <p:nvPr userDrawn="1"/>
          </p:nvSpPr>
          <p:spPr>
            <a:xfrm rot="5400000">
              <a:off x="10243939" y="495222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9231" y="2208003"/>
            <a:ext cx="7697569" cy="529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dirty="0"/>
              <a:t>CLICK TO EDIT MASTER TITL</a:t>
            </a:r>
            <a:endParaRPr lang="en-US" dirty="0"/>
          </a:p>
        </p:txBody>
      </p:sp>
      <p:sp>
        <p:nvSpPr>
          <p:cNvPr id="18" name="Title Placeholder 1"/>
          <p:cNvSpPr txBox="1">
            <a:spLocks/>
          </p:cNvSpPr>
          <p:nvPr userDrawn="1"/>
        </p:nvSpPr>
        <p:spPr>
          <a:xfrm>
            <a:off x="989231" y="2737670"/>
            <a:ext cx="7697569" cy="52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rgbClr val="56B32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MAKE</a:t>
            </a:r>
            <a:r>
              <a:rPr lang="en-US" baseline="0" dirty="0">
                <a:solidFill>
                  <a:srgbClr val="FFFFFF"/>
                </a:solidFill>
              </a:rPr>
              <a:t> CHANGE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0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7D39-E08F-4FC3-9674-AC52ED23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07E1D-6AB0-42A3-9965-60FBD5690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A4411-FB39-4621-8E4D-07FA8C6A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90D5-E74C-4D55-9D01-255C40E92821}" type="datetimeFigureOut">
              <a:rPr lang="en-IE" smtClean="0"/>
              <a:t>23/06/2023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33825-A6EA-4146-B01E-BD9D84FF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F954B-CCA5-4479-98F4-20AC65B4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5B1F5-4759-468A-BDDE-5B880EAD6C1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86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9231" y="1212487"/>
            <a:ext cx="7697569" cy="98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dirty="0"/>
              <a:t>HAGA CLIC PARA EDITAR </a:t>
            </a:r>
            <a:br>
              <a:rPr lang="ga-IE" dirty="0"/>
            </a:br>
            <a:r>
              <a:rPr lang="ga-IE" dirty="0"/>
              <a:t>ESTILO DE TÍTULO MAESTRO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230" y="2278199"/>
            <a:ext cx="7697569" cy="2316423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rmAutofit/>
          </a:bodyPr>
          <a:lstStyle/>
          <a:p>
            <a:pPr lvl="0"/>
            <a:r>
              <a:rPr lang="ga-IE" dirty="0"/>
              <a:t>Haga clic para editar los estilos de texto maestro</a:t>
            </a:r>
          </a:p>
          <a:p>
            <a:pPr lvl="1"/>
            <a:r>
              <a:rPr lang="ga-IE" dirty="0"/>
              <a:t>Segundo nivel</a:t>
            </a:r>
          </a:p>
          <a:p>
            <a:pPr lvl="2"/>
            <a:r>
              <a:rPr lang="ga-IE" dirty="0"/>
              <a:t>Tercer nivel</a:t>
            </a:r>
          </a:p>
          <a:p>
            <a:pPr lvl="3"/>
            <a:r>
              <a:rPr lang="ga-IE" dirty="0"/>
              <a:t>Cuarto nivel</a:t>
            </a:r>
          </a:p>
          <a:p>
            <a:pPr lvl="4"/>
            <a:r>
              <a:rPr lang="ga-IE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56131"/>
            <a:ext cx="45544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56B325"/>
                </a:solidFill>
                <a:latin typeface="Arial"/>
                <a:cs typeface="Arial"/>
              </a:defRPr>
            </a:lvl1pPr>
          </a:lstStyle>
          <a:p>
            <a:fld id="{4894C4E1-3841-E641-9E72-71FE95BA8C9C}" type="slidenum">
              <a:rPr lang="en-US" smtClean="0"/>
              <a:t>'#'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40E05-32B5-034F-9D73-ACDB9D9E0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4" y="300634"/>
            <a:ext cx="865486" cy="9795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1317CF-9078-014D-B0C6-7777C05253F1}"/>
              </a:ext>
            </a:extLst>
          </p:cNvPr>
          <p:cNvSpPr/>
          <p:nvPr userDrawn="1"/>
        </p:nvSpPr>
        <p:spPr>
          <a:xfrm>
            <a:off x="8922232" y="6377429"/>
            <a:ext cx="2885440" cy="136922"/>
          </a:xfrm>
          <a:prstGeom prst="rect">
            <a:avLst/>
          </a:prstGeom>
          <a:solidFill>
            <a:srgbClr val="56B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508660-973A-474F-BE7C-7152CE27854E}"/>
              </a:ext>
            </a:extLst>
          </p:cNvPr>
          <p:cNvSpPr/>
          <p:nvPr userDrawn="1"/>
        </p:nvSpPr>
        <p:spPr>
          <a:xfrm rot="5400000">
            <a:off x="10243939" y="4952227"/>
            <a:ext cx="2885440" cy="136922"/>
          </a:xfrm>
          <a:prstGeom prst="rect">
            <a:avLst/>
          </a:prstGeom>
          <a:solidFill>
            <a:srgbClr val="56B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317CF-9078-014D-B0C6-7777C05253F1}"/>
              </a:ext>
            </a:extLst>
          </p:cNvPr>
          <p:cNvSpPr/>
          <p:nvPr userDrawn="1"/>
        </p:nvSpPr>
        <p:spPr>
          <a:xfrm>
            <a:off x="9074632" y="6529829"/>
            <a:ext cx="2885440" cy="136922"/>
          </a:xfrm>
          <a:prstGeom prst="rect">
            <a:avLst/>
          </a:prstGeom>
          <a:solidFill>
            <a:srgbClr val="56B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791CC8-7830-994F-8B15-23F0D8906737}"/>
              </a:ext>
            </a:extLst>
          </p:cNvPr>
          <p:cNvSpPr/>
          <p:nvPr userDrawn="1"/>
        </p:nvSpPr>
        <p:spPr>
          <a:xfrm>
            <a:off x="9022080" y="6547347"/>
            <a:ext cx="2885440" cy="136922"/>
          </a:xfrm>
          <a:prstGeom prst="rect">
            <a:avLst/>
          </a:prstGeom>
          <a:solidFill>
            <a:srgbClr val="56B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B1E394-E7D0-614A-A506-12254D43F7D4}"/>
              </a:ext>
            </a:extLst>
          </p:cNvPr>
          <p:cNvSpPr/>
          <p:nvPr userDrawn="1"/>
        </p:nvSpPr>
        <p:spPr>
          <a:xfrm rot="5400000">
            <a:off x="10396339" y="5104627"/>
            <a:ext cx="2885440" cy="136922"/>
          </a:xfrm>
          <a:prstGeom prst="rect">
            <a:avLst/>
          </a:prstGeom>
          <a:solidFill>
            <a:srgbClr val="56B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822498" y="2793320"/>
            <a:ext cx="2099733" cy="2149552"/>
            <a:chOff x="8869680" y="3577968"/>
            <a:chExt cx="2885440" cy="29539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791CC8-7830-994F-8B15-23F0D8906737}"/>
                </a:ext>
              </a:extLst>
            </p:cNvPr>
            <p:cNvSpPr/>
            <p:nvPr userDrawn="1"/>
          </p:nvSpPr>
          <p:spPr>
            <a:xfrm>
              <a:off x="8869680" y="639494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B1E394-E7D0-614A-A506-12254D43F7D4}"/>
                </a:ext>
              </a:extLst>
            </p:cNvPr>
            <p:cNvSpPr/>
            <p:nvPr userDrawn="1"/>
          </p:nvSpPr>
          <p:spPr>
            <a:xfrm rot="5400000">
              <a:off x="10243939" y="4952227"/>
              <a:ext cx="2885440" cy="136922"/>
            </a:xfrm>
            <a:prstGeom prst="rect">
              <a:avLst/>
            </a:prstGeom>
            <a:solidFill>
              <a:srgbClr val="56B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71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61" r:id="rId7"/>
  </p:sldLayoutIdLst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rgbClr val="56B325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428526"/>
      </p:ext>
    </p:extLst>
  </p:cSld>
  <p:clrMapOvr>
    <a:masterClrMapping/>
  </p:clrMapOvr>
</p:sld>
</file>

<file path=ppt/slides/slide10.xml><?xml version="1.0" encoding="utf-8"?>
<p:sld xmlns:a16="http://schemas.microsoft.com/office/drawing/2014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 circular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989232" y="2278198"/>
            <a:ext cx="7479858" cy="2393070"/>
          </a:xfrm>
        </p:spPr>
        <p:txBody>
          <a:bodyPr>
            <a:noAutofit/>
          </a:bodyPr>
          <a:lstStyle/>
          <a:p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 alternativa a la </a:t>
            </a:r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economía actual de </a:t>
            </a:r>
            <a:r>
              <a:rPr lang="en-IE" b="1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"tomar-hacer-desperdiciar</a:t>
            </a:r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endParaRPr lang="en-IE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la dependencia de nuevas materias primas reutilizando materiales o productos viejos.</a:t>
            </a:r>
          </a:p>
          <a:p>
            <a:endParaRPr lang="en-IE" b="0" i="0" dirty="0">
              <a:solidFill>
                <a:srgbClr val="56B3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 nuestro proceso de upcycling de bicicletas, damos un segundo uso a las piezas y componentes de las bicicletas.</a:t>
            </a:r>
            <a:endParaRPr lang="en-IE" sz="1400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3B691D-0718-60FE-9601-6F44656CC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3016" y="1596060"/>
            <a:ext cx="2527444" cy="25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E327-84F8-A962-90B9-FB95F0C6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638" y="910842"/>
            <a:ext cx="7475690" cy="994172"/>
          </a:xfrm>
        </p:spPr>
        <p:txBody>
          <a:bodyPr/>
          <a:lstStyle/>
          <a:p>
            <a:r>
              <a:rPr lang="en-US" dirty="0">
                <a:solidFill>
                  <a:srgbClr val="56B364"/>
                </a:solidFill>
              </a:rPr>
              <a:t>¿Enverdecimiento "superficial" o "profundo"?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D8203C1-CBB1-6D5A-556B-9C4D885E9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22573"/>
              </p:ext>
            </p:extLst>
          </p:nvPr>
        </p:nvGraphicFramePr>
        <p:xfrm>
          <a:off x="1171254" y="1880169"/>
          <a:ext cx="7212458" cy="26956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06229">
                  <a:extLst>
                    <a:ext uri="{9D8B030D-6E8A-4147-A177-3AD203B41FA5}">
                      <a16:colId xmlns:a16="http://schemas.microsoft.com/office/drawing/2014/main" val="2722016495"/>
                    </a:ext>
                  </a:extLst>
                </a:gridCol>
                <a:gridCol w="3606229">
                  <a:extLst>
                    <a:ext uri="{9D8B030D-6E8A-4147-A177-3AD203B41FA5}">
                      <a16:colId xmlns:a16="http://schemas.microsoft.com/office/drawing/2014/main" val="1080533425"/>
                    </a:ext>
                  </a:extLst>
                </a:gridCol>
              </a:tblGrid>
              <a:tr h="371938">
                <a:tc>
                  <a:txBody>
                    <a:bodyPr/>
                    <a:lstStyle/>
                    <a:p>
                      <a:r>
                        <a:rPr lang="en-US" sz="1800" dirty="0"/>
                        <a:t>Poco profundo</a:t>
                      </a:r>
                      <a:endParaRPr lang="en-IE" sz="1800" dirty="0"/>
                    </a:p>
                  </a:txBody>
                  <a:tcPr>
                    <a:solidFill>
                      <a:srgbClr val="56B3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Profundo</a:t>
                      </a:r>
                      <a:endParaRPr lang="en-IE" sz="1800" dirty="0"/>
                    </a:p>
                  </a:txBody>
                  <a:tcPr>
                    <a:solidFill>
                      <a:srgbClr val="56B3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125182"/>
                  </a:ext>
                </a:extLst>
              </a:tr>
              <a:tr h="77312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Combinación de infraestructuras verdes (por ejemplo, ciclistas) con las redes existentes (por ejemplo, de transporte).</a:t>
                      </a:r>
                      <a:endParaRPr lang="en-I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Reestructuración de las infraestructuras (por ejemplo, para el ciclismo)</a:t>
                      </a:r>
                      <a:endParaRPr lang="en-I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294693"/>
                  </a:ext>
                </a:extLst>
              </a:tr>
              <a:tr h="819099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Posibles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repercusiones sociales positivas (por ejemplo, que beneficien a las empresas sociales y a sus comunidades en general). </a:t>
                      </a:r>
                      <a:endParaRPr lang="en-I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Impacto social desde la fase de diseño (por ejemplo, empezando por las empresas sociales y sus comunidades).</a:t>
                      </a:r>
                      <a:endParaRPr lang="en-I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47218"/>
                  </a:ext>
                </a:extLst>
              </a:tr>
              <a:tr h="71739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negocian silos conceptuales, pero no siempre se superan (por ejemplo, los planificadores intentan involucrar a los ingenieros).</a:t>
                      </a:r>
                      <a:endParaRPr lang="en-I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Erradicación de los silos conceptuales y sustitución por un pensamiento integrado desde el principio.</a:t>
                      </a:r>
                      <a:endParaRPr lang="en-I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657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602555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0D63D6C-1463-4C65-3594-1FC119182AF5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50" y="1321938"/>
            <a:ext cx="5230518" cy="31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A312E-7467-75DB-7302-A8071B78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476" y="1517145"/>
            <a:ext cx="1977775" cy="2078454"/>
          </a:xfrm>
        </p:spPr>
        <p:txBody>
          <a:bodyPr/>
          <a:lstStyle/>
          <a:p>
            <a:r>
              <a:rPr lang="en-US" sz="20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¿Enverdecimiento profundo? </a:t>
            </a:r>
            <a:br>
              <a:rPr lang="en-US" sz="20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Serpiente de Bicicletas, Copenhague, Dinamarca, es un carril bici de 235 metros entre dos zonas populares de la ciudad.</a:t>
            </a:r>
            <a:endParaRPr lang="en-IE" sz="1800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98346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94345-56B1-261C-ECD2-677A54B2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348" y="2178260"/>
            <a:ext cx="2085654" cy="982754"/>
          </a:xfrm>
        </p:spPr>
        <p:txBody>
          <a:bodyPr/>
          <a:lstStyle/>
          <a:p>
            <a:r>
              <a:rPr lang="en-US" sz="2000" dirty="0">
                <a:solidFill>
                  <a:srgbClr val="56B364"/>
                </a:solidFill>
              </a:rPr>
              <a:t>¿Enverdecimiento profundo? </a:t>
            </a:r>
            <a:br>
              <a:rPr lang="en-US" sz="2000" dirty="0">
                <a:solidFill>
                  <a:srgbClr val="56B364"/>
                </a:solidFill>
              </a:rPr>
            </a:br>
            <a:br>
              <a:rPr lang="en-US" sz="2000" dirty="0">
                <a:solidFill>
                  <a:srgbClr val="56B364"/>
                </a:solidFill>
              </a:rPr>
            </a:br>
            <a:r>
              <a:rPr lang="en-US" sz="1800" dirty="0">
                <a:solidFill>
                  <a:srgbClr val="56B364"/>
                </a:solidFill>
              </a:rPr>
              <a:t>Ayudar a los ciclistas a superar </a:t>
            </a:r>
            <a:r>
              <a:rPr lang="en-US" sz="1800" dirty="0">
                <a:solidFill>
                  <a:srgbClr val="56B364"/>
                </a:solidFill>
              </a:rPr>
              <a:t>sin sufrir daños </a:t>
            </a:r>
            <a:r>
              <a:rPr lang="en-US" sz="1800" dirty="0">
                <a:solidFill>
                  <a:srgbClr val="56B364"/>
                </a:solidFill>
              </a:rPr>
              <a:t>la concurrida intersección de las ciudades de Eindhoven y </a:t>
            </a:r>
            <a:r>
              <a:rPr lang="en-US" sz="1800" dirty="0" err="1">
                <a:solidFill>
                  <a:srgbClr val="56B364"/>
                </a:solidFill>
              </a:rPr>
              <a:t>Veldhoven</a:t>
            </a:r>
            <a:r>
              <a:rPr lang="en-US" sz="1800" dirty="0">
                <a:solidFill>
                  <a:srgbClr val="56B364"/>
                </a:solidFill>
              </a:rPr>
              <a:t>.</a:t>
            </a:r>
            <a:endParaRPr lang="en-IE" sz="1800" dirty="0">
              <a:solidFill>
                <a:srgbClr val="56B364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08E37E-CFCC-40C0-8F77-CDA34DF1986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92" y="1541124"/>
            <a:ext cx="5170946" cy="2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558509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94345-56B1-261C-ECD2-677A54B2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58" y="2352919"/>
            <a:ext cx="2085654" cy="982754"/>
          </a:xfrm>
        </p:spPr>
        <p:txBody>
          <a:bodyPr/>
          <a:lstStyle/>
          <a:p>
            <a:r>
              <a:rPr lang="en-US" sz="20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¿Enverdecimiento profundo?</a:t>
            </a:r>
            <a:br>
              <a:rPr lang="en-US" sz="20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Túnel ciclista de San Sebastián (España): el paso subterráneo para bicicletas más largo del mundo.</a:t>
            </a:r>
            <a:br>
              <a:rPr lang="en-US" sz="18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posibilidades en toda Irlanda.</a:t>
            </a:r>
            <a:endParaRPr lang="en-IE" sz="1800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141349376902666581722b7f9faaaba1333ab64748a1c-mediumoriginalaspectdouble">
            <a:extLst>
              <a:ext uri="{FF2B5EF4-FFF2-40B4-BE49-F238E27FC236}">
                <a16:creationId xmlns:a16="http://schemas.microsoft.com/office/drawing/2014/main" id="{F346F0B5-020D-7C51-2503-8CAB13BD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31" y="1541124"/>
            <a:ext cx="5393663" cy="257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0A7902DB-DEB8-8EC1-73CE-35BF87779DA3}"/>
              </a:ext>
            </a:extLst>
          </p:cNvPr>
          <p:cNvSpPr/>
          <p:nvPr/>
        </p:nvSpPr>
        <p:spPr>
          <a:xfrm>
            <a:off x="5774077" y="1028363"/>
            <a:ext cx="914400" cy="914400"/>
          </a:xfrm>
          <a:prstGeom prst="star5">
            <a:avLst/>
          </a:prstGeom>
          <a:solidFill>
            <a:srgbClr val="56B36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IE" b="1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231" y="1929658"/>
            <a:ext cx="7772400" cy="1247882"/>
          </a:xfrm>
        </p:spPr>
        <p:txBody>
          <a:bodyPr/>
          <a:lstStyle/>
          <a:p>
            <a:r>
              <a:rPr lang="en-US" dirty="0"/>
              <a:t>GRACIAS </a:t>
            </a:r>
          </a:p>
        </p:txBody>
      </p:sp>
    </p:spTree>
    <p:extLst>
      <p:ext uri="{BB962C8B-B14F-4D97-AF65-F5344CB8AC3E}">
        <p14:creationId xmlns:p14="http://schemas.microsoft.com/office/powerpoint/2010/main" val="1684891747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21F156-D87A-4C69-B283-2A04E5C70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FRONTLINE</a:t>
            </a:r>
          </a:p>
        </p:txBody>
      </p:sp>
    </p:spTree>
    <p:extLst>
      <p:ext uri="{BB962C8B-B14F-4D97-AF65-F5344CB8AC3E}">
        <p14:creationId xmlns:p14="http://schemas.microsoft.com/office/powerpoint/2010/main" val="331542604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231" y="1038153"/>
            <a:ext cx="7697569" cy="453763"/>
          </a:xfrm>
        </p:spPr>
        <p:txBody>
          <a:bodyPr/>
          <a:lstStyle/>
          <a:p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27B65-960F-BB3D-C77D-0768C39BB279}"/>
              </a:ext>
            </a:extLst>
          </p:cNvPr>
          <p:cNvSpPr/>
          <p:nvPr/>
        </p:nvSpPr>
        <p:spPr>
          <a:xfrm>
            <a:off x="1654296" y="577515"/>
            <a:ext cx="7224458" cy="19353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CCA5E-C7FB-1C9D-3B1B-74274155CC0A}"/>
              </a:ext>
            </a:extLst>
          </p:cNvPr>
          <p:cNvSpPr txBox="1"/>
          <p:nvPr/>
        </p:nvSpPr>
        <p:spPr>
          <a:xfrm>
            <a:off x="989231" y="1382975"/>
            <a:ext cx="7093786" cy="131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E" sz="1400" b="1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Frontline 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creó en 1999 para ofrecer un </a:t>
            </a:r>
            <a:r>
              <a:rPr lang="en-IE" sz="1400" b="1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servicio de apoyo a la adicción 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la zona de Inchicore.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IE" sz="1400" b="0" i="0" kern="1200" dirty="0">
              <a:solidFill>
                <a:srgbClr val="56B3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Ahora ofrecemos </a:t>
            </a:r>
            <a:r>
              <a:rPr lang="en-IE" sz="1400" b="1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servicios de adicción 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Inchicore, Bluebell y alrededores,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un </a:t>
            </a:r>
            <a:r>
              <a:rPr lang="en-IE" sz="1400" b="1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servicio específico para el alcohol 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noreste del casco urbano de Dublín.</a:t>
            </a:r>
          </a:p>
        </p:txBody>
      </p:sp>
    </p:spTree>
    <p:extLst>
      <p:ext uri="{BB962C8B-B14F-4D97-AF65-F5344CB8AC3E}">
        <p14:creationId xmlns:p14="http://schemas.microsoft.com/office/powerpoint/2010/main" val="2945807641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528" y="1289494"/>
            <a:ext cx="7669272" cy="508764"/>
          </a:xfrm>
        </p:spPr>
        <p:txBody>
          <a:bodyPr/>
          <a:lstStyle/>
          <a:p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 servicios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BFE09-1126-E5F7-A3FF-BC94B9DCE3C6}"/>
              </a:ext>
            </a:extLst>
          </p:cNvPr>
          <p:cNvSpPr txBox="1"/>
          <p:nvPr/>
        </p:nvSpPr>
        <p:spPr>
          <a:xfrm>
            <a:off x="1025107" y="1903865"/>
            <a:ext cx="7093786" cy="181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E" sz="1400" b="1" dirty="0">
                <a:solidFill>
                  <a:srgbClr val="56B3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Apoyo a las adicciones</a:t>
            </a:r>
            <a:r>
              <a:rPr lang="en-IE" sz="1400" dirty="0">
                <a:solidFill>
                  <a:srgbClr val="56B3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un 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servicio gratuito y confidencial que ofrece información y apoyo sobre adicciones a particulares y familias.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IE" sz="1400" dirty="0">
              <a:solidFill>
                <a:srgbClr val="56B3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E" sz="1400" b="1" dirty="0">
                <a:solidFill>
                  <a:srgbClr val="56B3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Frontline Bikes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unidad de reciclaje y formación (Bluebell) y tienda de bicicletas (Inchicore).</a:t>
            </a:r>
            <a:endParaRPr lang="en-IE" sz="1400" dirty="0">
              <a:solidFill>
                <a:srgbClr val="56B3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IE" sz="1400" dirty="0">
              <a:solidFill>
                <a:srgbClr val="56B3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E" sz="1400" b="1" dirty="0">
                <a:solidFill>
                  <a:srgbClr val="56B3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 infantil 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IE" sz="1400" dirty="0">
                <a:solidFill>
                  <a:srgbClr val="56B3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</a:t>
            </a:r>
            <a:r>
              <a:rPr lang="en-IE" sz="1400" b="0" i="0" kern="120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servicio preescolar y extraescolar que facilita y apoya la asistencia de los padres a los servicios del equipo de adicciones.</a:t>
            </a:r>
            <a:endParaRPr lang="en-IE" sz="1400" dirty="0">
              <a:solidFill>
                <a:srgbClr val="56B3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8CBC6C-1138-4163-A68C-781D0518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19" y="276572"/>
            <a:ext cx="7697569" cy="574432"/>
          </a:xfrm>
        </p:spPr>
        <p:txBody>
          <a:bodyPr/>
          <a:lstStyle/>
          <a:p>
            <a:r>
              <a:rPr lang="en-IE" sz="3200" dirty="0">
                <a:solidFill>
                  <a:srgbClr val="56B364"/>
                </a:solidFill>
              </a:rPr>
              <a:t>La historia de Paul</a:t>
            </a:r>
          </a:p>
        </p:txBody>
      </p:sp>
      <p:pic>
        <p:nvPicPr>
          <p:cNvPr id="3" name="Content Placeholder 2" descr="A person in a black apron standing in front of a rack of tires&#10;&#10;Description automatically generated with low confidence">
            <a:extLst>
              <a:ext uri="{FF2B5EF4-FFF2-40B4-BE49-F238E27FC236}">
                <a16:creationId xmlns:a16="http://schemas.microsoft.com/office/drawing/2014/main" id="{A37EA7B7-19D1-5F30-0AF0-789156AAF3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8826" y="1045034"/>
            <a:ext cx="3293707" cy="306552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943553-DD48-C0BE-EF08-9CF9F1C73260}"/>
              </a:ext>
            </a:extLst>
          </p:cNvPr>
          <p:cNvSpPr txBox="1"/>
          <p:nvPr/>
        </p:nvSpPr>
        <p:spPr>
          <a:xfrm>
            <a:off x="4438064" y="371147"/>
            <a:ext cx="35947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relación con Frontline comenzó como clienta en 2010. Aproveché los servicios de guardería para poder asistir a los servicios sin cita previa. A través de mi trabajador clave de Frontline, conseguí un puesto de trabajo y entré en tratamiento, graduándome en 2019. Seguí estudiando Ingeniería de Software en Tallaght IT, pero Covid me golpeó y tuve que aplazar el curso. </a:t>
            </a:r>
            <a:r>
              <a:rPr lang="en-IE" sz="1400" dirty="0" err="1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Turas </a:t>
            </a:r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contrató en un esquema de CE y me encontró colocación con Frontline. He estado trabajando en Frontline como mecánico de bicicletas a tiempo completo desde 2021 y recibí mi acreditación en Mecánica de Ciclos City &amp; Guilds Nivel 2 en 2022. Más recientemente, recibí mi QQI Nivel 6 en Train the Trainer. He estado impartiendo formación en nombre de Frontline durante el último año, ayudando a dar a otros de un fondo similar un camino hacia el empleo a través de la mecánica de bicicletas.</a:t>
            </a:r>
          </a:p>
        </p:txBody>
      </p:sp>
    </p:spTree>
    <p:extLst>
      <p:ext uri="{BB962C8B-B14F-4D97-AF65-F5344CB8AC3E}">
        <p14:creationId xmlns:p14="http://schemas.microsoft.com/office/powerpoint/2010/main" val="1603183808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231" y="1346049"/>
            <a:ext cx="7697569" cy="616313"/>
          </a:xfrm>
        </p:spPr>
        <p:txBody>
          <a:bodyPr/>
          <a:lstStyle/>
          <a:p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Bicicletas de primera línea</a:t>
            </a:r>
            <a:b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social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989232" y="2052166"/>
            <a:ext cx="7479858" cy="2542456"/>
          </a:xfrm>
        </p:spPr>
        <p:txBody>
          <a:bodyPr>
            <a:noAutofit/>
          </a:bodyPr>
          <a:lstStyle/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E8FCE-1403-2105-37E5-2E79B4FC6E00}"/>
              </a:ext>
            </a:extLst>
          </p:cNvPr>
          <p:cNvSpPr txBox="1"/>
          <p:nvPr/>
        </p:nvSpPr>
        <p:spPr>
          <a:xfrm>
            <a:off x="989231" y="2157274"/>
            <a:ext cx="3638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tienda de bicicletas de Inchicore abrió en 2020 como empresa social, con el objetivo de ofrecer formación y empleo a personas </a:t>
            </a:r>
            <a:r>
              <a:rPr lang="en-IE" sz="1400" b="0" i="0" dirty="0">
                <a:solidFill>
                  <a:srgbClr val="74AE6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afectadas por:</a:t>
            </a:r>
          </a:p>
          <a:p>
            <a:endParaRPr lang="en-IE" sz="1400" b="0" i="0" dirty="0">
              <a:solidFill>
                <a:srgbClr val="74AE67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0" i="0" dirty="0">
                <a:solidFill>
                  <a:srgbClr val="74AE6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abuso de sustancias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0" i="0" dirty="0">
                <a:solidFill>
                  <a:srgbClr val="74AE6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desempleo de larga duración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0" i="0" dirty="0">
                <a:solidFill>
                  <a:srgbClr val="74AE6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los que salen de penas privativas de libertad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E15695-B8C5-5282-A587-4FF78F983450}"/>
              </a:ext>
            </a:extLst>
          </p:cNvPr>
          <p:cNvSpPr txBox="1">
            <a:spLocks/>
          </p:cNvSpPr>
          <p:nvPr/>
        </p:nvSpPr>
        <p:spPr>
          <a:xfrm>
            <a:off x="989232" y="3913830"/>
            <a:ext cx="7697569" cy="616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rgbClr val="56B325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3200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outdoor, bicycle wheel, wheel, land vehicle&#10;&#10;Description automatically generated">
            <a:extLst>
              <a:ext uri="{FF2B5EF4-FFF2-40B4-BE49-F238E27FC236}">
                <a16:creationId xmlns:a16="http://schemas.microsoft.com/office/drawing/2014/main" id="{BF39F1F6-D929-7AAD-7284-517AC721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08" y="1304630"/>
            <a:ext cx="2923295" cy="29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80469"/>
      </p:ext>
    </p:extLst>
  </p:cSld>
  <p:clrMapOvr>
    <a:masterClrMapping/>
  </p:clrMapOvr>
</p:sld>
</file>

<file path=ppt/slides/slide7.xml><?xml version="1.0" encoding="utf-8"?>
<p:sld xmlns:a16="http://schemas.microsoft.com/office/drawing/2014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231" y="1149667"/>
            <a:ext cx="7697569" cy="808818"/>
          </a:xfrm>
        </p:spPr>
        <p:txBody>
          <a:bodyPr/>
          <a:lstStyle/>
          <a:p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Hacer el bien, gastar bien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989232" y="2117655"/>
            <a:ext cx="3582768" cy="2316423"/>
          </a:xfrm>
        </p:spPr>
        <p:txBody>
          <a:bodyPr numCol="1">
            <a:noAutofit/>
          </a:bodyPr>
          <a:lstStyle/>
          <a:p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dinero obtenido en nuestra tienda de bicicletas se reinvierte en la organización para garantizar que el mayor número posible de personas tenga la oportunidad de </a:t>
            </a:r>
            <a:r>
              <a:rPr lang="en-IE" b="1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mejorar su formación </a:t>
            </a:r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aprender un </a:t>
            </a:r>
            <a:r>
              <a:rPr lang="en-IE" b="1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nuevo oficio</a:t>
            </a:r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E" sz="1400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1400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CA0140-2F60-7B6C-35C4-35666AE6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9978" y="1362396"/>
            <a:ext cx="2152553" cy="21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9727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231" y="1249161"/>
            <a:ext cx="7697569" cy="922020"/>
          </a:xfrm>
        </p:spPr>
        <p:txBody>
          <a:bodyPr/>
          <a:lstStyle/>
          <a:p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y </a:t>
            </a:r>
            <a:b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Upcycling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989232" y="2178200"/>
            <a:ext cx="7479858" cy="3110596"/>
          </a:xfrm>
        </p:spPr>
        <p:txBody>
          <a:bodyPr>
            <a:noAutofit/>
          </a:bodyPr>
          <a:lstStyle/>
          <a:p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2021 Frontline recibió </a:t>
            </a:r>
            <a:r>
              <a:rPr lang="en-IE" sz="1400" b="1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548.000 euros </a:t>
            </a:r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financiación pública, la mayor </a:t>
            </a:r>
            <a:r>
              <a:rPr lang="en-IE" b="1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inversión </a:t>
            </a:r>
            <a:r>
              <a:rPr lang="en-IE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una empresa social en la historia del Estado.</a:t>
            </a:r>
            <a:endParaRPr lang="en-IE" sz="1400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900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financiación se destinó a la apertura de una </a:t>
            </a:r>
            <a:r>
              <a:rPr lang="en-IE" sz="1400" b="1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Formación y Upcycling </a:t>
            </a:r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Bluebell - fase 2 de Frontline Bikes.</a:t>
            </a:r>
          </a:p>
          <a:p>
            <a:endParaRPr lang="en-IE" sz="900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centro ofrece </a:t>
            </a:r>
            <a:r>
              <a:rPr lang="en-IE" b="1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formación </a:t>
            </a:r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nivel 1 y 2 de City &amp; Guilds en </a:t>
            </a:r>
            <a:r>
              <a:rPr lang="en-IE" b="1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mecánica de bicicletas</a:t>
            </a:r>
            <a:r>
              <a:rPr lang="en-IE" b="0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además de apoyo posterior, asesoramiento, trabajo clave y mucho más.</a:t>
            </a:r>
            <a:endParaRPr lang="en-IE" sz="1400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men holding a green sign and a bicycle&#10;&#10;Description automatically generated with low confidence">
            <a:extLst>
              <a:ext uri="{FF2B5EF4-FFF2-40B4-BE49-F238E27FC236}">
                <a16:creationId xmlns:a16="http://schemas.microsoft.com/office/drawing/2014/main" id="{581D6FCB-F982-F9A1-CE13-06746021F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970" y="772548"/>
            <a:ext cx="2611975" cy="1913086"/>
          </a:xfrm>
          <a:prstGeom prst="rect">
            <a:avLst/>
          </a:prstGeom>
        </p:spPr>
      </p:pic>
      <p:pic>
        <p:nvPicPr>
          <p:cNvPr id="7" name="Picture 6" descr="A group of bicycles in a room&#10;&#10;Description automatically generated with low confidence">
            <a:extLst>
              <a:ext uri="{FF2B5EF4-FFF2-40B4-BE49-F238E27FC236}">
                <a16:creationId xmlns:a16="http://schemas.microsoft.com/office/drawing/2014/main" id="{17915340-B3E5-4184-249D-686B73C31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756" y="2825393"/>
            <a:ext cx="2885459" cy="19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16="http://schemas.microsoft.com/office/drawing/2014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231" y="1161321"/>
            <a:ext cx="7697569" cy="861059"/>
          </a:xfrm>
        </p:spPr>
        <p:txBody>
          <a:bodyPr/>
          <a:lstStyle/>
          <a:p>
            <a:r>
              <a:rPr lang="en-US" sz="32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empresa social sostenible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989232" y="1508761"/>
            <a:ext cx="7479858" cy="3253739"/>
          </a:xfrm>
        </p:spPr>
        <p:txBody>
          <a:bodyPr>
            <a:noAutofit/>
          </a:bodyPr>
          <a:lstStyle/>
          <a:p>
            <a:endParaRPr lang="en-I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1400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FCB31F54-A1DE-676B-0757-7EA1A831842A}"/>
              </a:ext>
            </a:extLst>
          </p:cNvPr>
          <p:cNvSpPr txBox="1">
            <a:spLocks/>
          </p:cNvSpPr>
          <p:nvPr/>
        </p:nvSpPr>
        <p:spPr>
          <a:xfrm>
            <a:off x="989231" y="2117655"/>
            <a:ext cx="6193345" cy="2316423"/>
          </a:xfrm>
          <a:prstGeom prst="rect">
            <a:avLst/>
          </a:prstGeom>
        </p:spPr>
        <p:txBody>
          <a:bodyPr vert="horz" lIns="91440" tIns="45720" rIns="91440" bIns="45720" numCol="1" spcCol="72000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primer día, la sostenibilidad ha sido uno de los principales objetivos de la empresa. </a:t>
            </a:r>
          </a:p>
          <a:p>
            <a:r>
              <a:rPr lang="en-IE" b="1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Bicicletas de primera línea:</a:t>
            </a:r>
          </a:p>
          <a:p>
            <a:endParaRPr lang="en-IE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Aceptamos donaciones de bicicletas en desuso o abandonadas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bicicletas se reciclan con piezas nuevas.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56B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bicicletas recicladas se venden en la tienda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b="1" i="0" dirty="0">
                <a:solidFill>
                  <a:srgbClr val="56B3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Upcycling de bicicletas = menos residuos al vertedero. </a:t>
            </a:r>
            <a:endParaRPr lang="en-IE" b="1" dirty="0">
              <a:solidFill>
                <a:srgbClr val="56B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86F0C4D-2161-A126-8A76-E59B93C10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1948" y="2017798"/>
            <a:ext cx="2316423" cy="23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3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EE92275F8D6B4B8670571B8C6A85E4" ma:contentTypeVersion="12" ma:contentTypeDescription="Create a new document." ma:contentTypeScope="" ma:versionID="c3677348dd4b329a58ff2ff9021bc795">
  <xsd:schema xmlns:xsd="http://www.w3.org/2001/XMLSchema" xmlns:xs="http://www.w3.org/2001/XMLSchema" xmlns:p="http://schemas.microsoft.com/office/2006/metadata/properties" xmlns:ns2="b484b7b3-b5c0-4ead-8d95-8be92f112fc3" xmlns:ns3="0e913e93-0a66-4a2f-8657-0d92faaabe58" targetNamespace="http://schemas.microsoft.com/office/2006/metadata/properties" ma:root="true" ma:fieldsID="0e0feb359dd5473a27aa55f0613b3890" ns2:_="" ns3:_="">
    <xsd:import namespace="b484b7b3-b5c0-4ead-8d95-8be92f112fc3"/>
    <xsd:import namespace="0e913e93-0a66-4a2f-8657-0d92faaabe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4b7b3-b5c0-4ead-8d95-8be92f112f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13e93-0a66-4a2f-8657-0d92faaabe5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810AC9-4324-4738-B898-C1BDBB5043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78D043-C749-45FE-8DBB-5DB9529F31D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37FFB1B-255B-45AA-827E-64CAE66B68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84b7b3-b5c0-4ead-8d95-8be92f112fc3"/>
    <ds:schemaRef ds:uri="0e913e93-0a66-4a2f-8657-0d92faaabe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ap:Properties xmlns:vt="http://schemas.openxmlformats.org/officeDocument/2006/docPropsVTypes" xmlns:ap="http://schemas.openxmlformats.org/officeDocument/2006/extended-properties">
  <ap:TotalTime>574</ap:TotalTime>
  <ap:Words>747</ap:Words>
  <ap:Application>Microsoft Office PowerPoint</ap:Application>
  <ap:PresentationFormat>On-screen Show (16:9)</ap:PresentationFormat>
  <ap:Paragraphs>60</ap:Paragraphs>
  <ap:Slides>15</ap:Slides>
  <ap:Notes>1</ap:Notes>
  <ap:HiddenSlides>0</ap:HiddenSlides>
  <ap:MMClips>0</ap:MMClips>
  <ap:ScaleCrop>false</ap:ScaleCrop>
  <ap: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ap:HeadingPairs>
  <ap:TitlesOfParts>
    <vt:vector baseType="lpstr" size="19">
      <vt:lpstr>Arial</vt:lpstr>
      <vt:lpstr>Calibri</vt:lpstr>
      <vt:lpstr>Public Sans</vt:lpstr>
      <vt:lpstr>Office Theme</vt:lpstr>
      <vt:lpstr>PowerPoint Presentation</vt:lpstr>
      <vt:lpstr>FRONTLINE</vt:lpstr>
      <vt:lpstr> </vt:lpstr>
      <vt:lpstr>Our Services</vt:lpstr>
      <vt:lpstr>Paul’s story</vt:lpstr>
      <vt:lpstr>Frontline Bikes Social Enterprise</vt:lpstr>
      <vt:lpstr>Do Good, Spend Well</vt:lpstr>
      <vt:lpstr>Training &amp;  Upcycling Unit</vt:lpstr>
      <vt:lpstr>A Sustainable Social Enterprise</vt:lpstr>
      <vt:lpstr>Circular Economy</vt:lpstr>
      <vt:lpstr>‘Shallow’ or ‘deep’ greening?</vt:lpstr>
      <vt:lpstr>Deep Greening?   The Bicycle Snake, Copenhagen, Denmark is a 235-metre bike path between two popular areas of the city.</vt:lpstr>
      <vt:lpstr>Deep Greening?   To help cyclists to overcome the busy intersection by the cities of Eindhoven and Veldhoven without harm.</vt:lpstr>
      <vt:lpstr>Deep Greening?   San Sebastian Bicycle Tunnel, Spain; the world’s longest bicycle underpass.  Scope for this all over Ireland.</vt:lpstr>
      <vt:lpstr>THANK YOU </vt:lpstr>
    </vt:vector>
  </ap:TitlesOfParts>
  <ap:Company>Neworld</ap:Company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PowerPoint Presentation</dc:title>
  <dc:creator>Glenn Bolton</dc:creator>
  <lastModifiedBy>Eimear Byrne</lastModifiedBy>
  <revision>19</revision>
  <dcterms:created xsi:type="dcterms:W3CDTF">2018-11-05T09:53:21.0000000Z</dcterms:created>
  <dcterms:modified xsi:type="dcterms:W3CDTF">2023-06-23T08:40:34.0000000Z</dcterms:modified>
  <keywords>, docId:AD740B25B8EA0218783783E6520AA0B4</keywords>
</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0x010100D1EE92275F8D6B4B8670571B8C6A85E4</vt:lpwstr>
  </property>
</Properties>
</file>