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335" r:id="rId14"/>
    <p:sldId id="269" r:id="rId15"/>
    <p:sldId id="270" r:id="rId16"/>
    <p:sldId id="333" r:id="rId17"/>
    <p:sldId id="272" r:id="rId18"/>
    <p:sldId id="273" r:id="rId19"/>
    <p:sldId id="274" r:id="rId20"/>
    <p:sldId id="275" r:id="rId21"/>
    <p:sldId id="276" r:id="rId22"/>
    <p:sldId id="277" r:id="rId23"/>
    <p:sldId id="278" r:id="rId24"/>
    <p:sldId id="279" r:id="rId25"/>
    <p:sldId id="280" r:id="rId26"/>
    <p:sldId id="316" r:id="rId27"/>
    <p:sldId id="283" r:id="rId28"/>
    <p:sldId id="284" r:id="rId29"/>
    <p:sldId id="285" r:id="rId30"/>
    <p:sldId id="334" r:id="rId31"/>
    <p:sldId id="286" r:id="rId32"/>
    <p:sldId id="287" r:id="rId33"/>
    <p:sldId id="288" r:id="rId34"/>
    <p:sldId id="289" r:id="rId35"/>
    <p:sldId id="290" r:id="rId36"/>
    <p:sldId id="291" r:id="rId37"/>
    <p:sldId id="292" r:id="rId38"/>
    <p:sldId id="293" r:id="rId39"/>
    <p:sldId id="294" r:id="rId40"/>
    <p:sldId id="295" r:id="rId41"/>
    <p:sldId id="296" r:id="rId42"/>
    <p:sldId id="321" r:id="rId43"/>
    <p:sldId id="319" r:id="rId44"/>
    <p:sldId id="324" r:id="rId45"/>
    <p:sldId id="297" r:id="rId46"/>
    <p:sldId id="298" r:id="rId47"/>
    <p:sldId id="299" r:id="rId48"/>
    <p:sldId id="302" r:id="rId49"/>
    <p:sldId id="325" r:id="rId50"/>
    <p:sldId id="329" r:id="rId51"/>
    <p:sldId id="330" r:id="rId52"/>
    <p:sldId id="331" r:id="rId53"/>
    <p:sldId id="332" r:id="rId54"/>
    <p:sldId id="336" r:id="rId55"/>
    <p:sldId id="337" r:id="rId56"/>
    <p:sldId id="373" r:id="rId57"/>
    <p:sldId id="300" r:id="rId58"/>
    <p:sldId id="327" r:id="rId59"/>
    <p:sldId id="328" r:id="rId60"/>
    <p:sldId id="353" r:id="rId61"/>
    <p:sldId id="345" r:id="rId62"/>
    <p:sldId id="338" r:id="rId63"/>
    <p:sldId id="354" r:id="rId64"/>
    <p:sldId id="347" r:id="rId65"/>
    <p:sldId id="355" r:id="rId66"/>
    <p:sldId id="340" r:id="rId67"/>
    <p:sldId id="339" r:id="rId68"/>
    <p:sldId id="341" r:id="rId69"/>
    <p:sldId id="348" r:id="rId70"/>
    <p:sldId id="349" r:id="rId71"/>
    <p:sldId id="342" r:id="rId72"/>
    <p:sldId id="343" r:id="rId73"/>
    <p:sldId id="344" r:id="rId74"/>
    <p:sldId id="351" r:id="rId75"/>
    <p:sldId id="352" r:id="rId76"/>
    <p:sldId id="361" r:id="rId77"/>
    <p:sldId id="362" r:id="rId78"/>
    <p:sldId id="363" r:id="rId79"/>
    <p:sldId id="364" r:id="rId80"/>
    <p:sldId id="374" r:id="rId81"/>
    <p:sldId id="375" r:id="rId82"/>
    <p:sldId id="376" r:id="rId83"/>
    <p:sldId id="377" r:id="rId84"/>
    <p:sldId id="378" r:id="rId85"/>
    <p:sldId id="379" r:id="rId86"/>
    <p:sldId id="304" r:id="rId87"/>
    <p:sldId id="305" r:id="rId88"/>
    <p:sldId id="306" r:id="rId89"/>
    <p:sldId id="357" r:id="rId90"/>
    <p:sldId id="358" r:id="rId91"/>
    <p:sldId id="359" r:id="rId92"/>
    <p:sldId id="360" r:id="rId93"/>
    <p:sldId id="365" r:id="rId94"/>
    <p:sldId id="366" r:id="rId95"/>
    <p:sldId id="367" r:id="rId96"/>
    <p:sldId id="368" r:id="rId97"/>
    <p:sldId id="369" r:id="rId98"/>
    <p:sldId id="370" r:id="rId99"/>
    <p:sldId id="371" r:id="rId100"/>
    <p:sldId id="372" r:id="rId101"/>
    <p:sldId id="380" r:id="rId102"/>
    <p:sldId id="381" r:id="rId103"/>
    <p:sldId id="382" r:id="rId104"/>
    <p:sldId id="383" r:id="rId105"/>
    <p:sldId id="384" r:id="rId106"/>
    <p:sldId id="315" r:id="rId107"/>
  </p:sldIdLst>
  <p:sldSz cx="18288000" cy="10287000"/>
  <p:notesSz cx="6858000" cy="9144000"/>
  <p:embeddedFontLst>
    <p:embeddedFont>
      <p:font typeface="Calibri" panose="020F0502020204030204" pitchFamily="34" charset="0"/>
      <p:regular r:id="rId109"/>
      <p:bold r:id="rId110"/>
      <p:italic r:id="rId111"/>
      <p:boldItalic r:id="rId112"/>
    </p:embeddedFont>
    <p:embeddedFont>
      <p:font typeface="Droid Serif" panose="020B0604020202020204" charset="0"/>
      <p:regular r:id="rId113"/>
      <p:bold r:id="rId114"/>
      <p:italic r:id="rId115"/>
      <p:boldItalic r:id="rId116"/>
    </p:embeddedFont>
    <p:embeddedFont>
      <p:font typeface="Droid Serif" panose="020B0604020202020204" charset="0"/>
      <p:regular r:id="rId113"/>
      <p:bold r:id="rId114"/>
      <p:italic r:id="rId115"/>
      <p:boldItalic r:id="rId116"/>
    </p:embeddedFont>
    <p:embeddedFont>
      <p:font typeface="Oi" panose="020B0604020202020204" charset="0"/>
      <p:regular r:id="rId117"/>
    </p:embeddedFont>
    <p:embeddedFont>
      <p:font typeface="Public Sans" panose="020B0604020202020204" charset="0"/>
      <p:regular r:id="rId118"/>
      <p:bold r:id="rId119"/>
      <p:italic r:id="rId120"/>
      <p:boldItalic r:id="rId1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2" roundtripDataSignature="AMtx7misLk1jC74UZXqwaIOigPy3RbTJ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4" autoAdjust="0"/>
    <p:restoredTop sz="93272" autoAdjust="0"/>
  </p:normalViewPr>
  <p:slideViewPr>
    <p:cSldViewPr snapToGrid="0">
      <p:cViewPr varScale="1">
        <p:scale>
          <a:sx n="53" d="100"/>
          <a:sy n="53" d="100"/>
        </p:scale>
        <p:origin x="619" y="58"/>
      </p:cViewPr>
      <p:guideLst>
        <p:guide orient="horz" pos="2160"/>
        <p:guide pos="2880"/>
      </p:guideLst>
    </p:cSldViewPr>
  </p:slideViewPr>
  <p:outlineViewPr>
    <p:cViewPr>
      <p:scale>
        <a:sx n="33" d="100"/>
        <a:sy n="33" d="100"/>
      </p:scale>
      <p:origin x="0" y="13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9.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118" Type="http://schemas.openxmlformats.org/officeDocument/2006/relationships/font" Target="fonts/font10.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schemas.openxmlformats.org/officeDocument/2006/relationships/font" Target="fonts/font1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2.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DINE Joëlle" userId="22a07ded-2ca7-483c-9c24-75984701e355" providerId="ADAL" clId="{3B8C717A-D2CB-4320-9CFC-55AFC80BEBF5}"/>
    <pc:docChg chg="undo redo custSel modSld">
      <pc:chgData name="BAUDINE Joëlle" userId="22a07ded-2ca7-483c-9c24-75984701e355" providerId="ADAL" clId="{3B8C717A-D2CB-4320-9CFC-55AFC80BEBF5}" dt="2023-10-16T14:31:38.057" v="2190"/>
      <pc:docMkLst>
        <pc:docMk/>
      </pc:docMkLst>
      <pc:sldChg chg="modSp mod">
        <pc:chgData name="BAUDINE Joëlle" userId="22a07ded-2ca7-483c-9c24-75984701e355" providerId="ADAL" clId="{3B8C717A-D2CB-4320-9CFC-55AFC80BEBF5}" dt="2023-10-11T09:41:16.727" v="66"/>
        <pc:sldMkLst>
          <pc:docMk/>
          <pc:sldMk cId="0" sldId="256"/>
        </pc:sldMkLst>
        <pc:spChg chg="mod">
          <ac:chgData name="BAUDINE Joëlle" userId="22a07ded-2ca7-483c-9c24-75984701e355" providerId="ADAL" clId="{3B8C717A-D2CB-4320-9CFC-55AFC80BEBF5}" dt="2023-10-11T09:38:48.936" v="51" actId="14100"/>
          <ac:spMkLst>
            <pc:docMk/>
            <pc:sldMk cId="0" sldId="256"/>
            <ac:spMk id="89" creationId="{00000000-0000-0000-0000-000000000000}"/>
          </ac:spMkLst>
        </pc:spChg>
        <pc:spChg chg="mod">
          <ac:chgData name="BAUDINE Joëlle" userId="22a07ded-2ca7-483c-9c24-75984701e355" providerId="ADAL" clId="{3B8C717A-D2CB-4320-9CFC-55AFC80BEBF5}" dt="2023-10-11T09:40:18.054" v="61" actId="14100"/>
          <ac:spMkLst>
            <pc:docMk/>
            <pc:sldMk cId="0" sldId="256"/>
            <ac:spMk id="90" creationId="{00000000-0000-0000-0000-000000000000}"/>
          </ac:spMkLst>
        </pc:spChg>
        <pc:spChg chg="mod">
          <ac:chgData name="BAUDINE Joëlle" userId="22a07ded-2ca7-483c-9c24-75984701e355" providerId="ADAL" clId="{3B8C717A-D2CB-4320-9CFC-55AFC80BEBF5}" dt="2023-10-11T09:40:33.283" v="63" actId="255"/>
          <ac:spMkLst>
            <pc:docMk/>
            <pc:sldMk cId="0" sldId="256"/>
            <ac:spMk id="91" creationId="{00000000-0000-0000-0000-000000000000}"/>
          </ac:spMkLst>
        </pc:spChg>
        <pc:spChg chg="mod">
          <ac:chgData name="BAUDINE Joëlle" userId="22a07ded-2ca7-483c-9c24-75984701e355" providerId="ADAL" clId="{3B8C717A-D2CB-4320-9CFC-55AFC80BEBF5}" dt="2023-10-11T09:41:16.727" v="66"/>
          <ac:spMkLst>
            <pc:docMk/>
            <pc:sldMk cId="0" sldId="256"/>
            <ac:spMk id="92" creationId="{00000000-0000-0000-0000-000000000000}"/>
          </ac:spMkLst>
        </pc:spChg>
        <pc:grpChg chg="mod">
          <ac:chgData name="BAUDINE Joëlle" userId="22a07ded-2ca7-483c-9c24-75984701e355" providerId="ADAL" clId="{3B8C717A-D2CB-4320-9CFC-55AFC80BEBF5}" dt="2023-10-11T09:39:47.924" v="57" actId="14100"/>
          <ac:grpSpMkLst>
            <pc:docMk/>
            <pc:sldMk cId="0" sldId="256"/>
            <ac:grpSpMk id="88" creationId="{00000000-0000-0000-0000-000000000000}"/>
          </ac:grpSpMkLst>
        </pc:grpChg>
      </pc:sldChg>
      <pc:sldChg chg="modSp mod">
        <pc:chgData name="BAUDINE Joëlle" userId="22a07ded-2ca7-483c-9c24-75984701e355" providerId="ADAL" clId="{3B8C717A-D2CB-4320-9CFC-55AFC80BEBF5}" dt="2023-10-11T09:42:25.127" v="69"/>
        <pc:sldMkLst>
          <pc:docMk/>
          <pc:sldMk cId="0" sldId="257"/>
        </pc:sldMkLst>
        <pc:spChg chg="mod">
          <ac:chgData name="BAUDINE Joëlle" userId="22a07ded-2ca7-483c-9c24-75984701e355" providerId="ADAL" clId="{3B8C717A-D2CB-4320-9CFC-55AFC80BEBF5}" dt="2023-10-11T09:37:42.362" v="11" actId="20577"/>
          <ac:spMkLst>
            <pc:docMk/>
            <pc:sldMk cId="0" sldId="257"/>
            <ac:spMk id="101" creationId="{00000000-0000-0000-0000-000000000000}"/>
          </ac:spMkLst>
        </pc:spChg>
        <pc:spChg chg="mod">
          <ac:chgData name="BAUDINE Joëlle" userId="22a07ded-2ca7-483c-9c24-75984701e355" providerId="ADAL" clId="{3B8C717A-D2CB-4320-9CFC-55AFC80BEBF5}" dt="2023-10-11T09:41:47.043" v="67"/>
          <ac:spMkLst>
            <pc:docMk/>
            <pc:sldMk cId="0" sldId="257"/>
            <ac:spMk id="103" creationId="{00000000-0000-0000-0000-000000000000}"/>
          </ac:spMkLst>
        </pc:spChg>
        <pc:spChg chg="mod">
          <ac:chgData name="BAUDINE Joëlle" userId="22a07ded-2ca7-483c-9c24-75984701e355" providerId="ADAL" clId="{3B8C717A-D2CB-4320-9CFC-55AFC80BEBF5}" dt="2023-10-11T09:37:48.041" v="14" actId="20577"/>
          <ac:spMkLst>
            <pc:docMk/>
            <pc:sldMk cId="0" sldId="257"/>
            <ac:spMk id="105" creationId="{00000000-0000-0000-0000-000000000000}"/>
          </ac:spMkLst>
        </pc:spChg>
        <pc:spChg chg="mod">
          <ac:chgData name="BAUDINE Joëlle" userId="22a07ded-2ca7-483c-9c24-75984701e355" providerId="ADAL" clId="{3B8C717A-D2CB-4320-9CFC-55AFC80BEBF5}" dt="2023-10-11T09:42:04.652" v="68"/>
          <ac:spMkLst>
            <pc:docMk/>
            <pc:sldMk cId="0" sldId="257"/>
            <ac:spMk id="107" creationId="{00000000-0000-0000-0000-000000000000}"/>
          </ac:spMkLst>
        </pc:spChg>
        <pc:spChg chg="mod">
          <ac:chgData name="BAUDINE Joëlle" userId="22a07ded-2ca7-483c-9c24-75984701e355" providerId="ADAL" clId="{3B8C717A-D2CB-4320-9CFC-55AFC80BEBF5}" dt="2023-10-11T09:37:51.193" v="17" actId="20577"/>
          <ac:spMkLst>
            <pc:docMk/>
            <pc:sldMk cId="0" sldId="257"/>
            <ac:spMk id="109" creationId="{00000000-0000-0000-0000-000000000000}"/>
          </ac:spMkLst>
        </pc:spChg>
        <pc:spChg chg="mod">
          <ac:chgData name="BAUDINE Joëlle" userId="22a07ded-2ca7-483c-9c24-75984701e355" providerId="ADAL" clId="{3B8C717A-D2CB-4320-9CFC-55AFC80BEBF5}" dt="2023-10-11T09:42:25.127" v="69"/>
          <ac:spMkLst>
            <pc:docMk/>
            <pc:sldMk cId="0" sldId="257"/>
            <ac:spMk id="111" creationId="{00000000-0000-0000-0000-000000000000}"/>
          </ac:spMkLst>
        </pc:spChg>
        <pc:spChg chg="mod">
          <ac:chgData name="BAUDINE Joëlle" userId="22a07ded-2ca7-483c-9c24-75984701e355" providerId="ADAL" clId="{3B8C717A-D2CB-4320-9CFC-55AFC80BEBF5}" dt="2023-10-11T09:37:54.414" v="20" actId="20577"/>
          <ac:spMkLst>
            <pc:docMk/>
            <pc:sldMk cId="0" sldId="257"/>
            <ac:spMk id="113" creationId="{00000000-0000-0000-0000-000000000000}"/>
          </ac:spMkLst>
        </pc:spChg>
      </pc:sldChg>
      <pc:sldChg chg="modSp mod">
        <pc:chgData name="BAUDINE Joëlle" userId="22a07ded-2ca7-483c-9c24-75984701e355" providerId="ADAL" clId="{3B8C717A-D2CB-4320-9CFC-55AFC80BEBF5}" dt="2023-10-11T09:43:30.868" v="83"/>
        <pc:sldMkLst>
          <pc:docMk/>
          <pc:sldMk cId="0" sldId="258"/>
        </pc:sldMkLst>
        <pc:spChg chg="mod">
          <ac:chgData name="BAUDINE Joëlle" userId="22a07ded-2ca7-483c-9c24-75984701e355" providerId="ADAL" clId="{3B8C717A-D2CB-4320-9CFC-55AFC80BEBF5}" dt="2023-10-11T09:42:44" v="75" actId="20577"/>
          <ac:spMkLst>
            <pc:docMk/>
            <pc:sldMk cId="0" sldId="258"/>
            <ac:spMk id="122" creationId="{00000000-0000-0000-0000-000000000000}"/>
          </ac:spMkLst>
        </pc:spChg>
        <pc:spChg chg="mod">
          <ac:chgData name="BAUDINE Joëlle" userId="22a07ded-2ca7-483c-9c24-75984701e355" providerId="ADAL" clId="{3B8C717A-D2CB-4320-9CFC-55AFC80BEBF5}" dt="2023-10-11T09:43:11.392" v="82"/>
          <ac:spMkLst>
            <pc:docMk/>
            <pc:sldMk cId="0" sldId="258"/>
            <ac:spMk id="124" creationId="{00000000-0000-0000-0000-000000000000}"/>
          </ac:spMkLst>
        </pc:spChg>
        <pc:spChg chg="mod">
          <ac:chgData name="BAUDINE Joëlle" userId="22a07ded-2ca7-483c-9c24-75984701e355" providerId="ADAL" clId="{3B8C717A-D2CB-4320-9CFC-55AFC80BEBF5}" dt="2023-10-11T09:42:48.421" v="78" actId="20577"/>
          <ac:spMkLst>
            <pc:docMk/>
            <pc:sldMk cId="0" sldId="258"/>
            <ac:spMk id="126" creationId="{00000000-0000-0000-0000-000000000000}"/>
          </ac:spMkLst>
        </pc:spChg>
        <pc:spChg chg="mod">
          <ac:chgData name="BAUDINE Joëlle" userId="22a07ded-2ca7-483c-9c24-75984701e355" providerId="ADAL" clId="{3B8C717A-D2CB-4320-9CFC-55AFC80BEBF5}" dt="2023-10-11T09:43:30.868" v="83"/>
          <ac:spMkLst>
            <pc:docMk/>
            <pc:sldMk cId="0" sldId="258"/>
            <ac:spMk id="128" creationId="{00000000-0000-0000-0000-000000000000}"/>
          </ac:spMkLst>
        </pc:spChg>
        <pc:spChg chg="mod">
          <ac:chgData name="BAUDINE Joëlle" userId="22a07ded-2ca7-483c-9c24-75984701e355" providerId="ADAL" clId="{3B8C717A-D2CB-4320-9CFC-55AFC80BEBF5}" dt="2023-10-11T09:42:52.182" v="81" actId="20577"/>
          <ac:spMkLst>
            <pc:docMk/>
            <pc:sldMk cId="0" sldId="258"/>
            <ac:spMk id="130" creationId="{00000000-0000-0000-0000-000000000000}"/>
          </ac:spMkLst>
        </pc:spChg>
      </pc:sldChg>
      <pc:sldChg chg="modSp mod">
        <pc:chgData name="BAUDINE Joëlle" userId="22a07ded-2ca7-483c-9c24-75984701e355" providerId="ADAL" clId="{3B8C717A-D2CB-4320-9CFC-55AFC80BEBF5}" dt="2023-10-11T09:46:14.795" v="130"/>
        <pc:sldMkLst>
          <pc:docMk/>
          <pc:sldMk cId="0" sldId="259"/>
        </pc:sldMkLst>
        <pc:spChg chg="mod">
          <ac:chgData name="BAUDINE Joëlle" userId="22a07ded-2ca7-483c-9c24-75984701e355" providerId="ADAL" clId="{3B8C717A-D2CB-4320-9CFC-55AFC80BEBF5}" dt="2023-10-11T09:43:55.767" v="86" actId="14100"/>
          <ac:spMkLst>
            <pc:docMk/>
            <pc:sldMk cId="0" sldId="259"/>
            <ac:spMk id="138" creationId="{00000000-0000-0000-0000-000000000000}"/>
          </ac:spMkLst>
        </pc:spChg>
        <pc:spChg chg="mod">
          <ac:chgData name="BAUDINE Joëlle" userId="22a07ded-2ca7-483c-9c24-75984701e355" providerId="ADAL" clId="{3B8C717A-D2CB-4320-9CFC-55AFC80BEBF5}" dt="2023-10-11T09:45:30.083" v="110"/>
          <ac:spMkLst>
            <pc:docMk/>
            <pc:sldMk cId="0" sldId="259"/>
            <ac:spMk id="140" creationId="{00000000-0000-0000-0000-000000000000}"/>
          </ac:spMkLst>
        </pc:spChg>
        <pc:spChg chg="mod">
          <ac:chgData name="BAUDINE Joëlle" userId="22a07ded-2ca7-483c-9c24-75984701e355" providerId="ADAL" clId="{3B8C717A-D2CB-4320-9CFC-55AFC80BEBF5}" dt="2023-10-11T09:44:37.359" v="107" actId="20577"/>
          <ac:spMkLst>
            <pc:docMk/>
            <pc:sldMk cId="0" sldId="259"/>
            <ac:spMk id="142" creationId="{00000000-0000-0000-0000-000000000000}"/>
          </ac:spMkLst>
        </pc:spChg>
        <pc:spChg chg="mod">
          <ac:chgData name="BAUDINE Joëlle" userId="22a07ded-2ca7-483c-9c24-75984701e355" providerId="ADAL" clId="{3B8C717A-D2CB-4320-9CFC-55AFC80BEBF5}" dt="2023-10-11T09:46:14.795" v="130"/>
          <ac:spMkLst>
            <pc:docMk/>
            <pc:sldMk cId="0" sldId="259"/>
            <ac:spMk id="144" creationId="{00000000-0000-0000-0000-000000000000}"/>
          </ac:spMkLst>
        </pc:spChg>
        <pc:spChg chg="mod">
          <ac:chgData name="BAUDINE Joëlle" userId="22a07ded-2ca7-483c-9c24-75984701e355" providerId="ADAL" clId="{3B8C717A-D2CB-4320-9CFC-55AFC80BEBF5}" dt="2023-10-11T09:44:53.454" v="108"/>
          <ac:spMkLst>
            <pc:docMk/>
            <pc:sldMk cId="0" sldId="259"/>
            <ac:spMk id="146" creationId="{00000000-0000-0000-0000-000000000000}"/>
          </ac:spMkLst>
        </pc:spChg>
        <pc:spChg chg="mod">
          <ac:chgData name="BAUDINE Joëlle" userId="22a07ded-2ca7-483c-9c24-75984701e355" providerId="ADAL" clId="{3B8C717A-D2CB-4320-9CFC-55AFC80BEBF5}" dt="2023-10-11T09:45:11.932" v="109"/>
          <ac:spMkLst>
            <pc:docMk/>
            <pc:sldMk cId="0" sldId="259"/>
            <ac:spMk id="152" creationId="{00000000-0000-0000-0000-000000000000}"/>
          </ac:spMkLst>
        </pc:spChg>
        <pc:grpChg chg="mod">
          <ac:chgData name="BAUDINE Joëlle" userId="22a07ded-2ca7-483c-9c24-75984701e355" providerId="ADAL" clId="{3B8C717A-D2CB-4320-9CFC-55AFC80BEBF5}" dt="2023-10-11T09:44:01.161" v="88" actId="1076"/>
          <ac:grpSpMkLst>
            <pc:docMk/>
            <pc:sldMk cId="0" sldId="259"/>
            <ac:grpSpMk id="139" creationId="{00000000-0000-0000-0000-000000000000}"/>
          </ac:grpSpMkLst>
        </pc:grpChg>
        <pc:grpChg chg="mod">
          <ac:chgData name="BAUDINE Joëlle" userId="22a07ded-2ca7-483c-9c24-75984701e355" providerId="ADAL" clId="{3B8C717A-D2CB-4320-9CFC-55AFC80BEBF5}" dt="2023-10-11T09:45:49.297" v="128" actId="1036"/>
          <ac:grpSpMkLst>
            <pc:docMk/>
            <pc:sldMk cId="0" sldId="259"/>
            <ac:grpSpMk id="143" creationId="{00000000-0000-0000-0000-000000000000}"/>
          </ac:grpSpMkLst>
        </pc:grpChg>
      </pc:sldChg>
      <pc:sldChg chg="modSp mod">
        <pc:chgData name="BAUDINE Joëlle" userId="22a07ded-2ca7-483c-9c24-75984701e355" providerId="ADAL" clId="{3B8C717A-D2CB-4320-9CFC-55AFC80BEBF5}" dt="2023-10-11T09:48:04.389" v="139"/>
        <pc:sldMkLst>
          <pc:docMk/>
          <pc:sldMk cId="0" sldId="260"/>
        </pc:sldMkLst>
        <pc:spChg chg="mod">
          <ac:chgData name="BAUDINE Joëlle" userId="22a07ded-2ca7-483c-9c24-75984701e355" providerId="ADAL" clId="{3B8C717A-D2CB-4320-9CFC-55AFC80BEBF5}" dt="2023-10-11T09:48:04.389" v="139"/>
          <ac:spMkLst>
            <pc:docMk/>
            <pc:sldMk cId="0" sldId="260"/>
            <ac:spMk id="161" creationId="{00000000-0000-0000-0000-000000000000}"/>
          </ac:spMkLst>
        </pc:spChg>
        <pc:spChg chg="mod">
          <ac:chgData name="BAUDINE Joëlle" userId="22a07ded-2ca7-483c-9c24-75984701e355" providerId="ADAL" clId="{3B8C717A-D2CB-4320-9CFC-55AFC80BEBF5}" dt="2023-10-11T09:47:00.731" v="137" actId="20577"/>
          <ac:spMkLst>
            <pc:docMk/>
            <pc:sldMk cId="0" sldId="260"/>
            <ac:spMk id="162" creationId="{00000000-0000-0000-0000-000000000000}"/>
          </ac:spMkLst>
        </pc:spChg>
        <pc:spChg chg="mod">
          <ac:chgData name="BAUDINE Joëlle" userId="22a07ded-2ca7-483c-9c24-75984701e355" providerId="ADAL" clId="{3B8C717A-D2CB-4320-9CFC-55AFC80BEBF5}" dt="2023-10-11T09:46:53.816" v="131"/>
          <ac:spMkLst>
            <pc:docMk/>
            <pc:sldMk cId="0" sldId="260"/>
            <ac:spMk id="165" creationId="{00000000-0000-0000-0000-000000000000}"/>
          </ac:spMkLst>
        </pc:spChg>
      </pc:sldChg>
      <pc:sldChg chg="modSp mod">
        <pc:chgData name="BAUDINE Joëlle" userId="22a07ded-2ca7-483c-9c24-75984701e355" providerId="ADAL" clId="{3B8C717A-D2CB-4320-9CFC-55AFC80BEBF5}" dt="2023-10-11T09:50:51.414" v="146" actId="255"/>
        <pc:sldMkLst>
          <pc:docMk/>
          <pc:sldMk cId="0" sldId="261"/>
        </pc:sldMkLst>
        <pc:spChg chg="mod">
          <ac:chgData name="BAUDINE Joëlle" userId="22a07ded-2ca7-483c-9c24-75984701e355" providerId="ADAL" clId="{3B8C717A-D2CB-4320-9CFC-55AFC80BEBF5}" dt="2023-10-11T09:50:01.521" v="142" actId="115"/>
          <ac:spMkLst>
            <pc:docMk/>
            <pc:sldMk cId="0" sldId="261"/>
            <ac:spMk id="174" creationId="{00000000-0000-0000-0000-000000000000}"/>
          </ac:spMkLst>
        </pc:spChg>
        <pc:spChg chg="mod">
          <ac:chgData name="BAUDINE Joëlle" userId="22a07ded-2ca7-483c-9c24-75984701e355" providerId="ADAL" clId="{3B8C717A-D2CB-4320-9CFC-55AFC80BEBF5}" dt="2023-10-11T09:50:51.414" v="146" actId="255"/>
          <ac:spMkLst>
            <pc:docMk/>
            <pc:sldMk cId="0" sldId="261"/>
            <ac:spMk id="176" creationId="{00000000-0000-0000-0000-000000000000}"/>
          </ac:spMkLst>
        </pc:spChg>
        <pc:spChg chg="mod">
          <ac:chgData name="BAUDINE Joëlle" userId="22a07ded-2ca7-483c-9c24-75984701e355" providerId="ADAL" clId="{3B8C717A-D2CB-4320-9CFC-55AFC80BEBF5}" dt="2023-10-11T09:48:30.925" v="140"/>
          <ac:spMkLst>
            <pc:docMk/>
            <pc:sldMk cId="0" sldId="261"/>
            <ac:spMk id="178" creationId="{00000000-0000-0000-0000-000000000000}"/>
          </ac:spMkLst>
        </pc:spChg>
      </pc:sldChg>
      <pc:sldChg chg="modSp mod">
        <pc:chgData name="BAUDINE Joëlle" userId="22a07ded-2ca7-483c-9c24-75984701e355" providerId="ADAL" clId="{3B8C717A-D2CB-4320-9CFC-55AFC80BEBF5}" dt="2023-10-11T09:53:50.635" v="168"/>
        <pc:sldMkLst>
          <pc:docMk/>
          <pc:sldMk cId="0" sldId="262"/>
        </pc:sldMkLst>
        <pc:spChg chg="mod">
          <ac:chgData name="BAUDINE Joëlle" userId="22a07ded-2ca7-483c-9c24-75984701e355" providerId="ADAL" clId="{3B8C717A-D2CB-4320-9CFC-55AFC80BEBF5}" dt="2023-10-11T09:53:31.452" v="167" actId="255"/>
          <ac:spMkLst>
            <pc:docMk/>
            <pc:sldMk cId="0" sldId="262"/>
            <ac:spMk id="187" creationId="{00000000-0000-0000-0000-000000000000}"/>
          </ac:spMkLst>
        </pc:spChg>
        <pc:spChg chg="mod">
          <ac:chgData name="BAUDINE Joëlle" userId="22a07ded-2ca7-483c-9c24-75984701e355" providerId="ADAL" clId="{3B8C717A-D2CB-4320-9CFC-55AFC80BEBF5}" dt="2023-10-11T09:53:50.635" v="168"/>
          <ac:spMkLst>
            <pc:docMk/>
            <pc:sldMk cId="0" sldId="262"/>
            <ac:spMk id="189" creationId="{00000000-0000-0000-0000-000000000000}"/>
          </ac:spMkLst>
        </pc:spChg>
        <pc:spChg chg="mod">
          <ac:chgData name="BAUDINE Joëlle" userId="22a07ded-2ca7-483c-9c24-75984701e355" providerId="ADAL" clId="{3B8C717A-D2CB-4320-9CFC-55AFC80BEBF5}" dt="2023-10-11T09:51:19.989" v="147"/>
          <ac:spMkLst>
            <pc:docMk/>
            <pc:sldMk cId="0" sldId="262"/>
            <ac:spMk id="190" creationId="{00000000-0000-0000-0000-000000000000}"/>
          </ac:spMkLst>
        </pc:spChg>
      </pc:sldChg>
      <pc:sldChg chg="modSp mod">
        <pc:chgData name="BAUDINE Joëlle" userId="22a07ded-2ca7-483c-9c24-75984701e355" providerId="ADAL" clId="{3B8C717A-D2CB-4320-9CFC-55AFC80BEBF5}" dt="2023-10-11T09:56:39.184" v="184" actId="20577"/>
        <pc:sldMkLst>
          <pc:docMk/>
          <pc:sldMk cId="0" sldId="263"/>
        </pc:sldMkLst>
        <pc:spChg chg="mod">
          <ac:chgData name="BAUDINE Joëlle" userId="22a07ded-2ca7-483c-9c24-75984701e355" providerId="ADAL" clId="{3B8C717A-D2CB-4320-9CFC-55AFC80BEBF5}" dt="2023-10-11T09:56:39.184" v="184" actId="20577"/>
          <ac:spMkLst>
            <pc:docMk/>
            <pc:sldMk cId="0" sldId="263"/>
            <ac:spMk id="201" creationId="{00000000-0000-0000-0000-000000000000}"/>
          </ac:spMkLst>
        </pc:spChg>
        <pc:spChg chg="mod">
          <ac:chgData name="BAUDINE Joëlle" userId="22a07ded-2ca7-483c-9c24-75984701e355" providerId="ADAL" clId="{3B8C717A-D2CB-4320-9CFC-55AFC80BEBF5}" dt="2023-10-11T09:55:13.044" v="170"/>
          <ac:spMkLst>
            <pc:docMk/>
            <pc:sldMk cId="0" sldId="263"/>
            <ac:spMk id="205" creationId="{00000000-0000-0000-0000-000000000000}"/>
          </ac:spMkLst>
        </pc:spChg>
        <pc:spChg chg="mod">
          <ac:chgData name="BAUDINE Joëlle" userId="22a07ded-2ca7-483c-9c24-75984701e355" providerId="ADAL" clId="{3B8C717A-D2CB-4320-9CFC-55AFC80BEBF5}" dt="2023-10-11T09:54:50.615" v="169"/>
          <ac:spMkLst>
            <pc:docMk/>
            <pc:sldMk cId="0" sldId="263"/>
            <ac:spMk id="206" creationId="{00000000-0000-0000-0000-000000000000}"/>
          </ac:spMkLst>
        </pc:spChg>
      </pc:sldChg>
      <pc:sldChg chg="addSp delSp modSp mod">
        <pc:chgData name="BAUDINE Joëlle" userId="22a07ded-2ca7-483c-9c24-75984701e355" providerId="ADAL" clId="{3B8C717A-D2CB-4320-9CFC-55AFC80BEBF5}" dt="2023-10-11T12:17:21.227" v="237" actId="113"/>
        <pc:sldMkLst>
          <pc:docMk/>
          <pc:sldMk cId="0" sldId="265"/>
        </pc:sldMkLst>
        <pc:spChg chg="mod">
          <ac:chgData name="BAUDINE Joëlle" userId="22a07ded-2ca7-483c-9c24-75984701e355" providerId="ADAL" clId="{3B8C717A-D2CB-4320-9CFC-55AFC80BEBF5}" dt="2023-10-11T12:17:21.227" v="237" actId="113"/>
          <ac:spMkLst>
            <pc:docMk/>
            <pc:sldMk cId="0" sldId="265"/>
            <ac:spMk id="228" creationId="{00000000-0000-0000-0000-000000000000}"/>
          </ac:spMkLst>
        </pc:spChg>
        <pc:spChg chg="mod">
          <ac:chgData name="BAUDINE Joëlle" userId="22a07ded-2ca7-483c-9c24-75984701e355" providerId="ADAL" clId="{3B8C717A-D2CB-4320-9CFC-55AFC80BEBF5}" dt="2023-10-11T12:04:56.460" v="193"/>
          <ac:spMkLst>
            <pc:docMk/>
            <pc:sldMk cId="0" sldId="265"/>
            <ac:spMk id="232" creationId="{00000000-0000-0000-0000-000000000000}"/>
          </ac:spMkLst>
        </pc:spChg>
        <pc:spChg chg="mod">
          <ac:chgData name="BAUDINE Joëlle" userId="22a07ded-2ca7-483c-9c24-75984701e355" providerId="ADAL" clId="{3B8C717A-D2CB-4320-9CFC-55AFC80BEBF5}" dt="2023-10-11T11:59:02.963" v="190" actId="14100"/>
          <ac:spMkLst>
            <pc:docMk/>
            <pc:sldMk cId="0" sldId="265"/>
            <ac:spMk id="233" creationId="{00000000-0000-0000-0000-000000000000}"/>
          </ac:spMkLst>
        </pc:spChg>
        <pc:graphicFrameChg chg="add del mod">
          <ac:chgData name="BAUDINE Joëlle" userId="22a07ded-2ca7-483c-9c24-75984701e355" providerId="ADAL" clId="{3B8C717A-D2CB-4320-9CFC-55AFC80BEBF5}" dt="2023-10-11T11:58:22.731" v="186"/>
          <ac:graphicFrameMkLst>
            <pc:docMk/>
            <pc:sldMk cId="0" sldId="265"/>
            <ac:graphicFrameMk id="2" creationId="{E0EDCC85-7AA9-E523-DDF8-9050EEA004B1}"/>
          </ac:graphicFrameMkLst>
        </pc:graphicFrameChg>
      </pc:sldChg>
      <pc:sldChg chg="modSp mod">
        <pc:chgData name="BAUDINE Joëlle" userId="22a07ded-2ca7-483c-9c24-75984701e355" providerId="ADAL" clId="{3B8C717A-D2CB-4320-9CFC-55AFC80BEBF5}" dt="2023-10-11T12:32:54.748" v="246"/>
        <pc:sldMkLst>
          <pc:docMk/>
          <pc:sldMk cId="0" sldId="266"/>
        </pc:sldMkLst>
        <pc:spChg chg="mod">
          <ac:chgData name="BAUDINE Joëlle" userId="22a07ded-2ca7-483c-9c24-75984701e355" providerId="ADAL" clId="{3B8C717A-D2CB-4320-9CFC-55AFC80BEBF5}" dt="2023-10-11T12:32:35.325" v="245"/>
          <ac:spMkLst>
            <pc:docMk/>
            <pc:sldMk cId="0" sldId="266"/>
            <ac:spMk id="242" creationId="{00000000-0000-0000-0000-000000000000}"/>
          </ac:spMkLst>
        </pc:spChg>
        <pc:spChg chg="mod">
          <ac:chgData name="BAUDINE Joëlle" userId="22a07ded-2ca7-483c-9c24-75984701e355" providerId="ADAL" clId="{3B8C717A-D2CB-4320-9CFC-55AFC80BEBF5}" dt="2023-10-11T12:32:54.748" v="246"/>
          <ac:spMkLst>
            <pc:docMk/>
            <pc:sldMk cId="0" sldId="266"/>
            <ac:spMk id="246" creationId="{00000000-0000-0000-0000-000000000000}"/>
          </ac:spMkLst>
        </pc:spChg>
        <pc:spChg chg="mod">
          <ac:chgData name="BAUDINE Joëlle" userId="22a07ded-2ca7-483c-9c24-75984701e355" providerId="ADAL" clId="{3B8C717A-D2CB-4320-9CFC-55AFC80BEBF5}" dt="2023-10-11T12:20:09.314" v="238"/>
          <ac:spMkLst>
            <pc:docMk/>
            <pc:sldMk cId="0" sldId="266"/>
            <ac:spMk id="247" creationId="{00000000-0000-0000-0000-000000000000}"/>
          </ac:spMkLst>
        </pc:spChg>
      </pc:sldChg>
      <pc:sldChg chg="modSp mod">
        <pc:chgData name="BAUDINE Joëlle" userId="22a07ded-2ca7-483c-9c24-75984701e355" providerId="ADAL" clId="{3B8C717A-D2CB-4320-9CFC-55AFC80BEBF5}" dt="2023-10-11T12:35:07.601" v="258"/>
        <pc:sldMkLst>
          <pc:docMk/>
          <pc:sldMk cId="0" sldId="267"/>
        </pc:sldMkLst>
        <pc:spChg chg="mod">
          <ac:chgData name="BAUDINE Joëlle" userId="22a07ded-2ca7-483c-9c24-75984701e355" providerId="ADAL" clId="{3B8C717A-D2CB-4320-9CFC-55AFC80BEBF5}" dt="2023-10-11T12:35:07.601" v="258"/>
          <ac:spMkLst>
            <pc:docMk/>
            <pc:sldMk cId="0" sldId="267"/>
            <ac:spMk id="256" creationId="{00000000-0000-0000-0000-000000000000}"/>
          </ac:spMkLst>
        </pc:spChg>
        <pc:spChg chg="mod">
          <ac:chgData name="BAUDINE Joëlle" userId="22a07ded-2ca7-483c-9c24-75984701e355" providerId="ADAL" clId="{3B8C717A-D2CB-4320-9CFC-55AFC80BEBF5}" dt="2023-10-11T12:33:49.482" v="250" actId="14100"/>
          <ac:spMkLst>
            <pc:docMk/>
            <pc:sldMk cId="0" sldId="267"/>
            <ac:spMk id="257" creationId="{00000000-0000-0000-0000-000000000000}"/>
          </ac:spMkLst>
        </pc:spChg>
        <pc:spChg chg="mod">
          <ac:chgData name="BAUDINE Joëlle" userId="22a07ded-2ca7-483c-9c24-75984701e355" providerId="ADAL" clId="{3B8C717A-D2CB-4320-9CFC-55AFC80BEBF5}" dt="2023-10-11T12:33:38.509" v="249"/>
          <ac:spMkLst>
            <pc:docMk/>
            <pc:sldMk cId="0" sldId="267"/>
            <ac:spMk id="260" creationId="{00000000-0000-0000-0000-000000000000}"/>
          </ac:spMkLst>
        </pc:spChg>
        <pc:spChg chg="mod">
          <ac:chgData name="BAUDINE Joëlle" userId="22a07ded-2ca7-483c-9c24-75984701e355" providerId="ADAL" clId="{3B8C717A-D2CB-4320-9CFC-55AFC80BEBF5}" dt="2023-10-11T12:33:23.270" v="248" actId="14100"/>
          <ac:spMkLst>
            <pc:docMk/>
            <pc:sldMk cId="0" sldId="267"/>
            <ac:spMk id="261" creationId="{00000000-0000-0000-0000-000000000000}"/>
          </ac:spMkLst>
        </pc:spChg>
      </pc:sldChg>
      <pc:sldChg chg="modSp mod">
        <pc:chgData name="BAUDINE Joëlle" userId="22a07ded-2ca7-483c-9c24-75984701e355" providerId="ADAL" clId="{3B8C717A-D2CB-4320-9CFC-55AFC80BEBF5}" dt="2023-10-11T12:44:44.967" v="349"/>
        <pc:sldMkLst>
          <pc:docMk/>
          <pc:sldMk cId="0" sldId="268"/>
        </pc:sldMkLst>
        <pc:spChg chg="mod">
          <ac:chgData name="BAUDINE Joëlle" userId="22a07ded-2ca7-483c-9c24-75984701e355" providerId="ADAL" clId="{3B8C717A-D2CB-4320-9CFC-55AFC80BEBF5}" dt="2023-10-11T12:43:35.462" v="345" actId="20577"/>
          <ac:spMkLst>
            <pc:docMk/>
            <pc:sldMk cId="0" sldId="268"/>
            <ac:spMk id="271" creationId="{00000000-0000-0000-0000-000000000000}"/>
          </ac:spMkLst>
        </pc:spChg>
        <pc:spChg chg="mod">
          <ac:chgData name="BAUDINE Joëlle" userId="22a07ded-2ca7-483c-9c24-75984701e355" providerId="ADAL" clId="{3B8C717A-D2CB-4320-9CFC-55AFC80BEBF5}" dt="2023-10-11T12:37:22.029" v="273" actId="20577"/>
          <ac:spMkLst>
            <pc:docMk/>
            <pc:sldMk cId="0" sldId="268"/>
            <ac:spMk id="273" creationId="{00000000-0000-0000-0000-000000000000}"/>
          </ac:spMkLst>
        </pc:spChg>
        <pc:spChg chg="mod">
          <ac:chgData name="BAUDINE Joëlle" userId="22a07ded-2ca7-483c-9c24-75984701e355" providerId="ADAL" clId="{3B8C717A-D2CB-4320-9CFC-55AFC80BEBF5}" dt="2023-10-11T12:44:44.967" v="349"/>
          <ac:spMkLst>
            <pc:docMk/>
            <pc:sldMk cId="0" sldId="268"/>
            <ac:spMk id="275" creationId="{00000000-0000-0000-0000-000000000000}"/>
          </ac:spMkLst>
        </pc:spChg>
        <pc:grpChg chg="mod">
          <ac:chgData name="BAUDINE Joëlle" userId="22a07ded-2ca7-483c-9c24-75984701e355" providerId="ADAL" clId="{3B8C717A-D2CB-4320-9CFC-55AFC80BEBF5}" dt="2023-10-11T12:36:33.699" v="263" actId="1076"/>
          <ac:grpSpMkLst>
            <pc:docMk/>
            <pc:sldMk cId="0" sldId="268"/>
            <ac:grpSpMk id="272" creationId="{00000000-0000-0000-0000-000000000000}"/>
          </ac:grpSpMkLst>
        </pc:grpChg>
      </pc:sldChg>
      <pc:sldChg chg="modSp mod">
        <pc:chgData name="BAUDINE Joëlle" userId="22a07ded-2ca7-483c-9c24-75984701e355" providerId="ADAL" clId="{3B8C717A-D2CB-4320-9CFC-55AFC80BEBF5}" dt="2023-10-11T12:47:55.445" v="374" actId="14100"/>
        <pc:sldMkLst>
          <pc:docMk/>
          <pc:sldMk cId="0" sldId="269"/>
        </pc:sldMkLst>
        <pc:spChg chg="mod">
          <ac:chgData name="BAUDINE Joëlle" userId="22a07ded-2ca7-483c-9c24-75984701e355" providerId="ADAL" clId="{3B8C717A-D2CB-4320-9CFC-55AFC80BEBF5}" dt="2023-10-11T12:47:55.445" v="374" actId="14100"/>
          <ac:spMkLst>
            <pc:docMk/>
            <pc:sldMk cId="0" sldId="269"/>
            <ac:spMk id="283" creationId="{00000000-0000-0000-0000-000000000000}"/>
          </ac:spMkLst>
        </pc:spChg>
        <pc:spChg chg="mod">
          <ac:chgData name="BAUDINE Joëlle" userId="22a07ded-2ca7-483c-9c24-75984701e355" providerId="ADAL" clId="{3B8C717A-D2CB-4320-9CFC-55AFC80BEBF5}" dt="2023-10-11T12:47:43.380" v="373" actId="20577"/>
          <ac:spMkLst>
            <pc:docMk/>
            <pc:sldMk cId="0" sldId="269"/>
            <ac:spMk id="284" creationId="{00000000-0000-0000-0000-000000000000}"/>
          </ac:spMkLst>
        </pc:spChg>
        <pc:spChg chg="mod">
          <ac:chgData name="BAUDINE Joëlle" userId="22a07ded-2ca7-483c-9c24-75984701e355" providerId="ADAL" clId="{3B8C717A-D2CB-4320-9CFC-55AFC80BEBF5}" dt="2023-10-11T12:39:51.213" v="300" actId="14100"/>
          <ac:spMkLst>
            <pc:docMk/>
            <pc:sldMk cId="0" sldId="269"/>
            <ac:spMk id="286" creationId="{00000000-0000-0000-0000-000000000000}"/>
          </ac:spMkLst>
        </pc:spChg>
        <pc:spChg chg="mod">
          <ac:chgData name="BAUDINE Joëlle" userId="22a07ded-2ca7-483c-9c24-75984701e355" providerId="ADAL" clId="{3B8C717A-D2CB-4320-9CFC-55AFC80BEBF5}" dt="2023-10-11T12:44:51.855" v="350"/>
          <ac:spMkLst>
            <pc:docMk/>
            <pc:sldMk cId="0" sldId="269"/>
            <ac:spMk id="288" creationId="{00000000-0000-0000-0000-000000000000}"/>
          </ac:spMkLst>
        </pc:spChg>
      </pc:sldChg>
      <pc:sldChg chg="modSp mod">
        <pc:chgData name="BAUDINE Joëlle" userId="22a07ded-2ca7-483c-9c24-75984701e355" providerId="ADAL" clId="{3B8C717A-D2CB-4320-9CFC-55AFC80BEBF5}" dt="2023-10-11T13:06:08.076" v="472" actId="255"/>
        <pc:sldMkLst>
          <pc:docMk/>
          <pc:sldMk cId="0" sldId="270"/>
        </pc:sldMkLst>
        <pc:spChg chg="mod">
          <ac:chgData name="BAUDINE Joëlle" userId="22a07ded-2ca7-483c-9c24-75984701e355" providerId="ADAL" clId="{3B8C717A-D2CB-4320-9CFC-55AFC80BEBF5}" dt="2023-10-11T12:48:45.805" v="377" actId="14100"/>
          <ac:spMkLst>
            <pc:docMk/>
            <pc:sldMk cId="0" sldId="270"/>
            <ac:spMk id="296" creationId="{00000000-0000-0000-0000-000000000000}"/>
          </ac:spMkLst>
        </pc:spChg>
        <pc:spChg chg="mod">
          <ac:chgData name="BAUDINE Joëlle" userId="22a07ded-2ca7-483c-9c24-75984701e355" providerId="ADAL" clId="{3B8C717A-D2CB-4320-9CFC-55AFC80BEBF5}" dt="2023-10-11T12:49:03.819" v="378"/>
          <ac:spMkLst>
            <pc:docMk/>
            <pc:sldMk cId="0" sldId="270"/>
            <ac:spMk id="297" creationId="{00000000-0000-0000-0000-000000000000}"/>
          </ac:spMkLst>
        </pc:spChg>
        <pc:spChg chg="mod">
          <ac:chgData name="BAUDINE Joëlle" userId="22a07ded-2ca7-483c-9c24-75984701e355" providerId="ADAL" clId="{3B8C717A-D2CB-4320-9CFC-55AFC80BEBF5}" dt="2023-10-11T13:06:08.076" v="472" actId="255"/>
          <ac:spMkLst>
            <pc:docMk/>
            <pc:sldMk cId="0" sldId="270"/>
            <ac:spMk id="299" creationId="{00000000-0000-0000-0000-000000000000}"/>
          </ac:spMkLst>
        </pc:spChg>
        <pc:spChg chg="mod">
          <ac:chgData name="BAUDINE Joëlle" userId="22a07ded-2ca7-483c-9c24-75984701e355" providerId="ADAL" clId="{3B8C717A-D2CB-4320-9CFC-55AFC80BEBF5}" dt="2023-10-11T12:44:57.864" v="351"/>
          <ac:spMkLst>
            <pc:docMk/>
            <pc:sldMk cId="0" sldId="270"/>
            <ac:spMk id="301" creationId="{00000000-0000-0000-0000-000000000000}"/>
          </ac:spMkLst>
        </pc:spChg>
      </pc:sldChg>
      <pc:sldChg chg="modSp mod">
        <pc:chgData name="BAUDINE Joëlle" userId="22a07ded-2ca7-483c-9c24-75984701e355" providerId="ADAL" clId="{3B8C717A-D2CB-4320-9CFC-55AFC80BEBF5}" dt="2023-10-11T13:05:53.329" v="471" actId="20577"/>
        <pc:sldMkLst>
          <pc:docMk/>
          <pc:sldMk cId="0" sldId="272"/>
        </pc:sldMkLst>
        <pc:spChg chg="mod">
          <ac:chgData name="BAUDINE Joëlle" userId="22a07ded-2ca7-483c-9c24-75984701e355" providerId="ADAL" clId="{3B8C717A-D2CB-4320-9CFC-55AFC80BEBF5}" dt="2023-10-11T12:51:38.482" v="388" actId="14100"/>
          <ac:spMkLst>
            <pc:docMk/>
            <pc:sldMk cId="0" sldId="272"/>
            <ac:spMk id="322" creationId="{00000000-0000-0000-0000-000000000000}"/>
          </ac:spMkLst>
        </pc:spChg>
        <pc:spChg chg="mod">
          <ac:chgData name="BAUDINE Joëlle" userId="22a07ded-2ca7-483c-9c24-75984701e355" providerId="ADAL" clId="{3B8C717A-D2CB-4320-9CFC-55AFC80BEBF5}" dt="2023-10-11T12:51:32.529" v="387" actId="115"/>
          <ac:spMkLst>
            <pc:docMk/>
            <pc:sldMk cId="0" sldId="272"/>
            <ac:spMk id="323" creationId="{00000000-0000-0000-0000-000000000000}"/>
          </ac:spMkLst>
        </pc:spChg>
        <pc:spChg chg="mod">
          <ac:chgData name="BAUDINE Joëlle" userId="22a07ded-2ca7-483c-9c24-75984701e355" providerId="ADAL" clId="{3B8C717A-D2CB-4320-9CFC-55AFC80BEBF5}" dt="2023-10-11T13:05:53.329" v="471" actId="20577"/>
          <ac:spMkLst>
            <pc:docMk/>
            <pc:sldMk cId="0" sldId="272"/>
            <ac:spMk id="325" creationId="{00000000-0000-0000-0000-000000000000}"/>
          </ac:spMkLst>
        </pc:spChg>
        <pc:spChg chg="mod">
          <ac:chgData name="BAUDINE Joëlle" userId="22a07ded-2ca7-483c-9c24-75984701e355" providerId="ADAL" clId="{3B8C717A-D2CB-4320-9CFC-55AFC80BEBF5}" dt="2023-10-11T12:51:06.333" v="385" actId="255"/>
          <ac:spMkLst>
            <pc:docMk/>
            <pc:sldMk cId="0" sldId="272"/>
            <ac:spMk id="327" creationId="{00000000-0000-0000-0000-000000000000}"/>
          </ac:spMkLst>
        </pc:spChg>
      </pc:sldChg>
      <pc:sldChg chg="modSp mod">
        <pc:chgData name="BAUDINE Joëlle" userId="22a07ded-2ca7-483c-9c24-75984701e355" providerId="ADAL" clId="{3B8C717A-D2CB-4320-9CFC-55AFC80BEBF5}" dt="2023-10-11T12:53:48.024" v="407" actId="20577"/>
        <pc:sldMkLst>
          <pc:docMk/>
          <pc:sldMk cId="0" sldId="273"/>
        </pc:sldMkLst>
        <pc:spChg chg="mod">
          <ac:chgData name="BAUDINE Joëlle" userId="22a07ded-2ca7-483c-9c24-75984701e355" providerId="ADAL" clId="{3B8C717A-D2CB-4320-9CFC-55AFC80BEBF5}" dt="2023-10-11T12:53:48.024" v="407" actId="20577"/>
          <ac:spMkLst>
            <pc:docMk/>
            <pc:sldMk cId="0" sldId="273"/>
            <ac:spMk id="336" creationId="{00000000-0000-0000-0000-000000000000}"/>
          </ac:spMkLst>
        </pc:spChg>
        <pc:spChg chg="mod">
          <ac:chgData name="BAUDINE Joëlle" userId="22a07ded-2ca7-483c-9c24-75984701e355" providerId="ADAL" clId="{3B8C717A-D2CB-4320-9CFC-55AFC80BEBF5}" dt="2023-10-11T12:52:08.251" v="389"/>
          <ac:spMkLst>
            <pc:docMk/>
            <pc:sldMk cId="0" sldId="273"/>
            <ac:spMk id="339" creationId="{00000000-0000-0000-0000-000000000000}"/>
          </ac:spMkLst>
        </pc:spChg>
        <pc:cxnChg chg="mod">
          <ac:chgData name="BAUDINE Joëlle" userId="22a07ded-2ca7-483c-9c24-75984701e355" providerId="ADAL" clId="{3B8C717A-D2CB-4320-9CFC-55AFC80BEBF5}" dt="2023-10-11T12:53:03.101" v="392" actId="1076"/>
          <ac:cxnSpMkLst>
            <pc:docMk/>
            <pc:sldMk cId="0" sldId="273"/>
            <ac:cxnSpMk id="13" creationId="{00000000-0000-0000-0000-000000000000}"/>
          </ac:cxnSpMkLst>
        </pc:cxnChg>
      </pc:sldChg>
      <pc:sldChg chg="modSp mod">
        <pc:chgData name="BAUDINE Joëlle" userId="22a07ded-2ca7-483c-9c24-75984701e355" providerId="ADAL" clId="{3B8C717A-D2CB-4320-9CFC-55AFC80BEBF5}" dt="2023-10-11T12:56:23.885" v="419" actId="255"/>
        <pc:sldMkLst>
          <pc:docMk/>
          <pc:sldMk cId="0" sldId="274"/>
        </pc:sldMkLst>
        <pc:spChg chg="mod">
          <ac:chgData name="BAUDINE Joëlle" userId="22a07ded-2ca7-483c-9c24-75984701e355" providerId="ADAL" clId="{3B8C717A-D2CB-4320-9CFC-55AFC80BEBF5}" dt="2023-10-11T12:56:23.885" v="419" actId="255"/>
          <ac:spMkLst>
            <pc:docMk/>
            <pc:sldMk cId="0" sldId="274"/>
            <ac:spMk id="348" creationId="{00000000-0000-0000-0000-000000000000}"/>
          </ac:spMkLst>
        </pc:spChg>
        <pc:spChg chg="mod">
          <ac:chgData name="BAUDINE Joëlle" userId="22a07ded-2ca7-483c-9c24-75984701e355" providerId="ADAL" clId="{3B8C717A-D2CB-4320-9CFC-55AFC80BEBF5}" dt="2023-10-11T12:54:16.441" v="408"/>
          <ac:spMkLst>
            <pc:docMk/>
            <pc:sldMk cId="0" sldId="274"/>
            <ac:spMk id="351" creationId="{00000000-0000-0000-0000-000000000000}"/>
          </ac:spMkLst>
        </pc:spChg>
      </pc:sldChg>
      <pc:sldChg chg="modSp mod">
        <pc:chgData name="BAUDINE Joëlle" userId="22a07ded-2ca7-483c-9c24-75984701e355" providerId="ADAL" clId="{3B8C717A-D2CB-4320-9CFC-55AFC80BEBF5}" dt="2023-10-11T12:59:15.598" v="434"/>
        <pc:sldMkLst>
          <pc:docMk/>
          <pc:sldMk cId="0" sldId="275"/>
        </pc:sldMkLst>
        <pc:spChg chg="mod">
          <ac:chgData name="BAUDINE Joëlle" userId="22a07ded-2ca7-483c-9c24-75984701e355" providerId="ADAL" clId="{3B8C717A-D2CB-4320-9CFC-55AFC80BEBF5}" dt="2023-10-11T12:59:15.598" v="434"/>
          <ac:spMkLst>
            <pc:docMk/>
            <pc:sldMk cId="0" sldId="275"/>
            <ac:spMk id="362" creationId="{00000000-0000-0000-0000-000000000000}"/>
          </ac:spMkLst>
        </pc:spChg>
        <pc:spChg chg="mod">
          <ac:chgData name="BAUDINE Joëlle" userId="22a07ded-2ca7-483c-9c24-75984701e355" providerId="ADAL" clId="{3B8C717A-D2CB-4320-9CFC-55AFC80BEBF5}" dt="2023-10-11T12:57:42.568" v="424" actId="14100"/>
          <ac:spMkLst>
            <pc:docMk/>
            <pc:sldMk cId="0" sldId="275"/>
            <ac:spMk id="366" creationId="{00000000-0000-0000-0000-000000000000}"/>
          </ac:spMkLst>
        </pc:spChg>
        <pc:spChg chg="mod">
          <ac:chgData name="BAUDINE Joëlle" userId="22a07ded-2ca7-483c-9c24-75984701e355" providerId="ADAL" clId="{3B8C717A-D2CB-4320-9CFC-55AFC80BEBF5}" dt="2023-10-11T12:54:30.304" v="409"/>
          <ac:spMkLst>
            <pc:docMk/>
            <pc:sldMk cId="0" sldId="275"/>
            <ac:spMk id="369" creationId="{00000000-0000-0000-0000-000000000000}"/>
          </ac:spMkLst>
        </pc:spChg>
      </pc:sldChg>
      <pc:sldChg chg="modSp mod">
        <pc:chgData name="BAUDINE Joëlle" userId="22a07ded-2ca7-483c-9c24-75984701e355" providerId="ADAL" clId="{3B8C717A-D2CB-4320-9CFC-55AFC80BEBF5}" dt="2023-10-11T13:05:28.385" v="467" actId="20577"/>
        <pc:sldMkLst>
          <pc:docMk/>
          <pc:sldMk cId="0" sldId="276"/>
        </pc:sldMkLst>
        <pc:spChg chg="mod">
          <ac:chgData name="BAUDINE Joëlle" userId="22a07ded-2ca7-483c-9c24-75984701e355" providerId="ADAL" clId="{3B8C717A-D2CB-4320-9CFC-55AFC80BEBF5}" dt="2023-10-11T13:01:57.837" v="453" actId="255"/>
          <ac:spMkLst>
            <pc:docMk/>
            <pc:sldMk cId="0" sldId="276"/>
            <ac:spMk id="378" creationId="{00000000-0000-0000-0000-000000000000}"/>
          </ac:spMkLst>
        </pc:spChg>
        <pc:spChg chg="mod">
          <ac:chgData name="BAUDINE Joëlle" userId="22a07ded-2ca7-483c-9c24-75984701e355" providerId="ADAL" clId="{3B8C717A-D2CB-4320-9CFC-55AFC80BEBF5}" dt="2023-10-11T13:05:28.385" v="467" actId="20577"/>
          <ac:spMkLst>
            <pc:docMk/>
            <pc:sldMk cId="0" sldId="276"/>
            <ac:spMk id="380" creationId="{00000000-0000-0000-0000-000000000000}"/>
          </ac:spMkLst>
        </pc:spChg>
        <pc:spChg chg="mod">
          <ac:chgData name="BAUDINE Joëlle" userId="22a07ded-2ca7-483c-9c24-75984701e355" providerId="ADAL" clId="{3B8C717A-D2CB-4320-9CFC-55AFC80BEBF5}" dt="2023-10-11T12:59:52.389" v="441" actId="255"/>
          <ac:spMkLst>
            <pc:docMk/>
            <pc:sldMk cId="0" sldId="276"/>
            <ac:spMk id="382" creationId="{00000000-0000-0000-0000-000000000000}"/>
          </ac:spMkLst>
        </pc:spChg>
      </pc:sldChg>
      <pc:sldChg chg="modSp mod">
        <pc:chgData name="BAUDINE Joëlle" userId="22a07ded-2ca7-483c-9c24-75984701e355" providerId="ADAL" clId="{3B8C717A-D2CB-4320-9CFC-55AFC80BEBF5}" dt="2023-10-11T13:04:40.501" v="461" actId="255"/>
        <pc:sldMkLst>
          <pc:docMk/>
          <pc:sldMk cId="0" sldId="277"/>
        </pc:sldMkLst>
        <pc:spChg chg="mod">
          <ac:chgData name="BAUDINE Joëlle" userId="22a07ded-2ca7-483c-9c24-75984701e355" providerId="ADAL" clId="{3B8C717A-D2CB-4320-9CFC-55AFC80BEBF5}" dt="2023-10-11T13:03:52.845" v="460" actId="14100"/>
          <ac:spMkLst>
            <pc:docMk/>
            <pc:sldMk cId="0" sldId="277"/>
            <ac:spMk id="390" creationId="{00000000-0000-0000-0000-000000000000}"/>
          </ac:spMkLst>
        </pc:spChg>
        <pc:spChg chg="mod">
          <ac:chgData name="BAUDINE Joëlle" userId="22a07ded-2ca7-483c-9c24-75984701e355" providerId="ADAL" clId="{3B8C717A-D2CB-4320-9CFC-55AFC80BEBF5}" dt="2023-10-11T13:03:41.920" v="459" actId="255"/>
          <ac:spMkLst>
            <pc:docMk/>
            <pc:sldMk cId="0" sldId="277"/>
            <ac:spMk id="391" creationId="{00000000-0000-0000-0000-000000000000}"/>
          </ac:spMkLst>
        </pc:spChg>
        <pc:spChg chg="mod">
          <ac:chgData name="BAUDINE Joëlle" userId="22a07ded-2ca7-483c-9c24-75984701e355" providerId="ADAL" clId="{3B8C717A-D2CB-4320-9CFC-55AFC80BEBF5}" dt="2023-10-11T13:04:40.501" v="461" actId="255"/>
          <ac:spMkLst>
            <pc:docMk/>
            <pc:sldMk cId="0" sldId="277"/>
            <ac:spMk id="393" creationId="{00000000-0000-0000-0000-000000000000}"/>
          </ac:spMkLst>
        </pc:spChg>
        <pc:spChg chg="mod">
          <ac:chgData name="BAUDINE Joëlle" userId="22a07ded-2ca7-483c-9c24-75984701e355" providerId="ADAL" clId="{3B8C717A-D2CB-4320-9CFC-55AFC80BEBF5}" dt="2023-10-11T13:00:08.111" v="442"/>
          <ac:spMkLst>
            <pc:docMk/>
            <pc:sldMk cId="0" sldId="277"/>
            <ac:spMk id="395" creationId="{00000000-0000-0000-0000-000000000000}"/>
          </ac:spMkLst>
        </pc:spChg>
      </pc:sldChg>
      <pc:sldChg chg="modSp mod">
        <pc:chgData name="BAUDINE Joëlle" userId="22a07ded-2ca7-483c-9c24-75984701e355" providerId="ADAL" clId="{3B8C717A-D2CB-4320-9CFC-55AFC80BEBF5}" dt="2023-10-11T13:07:34.243" v="477" actId="20577"/>
        <pc:sldMkLst>
          <pc:docMk/>
          <pc:sldMk cId="0" sldId="278"/>
        </pc:sldMkLst>
        <pc:spChg chg="mod">
          <ac:chgData name="BAUDINE Joëlle" userId="22a07ded-2ca7-483c-9c24-75984701e355" providerId="ADAL" clId="{3B8C717A-D2CB-4320-9CFC-55AFC80BEBF5}" dt="2023-10-11T13:07:34.243" v="477" actId="20577"/>
          <ac:spMkLst>
            <pc:docMk/>
            <pc:sldMk cId="0" sldId="278"/>
            <ac:spMk id="11" creationId="{00000000-0000-0000-0000-000000000000}"/>
          </ac:spMkLst>
        </pc:spChg>
        <pc:spChg chg="mod">
          <ac:chgData name="BAUDINE Joëlle" userId="22a07ded-2ca7-483c-9c24-75984701e355" providerId="ADAL" clId="{3B8C717A-D2CB-4320-9CFC-55AFC80BEBF5}" dt="2023-10-11T13:06:55.359" v="474"/>
          <ac:spMkLst>
            <pc:docMk/>
            <pc:sldMk cId="0" sldId="278"/>
            <ac:spMk id="404" creationId="{00000000-0000-0000-0000-000000000000}"/>
          </ac:spMkLst>
        </pc:spChg>
        <pc:spChg chg="mod">
          <ac:chgData name="BAUDINE Joëlle" userId="22a07ded-2ca7-483c-9c24-75984701e355" providerId="ADAL" clId="{3B8C717A-D2CB-4320-9CFC-55AFC80BEBF5}" dt="2023-10-11T13:05:38.441" v="469" actId="20577"/>
          <ac:spMkLst>
            <pc:docMk/>
            <pc:sldMk cId="0" sldId="278"/>
            <ac:spMk id="406" creationId="{00000000-0000-0000-0000-000000000000}"/>
          </ac:spMkLst>
        </pc:spChg>
        <pc:spChg chg="mod">
          <ac:chgData name="BAUDINE Joëlle" userId="22a07ded-2ca7-483c-9c24-75984701e355" providerId="ADAL" clId="{3B8C717A-D2CB-4320-9CFC-55AFC80BEBF5}" dt="2023-10-11T13:00:15.689" v="443"/>
          <ac:spMkLst>
            <pc:docMk/>
            <pc:sldMk cId="0" sldId="278"/>
            <ac:spMk id="408" creationId="{00000000-0000-0000-0000-000000000000}"/>
          </ac:spMkLst>
        </pc:spChg>
      </pc:sldChg>
      <pc:sldChg chg="modSp mod">
        <pc:chgData name="BAUDINE Joëlle" userId="22a07ded-2ca7-483c-9c24-75984701e355" providerId="ADAL" clId="{3B8C717A-D2CB-4320-9CFC-55AFC80BEBF5}" dt="2023-10-11T13:16:03.055" v="496" actId="255"/>
        <pc:sldMkLst>
          <pc:docMk/>
          <pc:sldMk cId="0" sldId="279"/>
        </pc:sldMkLst>
        <pc:spChg chg="mod">
          <ac:chgData name="BAUDINE Joëlle" userId="22a07ded-2ca7-483c-9c24-75984701e355" providerId="ADAL" clId="{3B8C717A-D2CB-4320-9CFC-55AFC80BEBF5}" dt="2023-10-11T13:08:18.334" v="482" actId="14100"/>
          <ac:spMkLst>
            <pc:docMk/>
            <pc:sldMk cId="0" sldId="279"/>
            <ac:spMk id="415" creationId="{00000000-0000-0000-0000-000000000000}"/>
          </ac:spMkLst>
        </pc:spChg>
        <pc:spChg chg="mod">
          <ac:chgData name="BAUDINE Joëlle" userId="22a07ded-2ca7-483c-9c24-75984701e355" providerId="ADAL" clId="{3B8C717A-D2CB-4320-9CFC-55AFC80BEBF5}" dt="2023-10-11T13:16:03.055" v="496" actId="255"/>
          <ac:spMkLst>
            <pc:docMk/>
            <pc:sldMk cId="0" sldId="279"/>
            <ac:spMk id="422" creationId="{00000000-0000-0000-0000-000000000000}"/>
          </ac:spMkLst>
        </pc:spChg>
      </pc:sldChg>
      <pc:sldChg chg="modSp mod">
        <pc:chgData name="BAUDINE Joëlle" userId="22a07ded-2ca7-483c-9c24-75984701e355" providerId="ADAL" clId="{3B8C717A-D2CB-4320-9CFC-55AFC80BEBF5}" dt="2023-10-11T13:17:29.839" v="505" actId="115"/>
        <pc:sldMkLst>
          <pc:docMk/>
          <pc:sldMk cId="0" sldId="280"/>
        </pc:sldMkLst>
        <pc:spChg chg="mod">
          <ac:chgData name="BAUDINE Joëlle" userId="22a07ded-2ca7-483c-9c24-75984701e355" providerId="ADAL" clId="{3B8C717A-D2CB-4320-9CFC-55AFC80BEBF5}" dt="2023-10-11T13:17:29.839" v="505" actId="115"/>
          <ac:spMkLst>
            <pc:docMk/>
            <pc:sldMk cId="0" sldId="280"/>
            <ac:spMk id="430" creationId="{00000000-0000-0000-0000-000000000000}"/>
          </ac:spMkLst>
        </pc:spChg>
        <pc:spChg chg="mod">
          <ac:chgData name="BAUDINE Joëlle" userId="22a07ded-2ca7-483c-9c24-75984701e355" providerId="ADAL" clId="{3B8C717A-D2CB-4320-9CFC-55AFC80BEBF5}" dt="2023-10-11T13:16:52.404" v="502" actId="20577"/>
          <ac:spMkLst>
            <pc:docMk/>
            <pc:sldMk cId="0" sldId="280"/>
            <ac:spMk id="432" creationId="{00000000-0000-0000-0000-000000000000}"/>
          </ac:spMkLst>
        </pc:spChg>
        <pc:spChg chg="mod">
          <ac:chgData name="BAUDINE Joëlle" userId="22a07ded-2ca7-483c-9c24-75984701e355" providerId="ADAL" clId="{3B8C717A-D2CB-4320-9CFC-55AFC80BEBF5}" dt="2023-10-11T13:17:08.507" v="503"/>
          <ac:spMkLst>
            <pc:docMk/>
            <pc:sldMk cId="0" sldId="280"/>
            <ac:spMk id="434" creationId="{00000000-0000-0000-0000-000000000000}"/>
          </ac:spMkLst>
        </pc:spChg>
      </pc:sldChg>
      <pc:sldChg chg="modSp mod">
        <pc:chgData name="BAUDINE Joëlle" userId="22a07ded-2ca7-483c-9c24-75984701e355" providerId="ADAL" clId="{3B8C717A-D2CB-4320-9CFC-55AFC80BEBF5}" dt="2023-10-11T14:01:08.489" v="551" actId="20577"/>
        <pc:sldMkLst>
          <pc:docMk/>
          <pc:sldMk cId="0" sldId="283"/>
        </pc:sldMkLst>
        <pc:spChg chg="mod">
          <ac:chgData name="BAUDINE Joëlle" userId="22a07ded-2ca7-483c-9c24-75984701e355" providerId="ADAL" clId="{3B8C717A-D2CB-4320-9CFC-55AFC80BEBF5}" dt="2023-10-11T13:57:03.754" v="539" actId="1036"/>
          <ac:spMkLst>
            <pc:docMk/>
            <pc:sldMk cId="0" sldId="283"/>
            <ac:spMk id="22" creationId="{00000000-0000-0000-0000-000000000000}"/>
          </ac:spMkLst>
        </pc:spChg>
        <pc:spChg chg="mod">
          <ac:chgData name="BAUDINE Joëlle" userId="22a07ded-2ca7-483c-9c24-75984701e355" providerId="ADAL" clId="{3B8C717A-D2CB-4320-9CFC-55AFC80BEBF5}" dt="2023-10-11T13:57:50.431" v="550" actId="1036"/>
          <ac:spMkLst>
            <pc:docMk/>
            <pc:sldMk cId="0" sldId="283"/>
            <ac:spMk id="23" creationId="{00000000-0000-0000-0000-000000000000}"/>
          </ac:spMkLst>
        </pc:spChg>
        <pc:spChg chg="mod">
          <ac:chgData name="BAUDINE Joëlle" userId="22a07ded-2ca7-483c-9c24-75984701e355" providerId="ADAL" clId="{3B8C717A-D2CB-4320-9CFC-55AFC80BEBF5}" dt="2023-10-11T14:01:08.489" v="551" actId="20577"/>
          <ac:spMkLst>
            <pc:docMk/>
            <pc:sldMk cId="0" sldId="283"/>
            <ac:spMk id="473" creationId="{00000000-0000-0000-0000-000000000000}"/>
          </ac:spMkLst>
        </pc:spChg>
        <pc:spChg chg="mod">
          <ac:chgData name="BAUDINE Joëlle" userId="22a07ded-2ca7-483c-9c24-75984701e355" providerId="ADAL" clId="{3B8C717A-D2CB-4320-9CFC-55AFC80BEBF5}" dt="2023-10-11T13:22:02.914" v="521"/>
          <ac:spMkLst>
            <pc:docMk/>
            <pc:sldMk cId="0" sldId="283"/>
            <ac:spMk id="478" creationId="{00000000-0000-0000-0000-000000000000}"/>
          </ac:spMkLst>
        </pc:spChg>
      </pc:sldChg>
      <pc:sldChg chg="modSp mod">
        <pc:chgData name="BAUDINE Joëlle" userId="22a07ded-2ca7-483c-9c24-75984701e355" providerId="ADAL" clId="{3B8C717A-D2CB-4320-9CFC-55AFC80BEBF5}" dt="2023-10-11T14:06:02.380" v="625" actId="255"/>
        <pc:sldMkLst>
          <pc:docMk/>
          <pc:sldMk cId="0" sldId="284"/>
        </pc:sldMkLst>
        <pc:spChg chg="mod">
          <ac:chgData name="BAUDINE Joëlle" userId="22a07ded-2ca7-483c-9c24-75984701e355" providerId="ADAL" clId="{3B8C717A-D2CB-4320-9CFC-55AFC80BEBF5}" dt="2023-10-11T14:02:42.250" v="565" actId="20577"/>
          <ac:spMkLst>
            <pc:docMk/>
            <pc:sldMk cId="0" sldId="284"/>
            <ac:spMk id="15" creationId="{00000000-0000-0000-0000-000000000000}"/>
          </ac:spMkLst>
        </pc:spChg>
        <pc:spChg chg="mod">
          <ac:chgData name="BAUDINE Joëlle" userId="22a07ded-2ca7-483c-9c24-75984701e355" providerId="ADAL" clId="{3B8C717A-D2CB-4320-9CFC-55AFC80BEBF5}" dt="2023-10-11T14:02:51.036" v="577" actId="20577"/>
          <ac:spMkLst>
            <pc:docMk/>
            <pc:sldMk cId="0" sldId="284"/>
            <ac:spMk id="16" creationId="{00000000-0000-0000-0000-000000000000}"/>
          </ac:spMkLst>
        </pc:spChg>
        <pc:spChg chg="mod">
          <ac:chgData name="BAUDINE Joëlle" userId="22a07ded-2ca7-483c-9c24-75984701e355" providerId="ADAL" clId="{3B8C717A-D2CB-4320-9CFC-55AFC80BEBF5}" dt="2023-10-11T14:06:02.380" v="625" actId="255"/>
          <ac:spMkLst>
            <pc:docMk/>
            <pc:sldMk cId="0" sldId="284"/>
            <ac:spMk id="489" creationId="{00000000-0000-0000-0000-000000000000}"/>
          </ac:spMkLst>
        </pc:spChg>
        <pc:spChg chg="mod">
          <ac:chgData name="BAUDINE Joëlle" userId="22a07ded-2ca7-483c-9c24-75984701e355" providerId="ADAL" clId="{3B8C717A-D2CB-4320-9CFC-55AFC80BEBF5}" dt="2023-10-11T14:01:32.947" v="552"/>
          <ac:spMkLst>
            <pc:docMk/>
            <pc:sldMk cId="0" sldId="284"/>
            <ac:spMk id="496" creationId="{00000000-0000-0000-0000-000000000000}"/>
          </ac:spMkLst>
        </pc:spChg>
      </pc:sldChg>
      <pc:sldChg chg="modSp mod">
        <pc:chgData name="BAUDINE Joëlle" userId="22a07ded-2ca7-483c-9c24-75984701e355" providerId="ADAL" clId="{3B8C717A-D2CB-4320-9CFC-55AFC80BEBF5}" dt="2023-10-11T14:08:51.177" v="663" actId="5793"/>
        <pc:sldMkLst>
          <pc:docMk/>
          <pc:sldMk cId="0" sldId="285"/>
        </pc:sldMkLst>
        <pc:spChg chg="mod">
          <ac:chgData name="BAUDINE Joëlle" userId="22a07ded-2ca7-483c-9c24-75984701e355" providerId="ADAL" clId="{3B8C717A-D2CB-4320-9CFC-55AFC80BEBF5}" dt="2023-10-11T14:08:51.177" v="663" actId="5793"/>
          <ac:spMkLst>
            <pc:docMk/>
            <pc:sldMk cId="0" sldId="285"/>
            <ac:spMk id="504" creationId="{00000000-0000-0000-0000-000000000000}"/>
          </ac:spMkLst>
        </pc:spChg>
        <pc:spChg chg="mod">
          <ac:chgData name="BAUDINE Joëlle" userId="22a07ded-2ca7-483c-9c24-75984701e355" providerId="ADAL" clId="{3B8C717A-D2CB-4320-9CFC-55AFC80BEBF5}" dt="2023-10-11T14:06:43.977" v="626"/>
          <ac:spMkLst>
            <pc:docMk/>
            <pc:sldMk cId="0" sldId="285"/>
            <ac:spMk id="509" creationId="{00000000-0000-0000-0000-000000000000}"/>
          </ac:spMkLst>
        </pc:spChg>
      </pc:sldChg>
      <pc:sldChg chg="modSp mod">
        <pc:chgData name="BAUDINE Joëlle" userId="22a07ded-2ca7-483c-9c24-75984701e355" providerId="ADAL" clId="{3B8C717A-D2CB-4320-9CFC-55AFC80BEBF5}" dt="2023-10-13T07:42:21.572" v="726" actId="20577"/>
        <pc:sldMkLst>
          <pc:docMk/>
          <pc:sldMk cId="0" sldId="286"/>
        </pc:sldMkLst>
        <pc:spChg chg="mod">
          <ac:chgData name="BAUDINE Joëlle" userId="22a07ded-2ca7-483c-9c24-75984701e355" providerId="ADAL" clId="{3B8C717A-D2CB-4320-9CFC-55AFC80BEBF5}" dt="2023-10-13T07:42:12.439" v="722" actId="20577"/>
          <ac:spMkLst>
            <pc:docMk/>
            <pc:sldMk cId="0" sldId="286"/>
            <ac:spMk id="11" creationId="{00000000-0000-0000-0000-000000000000}"/>
          </ac:spMkLst>
        </pc:spChg>
        <pc:spChg chg="mod">
          <ac:chgData name="BAUDINE Joëlle" userId="22a07ded-2ca7-483c-9c24-75984701e355" providerId="ADAL" clId="{3B8C717A-D2CB-4320-9CFC-55AFC80BEBF5}" dt="2023-10-13T07:42:21.572" v="726" actId="20577"/>
          <ac:spMkLst>
            <pc:docMk/>
            <pc:sldMk cId="0" sldId="286"/>
            <ac:spMk id="17" creationId="{00000000-0000-0000-0000-000000000000}"/>
          </ac:spMkLst>
        </pc:spChg>
        <pc:spChg chg="mod">
          <ac:chgData name="BAUDINE Joëlle" userId="22a07ded-2ca7-483c-9c24-75984701e355" providerId="ADAL" clId="{3B8C717A-D2CB-4320-9CFC-55AFC80BEBF5}" dt="2023-10-11T14:13:47.066" v="719" actId="14100"/>
          <ac:spMkLst>
            <pc:docMk/>
            <pc:sldMk cId="0" sldId="286"/>
            <ac:spMk id="516" creationId="{00000000-0000-0000-0000-000000000000}"/>
          </ac:spMkLst>
        </pc:spChg>
        <pc:spChg chg="mod">
          <ac:chgData name="BAUDINE Joëlle" userId="22a07ded-2ca7-483c-9c24-75984701e355" providerId="ADAL" clId="{3B8C717A-D2CB-4320-9CFC-55AFC80BEBF5}" dt="2023-10-11T14:13:52.314" v="720" actId="14100"/>
          <ac:spMkLst>
            <pc:docMk/>
            <pc:sldMk cId="0" sldId="286"/>
            <ac:spMk id="519" creationId="{00000000-0000-0000-0000-000000000000}"/>
          </ac:spMkLst>
        </pc:spChg>
        <pc:spChg chg="mod">
          <ac:chgData name="BAUDINE Joëlle" userId="22a07ded-2ca7-483c-9c24-75984701e355" providerId="ADAL" clId="{3B8C717A-D2CB-4320-9CFC-55AFC80BEBF5}" dt="2023-10-11T14:12:25.229" v="690"/>
          <ac:spMkLst>
            <pc:docMk/>
            <pc:sldMk cId="0" sldId="286"/>
            <ac:spMk id="526" creationId="{00000000-0000-0000-0000-000000000000}"/>
          </ac:spMkLst>
        </pc:spChg>
      </pc:sldChg>
      <pc:sldChg chg="modSp mod">
        <pc:chgData name="BAUDINE Joëlle" userId="22a07ded-2ca7-483c-9c24-75984701e355" providerId="ADAL" clId="{3B8C717A-D2CB-4320-9CFC-55AFC80BEBF5}" dt="2023-10-13T07:45:46.338" v="760" actId="20577"/>
        <pc:sldMkLst>
          <pc:docMk/>
          <pc:sldMk cId="0" sldId="287"/>
        </pc:sldMkLst>
        <pc:spChg chg="mod">
          <ac:chgData name="BAUDINE Joëlle" userId="22a07ded-2ca7-483c-9c24-75984701e355" providerId="ADAL" clId="{3B8C717A-D2CB-4320-9CFC-55AFC80BEBF5}" dt="2023-10-13T07:43:55.313" v="733"/>
          <ac:spMkLst>
            <pc:docMk/>
            <pc:sldMk cId="0" sldId="287"/>
            <ac:spMk id="14" creationId="{00000000-0000-0000-0000-000000000000}"/>
          </ac:spMkLst>
        </pc:spChg>
        <pc:spChg chg="mod">
          <ac:chgData name="BAUDINE Joëlle" userId="22a07ded-2ca7-483c-9c24-75984701e355" providerId="ADAL" clId="{3B8C717A-D2CB-4320-9CFC-55AFC80BEBF5}" dt="2023-10-13T07:45:46.338" v="760" actId="20577"/>
          <ac:spMkLst>
            <pc:docMk/>
            <pc:sldMk cId="0" sldId="287"/>
            <ac:spMk id="534" creationId="{00000000-0000-0000-0000-000000000000}"/>
          </ac:spMkLst>
        </pc:spChg>
        <pc:spChg chg="mod">
          <ac:chgData name="BAUDINE Joëlle" userId="22a07ded-2ca7-483c-9c24-75984701e355" providerId="ADAL" clId="{3B8C717A-D2CB-4320-9CFC-55AFC80BEBF5}" dt="2023-10-13T07:42:39.607" v="727"/>
          <ac:spMkLst>
            <pc:docMk/>
            <pc:sldMk cId="0" sldId="287"/>
            <ac:spMk id="539" creationId="{00000000-0000-0000-0000-000000000000}"/>
          </ac:spMkLst>
        </pc:spChg>
      </pc:sldChg>
      <pc:sldChg chg="modSp mod">
        <pc:chgData name="BAUDINE Joëlle" userId="22a07ded-2ca7-483c-9c24-75984701e355" providerId="ADAL" clId="{3B8C717A-D2CB-4320-9CFC-55AFC80BEBF5}" dt="2023-10-13T07:53:51.476" v="785" actId="255"/>
        <pc:sldMkLst>
          <pc:docMk/>
          <pc:sldMk cId="0" sldId="288"/>
        </pc:sldMkLst>
        <pc:spChg chg="mod">
          <ac:chgData name="BAUDINE Joëlle" userId="22a07ded-2ca7-483c-9c24-75984701e355" providerId="ADAL" clId="{3B8C717A-D2CB-4320-9CFC-55AFC80BEBF5}" dt="2023-10-13T07:51:15.973" v="767" actId="255"/>
          <ac:spMkLst>
            <pc:docMk/>
            <pc:sldMk cId="0" sldId="288"/>
            <ac:spMk id="15" creationId="{00000000-0000-0000-0000-000000000000}"/>
          </ac:spMkLst>
        </pc:spChg>
        <pc:spChg chg="mod">
          <ac:chgData name="BAUDINE Joëlle" userId="22a07ded-2ca7-483c-9c24-75984701e355" providerId="ADAL" clId="{3B8C717A-D2CB-4320-9CFC-55AFC80BEBF5}" dt="2023-10-13T07:53:51.476" v="785" actId="255"/>
          <ac:spMkLst>
            <pc:docMk/>
            <pc:sldMk cId="0" sldId="288"/>
            <ac:spMk id="549" creationId="{00000000-0000-0000-0000-000000000000}"/>
          </ac:spMkLst>
        </pc:spChg>
        <pc:spChg chg="mod">
          <ac:chgData name="BAUDINE Joëlle" userId="22a07ded-2ca7-483c-9c24-75984701e355" providerId="ADAL" clId="{3B8C717A-D2CB-4320-9CFC-55AFC80BEBF5}" dt="2023-10-13T07:50:23.527" v="761"/>
          <ac:spMkLst>
            <pc:docMk/>
            <pc:sldMk cId="0" sldId="288"/>
            <ac:spMk id="556" creationId="{00000000-0000-0000-0000-000000000000}"/>
          </ac:spMkLst>
        </pc:spChg>
      </pc:sldChg>
      <pc:sldChg chg="modSp mod">
        <pc:chgData name="BAUDINE Joëlle" userId="22a07ded-2ca7-483c-9c24-75984701e355" providerId="ADAL" clId="{3B8C717A-D2CB-4320-9CFC-55AFC80BEBF5}" dt="2023-10-13T08:09:51.869" v="812" actId="113"/>
        <pc:sldMkLst>
          <pc:docMk/>
          <pc:sldMk cId="0" sldId="289"/>
        </pc:sldMkLst>
        <pc:spChg chg="mod">
          <ac:chgData name="BAUDINE Joëlle" userId="22a07ded-2ca7-483c-9c24-75984701e355" providerId="ADAL" clId="{3B8C717A-D2CB-4320-9CFC-55AFC80BEBF5}" dt="2023-10-13T08:09:51.869" v="812" actId="113"/>
          <ac:spMkLst>
            <pc:docMk/>
            <pc:sldMk cId="0" sldId="289"/>
            <ac:spMk id="19" creationId="{00000000-0000-0000-0000-000000000000}"/>
          </ac:spMkLst>
        </pc:spChg>
        <pc:spChg chg="mod">
          <ac:chgData name="BAUDINE Joëlle" userId="22a07ded-2ca7-483c-9c24-75984701e355" providerId="ADAL" clId="{3B8C717A-D2CB-4320-9CFC-55AFC80BEBF5}" dt="2023-10-13T08:09:26.006" v="810"/>
          <ac:spMkLst>
            <pc:docMk/>
            <pc:sldMk cId="0" sldId="289"/>
            <ac:spMk id="564" creationId="{00000000-0000-0000-0000-000000000000}"/>
          </ac:spMkLst>
        </pc:spChg>
        <pc:spChg chg="mod">
          <ac:chgData name="BAUDINE Joëlle" userId="22a07ded-2ca7-483c-9c24-75984701e355" providerId="ADAL" clId="{3B8C717A-D2CB-4320-9CFC-55AFC80BEBF5}" dt="2023-10-13T07:54:16.569" v="787" actId="14100"/>
          <ac:spMkLst>
            <pc:docMk/>
            <pc:sldMk cId="0" sldId="289"/>
            <ac:spMk id="569" creationId="{00000000-0000-0000-0000-000000000000}"/>
          </ac:spMkLst>
        </pc:spChg>
      </pc:sldChg>
      <pc:sldChg chg="modSp mod">
        <pc:chgData name="BAUDINE Joëlle" userId="22a07ded-2ca7-483c-9c24-75984701e355" providerId="ADAL" clId="{3B8C717A-D2CB-4320-9CFC-55AFC80BEBF5}" dt="2023-10-13T08:19:31.830" v="875" actId="14100"/>
        <pc:sldMkLst>
          <pc:docMk/>
          <pc:sldMk cId="0" sldId="290"/>
        </pc:sldMkLst>
        <pc:spChg chg="mod">
          <ac:chgData name="BAUDINE Joëlle" userId="22a07ded-2ca7-483c-9c24-75984701e355" providerId="ADAL" clId="{3B8C717A-D2CB-4320-9CFC-55AFC80BEBF5}" dt="2023-10-13T08:12:46.491" v="826" actId="14100"/>
          <ac:spMkLst>
            <pc:docMk/>
            <pc:sldMk cId="0" sldId="290"/>
            <ac:spMk id="13" creationId="{00000000-0000-0000-0000-000000000000}"/>
          </ac:spMkLst>
        </pc:spChg>
        <pc:spChg chg="mod">
          <ac:chgData name="BAUDINE Joëlle" userId="22a07ded-2ca7-483c-9c24-75984701e355" providerId="ADAL" clId="{3B8C717A-D2CB-4320-9CFC-55AFC80BEBF5}" dt="2023-10-13T08:12:58.843" v="852" actId="1035"/>
          <ac:spMkLst>
            <pc:docMk/>
            <pc:sldMk cId="0" sldId="290"/>
            <ac:spMk id="14" creationId="{00000000-0000-0000-0000-000000000000}"/>
          </ac:spMkLst>
        </pc:spChg>
        <pc:spChg chg="mod">
          <ac:chgData name="BAUDINE Joëlle" userId="22a07ded-2ca7-483c-9c24-75984701e355" providerId="ADAL" clId="{3B8C717A-D2CB-4320-9CFC-55AFC80BEBF5}" dt="2023-10-13T08:17:50.994" v="867" actId="1036"/>
          <ac:spMkLst>
            <pc:docMk/>
            <pc:sldMk cId="0" sldId="290"/>
            <ac:spMk id="16" creationId="{00000000-0000-0000-0000-000000000000}"/>
          </ac:spMkLst>
        </pc:spChg>
        <pc:spChg chg="mod">
          <ac:chgData name="BAUDINE Joëlle" userId="22a07ded-2ca7-483c-9c24-75984701e355" providerId="ADAL" clId="{3B8C717A-D2CB-4320-9CFC-55AFC80BEBF5}" dt="2023-10-13T08:19:31.830" v="875" actId="14100"/>
          <ac:spMkLst>
            <pc:docMk/>
            <pc:sldMk cId="0" sldId="290"/>
            <ac:spMk id="576" creationId="{00000000-0000-0000-0000-000000000000}"/>
          </ac:spMkLst>
        </pc:spChg>
        <pc:spChg chg="mod">
          <ac:chgData name="BAUDINE Joëlle" userId="22a07ded-2ca7-483c-9c24-75984701e355" providerId="ADAL" clId="{3B8C717A-D2CB-4320-9CFC-55AFC80BEBF5}" dt="2023-10-13T08:19:25.183" v="874" actId="20577"/>
          <ac:spMkLst>
            <pc:docMk/>
            <pc:sldMk cId="0" sldId="290"/>
            <ac:spMk id="579" creationId="{00000000-0000-0000-0000-000000000000}"/>
          </ac:spMkLst>
        </pc:spChg>
        <pc:spChg chg="mod">
          <ac:chgData name="BAUDINE Joëlle" userId="22a07ded-2ca7-483c-9c24-75984701e355" providerId="ADAL" clId="{3B8C717A-D2CB-4320-9CFC-55AFC80BEBF5}" dt="2023-10-13T08:10:28.770" v="813"/>
          <ac:spMkLst>
            <pc:docMk/>
            <pc:sldMk cId="0" sldId="290"/>
            <ac:spMk id="586" creationId="{00000000-0000-0000-0000-000000000000}"/>
          </ac:spMkLst>
        </pc:spChg>
      </pc:sldChg>
      <pc:sldChg chg="modSp mod">
        <pc:chgData name="BAUDINE Joëlle" userId="22a07ded-2ca7-483c-9c24-75984701e355" providerId="ADAL" clId="{3B8C717A-D2CB-4320-9CFC-55AFC80BEBF5}" dt="2023-10-13T08:34:42.871" v="905" actId="14100"/>
        <pc:sldMkLst>
          <pc:docMk/>
          <pc:sldMk cId="0" sldId="291"/>
        </pc:sldMkLst>
        <pc:spChg chg="mod">
          <ac:chgData name="BAUDINE Joëlle" userId="22a07ded-2ca7-483c-9c24-75984701e355" providerId="ADAL" clId="{3B8C717A-D2CB-4320-9CFC-55AFC80BEBF5}" dt="2023-10-13T08:34:42.871" v="905" actId="14100"/>
          <ac:spMkLst>
            <pc:docMk/>
            <pc:sldMk cId="0" sldId="291"/>
            <ac:spMk id="591" creationId="{00000000-0000-0000-0000-000000000000}"/>
          </ac:spMkLst>
        </pc:spChg>
        <pc:spChg chg="mod">
          <ac:chgData name="BAUDINE Joëlle" userId="22a07ded-2ca7-483c-9c24-75984701e355" providerId="ADAL" clId="{3B8C717A-D2CB-4320-9CFC-55AFC80BEBF5}" dt="2023-10-13T08:34:33.588" v="904"/>
          <ac:spMkLst>
            <pc:docMk/>
            <pc:sldMk cId="0" sldId="291"/>
            <ac:spMk id="594" creationId="{00000000-0000-0000-0000-000000000000}"/>
          </ac:spMkLst>
        </pc:spChg>
        <pc:spChg chg="mod">
          <ac:chgData name="BAUDINE Joëlle" userId="22a07ded-2ca7-483c-9c24-75984701e355" providerId="ADAL" clId="{3B8C717A-D2CB-4320-9CFC-55AFC80BEBF5}" dt="2023-10-13T08:32:50.174" v="886" actId="14100"/>
          <ac:spMkLst>
            <pc:docMk/>
            <pc:sldMk cId="0" sldId="291"/>
            <ac:spMk id="595" creationId="{00000000-0000-0000-0000-000000000000}"/>
          </ac:spMkLst>
        </pc:spChg>
        <pc:spChg chg="mod">
          <ac:chgData name="BAUDINE Joëlle" userId="22a07ded-2ca7-483c-9c24-75984701e355" providerId="ADAL" clId="{3B8C717A-D2CB-4320-9CFC-55AFC80BEBF5}" dt="2023-10-13T08:32:55.092" v="888" actId="1035"/>
          <ac:spMkLst>
            <pc:docMk/>
            <pc:sldMk cId="0" sldId="291"/>
            <ac:spMk id="598" creationId="{00000000-0000-0000-0000-000000000000}"/>
          </ac:spMkLst>
        </pc:spChg>
        <pc:spChg chg="mod">
          <ac:chgData name="BAUDINE Joëlle" userId="22a07ded-2ca7-483c-9c24-75984701e355" providerId="ADAL" clId="{3B8C717A-D2CB-4320-9CFC-55AFC80BEBF5}" dt="2023-10-13T08:25:56.787" v="876"/>
          <ac:spMkLst>
            <pc:docMk/>
            <pc:sldMk cId="0" sldId="291"/>
            <ac:spMk id="599" creationId="{00000000-0000-0000-0000-000000000000}"/>
          </ac:spMkLst>
        </pc:spChg>
      </pc:sldChg>
      <pc:sldChg chg="modSp mod">
        <pc:chgData name="BAUDINE Joëlle" userId="22a07ded-2ca7-483c-9c24-75984701e355" providerId="ADAL" clId="{3B8C717A-D2CB-4320-9CFC-55AFC80BEBF5}" dt="2023-10-13T11:59:31.858" v="945" actId="14100"/>
        <pc:sldMkLst>
          <pc:docMk/>
          <pc:sldMk cId="0" sldId="292"/>
        </pc:sldMkLst>
        <pc:spChg chg="mod">
          <ac:chgData name="BAUDINE Joëlle" userId="22a07ded-2ca7-483c-9c24-75984701e355" providerId="ADAL" clId="{3B8C717A-D2CB-4320-9CFC-55AFC80BEBF5}" dt="2023-10-13T11:59:31.858" v="945" actId="14100"/>
          <ac:spMkLst>
            <pc:docMk/>
            <pc:sldMk cId="0" sldId="292"/>
            <ac:spMk id="606" creationId="{00000000-0000-0000-0000-000000000000}"/>
          </ac:spMkLst>
        </pc:spChg>
        <pc:spChg chg="mod">
          <ac:chgData name="BAUDINE Joëlle" userId="22a07ded-2ca7-483c-9c24-75984701e355" providerId="ADAL" clId="{3B8C717A-D2CB-4320-9CFC-55AFC80BEBF5}" dt="2023-10-13T11:59:19.661" v="944" actId="20577"/>
          <ac:spMkLst>
            <pc:docMk/>
            <pc:sldMk cId="0" sldId="292"/>
            <ac:spMk id="609" creationId="{00000000-0000-0000-0000-000000000000}"/>
          </ac:spMkLst>
        </pc:spChg>
        <pc:spChg chg="mod">
          <ac:chgData name="BAUDINE Joëlle" userId="22a07ded-2ca7-483c-9c24-75984701e355" providerId="ADAL" clId="{3B8C717A-D2CB-4320-9CFC-55AFC80BEBF5}" dt="2023-10-13T11:56:28.278" v="906"/>
          <ac:spMkLst>
            <pc:docMk/>
            <pc:sldMk cId="0" sldId="292"/>
            <ac:spMk id="616" creationId="{00000000-0000-0000-0000-000000000000}"/>
          </ac:spMkLst>
        </pc:spChg>
      </pc:sldChg>
      <pc:sldChg chg="modSp mod">
        <pc:chgData name="BAUDINE Joëlle" userId="22a07ded-2ca7-483c-9c24-75984701e355" providerId="ADAL" clId="{3B8C717A-D2CB-4320-9CFC-55AFC80BEBF5}" dt="2023-10-13T14:19:34.746" v="957"/>
        <pc:sldMkLst>
          <pc:docMk/>
          <pc:sldMk cId="0" sldId="293"/>
        </pc:sldMkLst>
        <pc:spChg chg="mod">
          <ac:chgData name="BAUDINE Joëlle" userId="22a07ded-2ca7-483c-9c24-75984701e355" providerId="ADAL" clId="{3B8C717A-D2CB-4320-9CFC-55AFC80BEBF5}" dt="2023-10-13T14:19:34.746" v="957"/>
          <ac:spMkLst>
            <pc:docMk/>
            <pc:sldMk cId="0" sldId="293"/>
            <ac:spMk id="624" creationId="{00000000-0000-0000-0000-000000000000}"/>
          </ac:spMkLst>
        </pc:spChg>
        <pc:spChg chg="mod">
          <ac:chgData name="BAUDINE Joëlle" userId="22a07ded-2ca7-483c-9c24-75984701e355" providerId="ADAL" clId="{3B8C717A-D2CB-4320-9CFC-55AFC80BEBF5}" dt="2023-10-13T14:17:39.280" v="946"/>
          <ac:spMkLst>
            <pc:docMk/>
            <pc:sldMk cId="0" sldId="293"/>
            <ac:spMk id="629" creationId="{00000000-0000-0000-0000-000000000000}"/>
          </ac:spMkLst>
        </pc:spChg>
      </pc:sldChg>
      <pc:sldChg chg="modSp mod">
        <pc:chgData name="BAUDINE Joëlle" userId="22a07ded-2ca7-483c-9c24-75984701e355" providerId="ADAL" clId="{3B8C717A-D2CB-4320-9CFC-55AFC80BEBF5}" dt="2023-10-13T14:27:05.212" v="1015" actId="1035"/>
        <pc:sldMkLst>
          <pc:docMk/>
          <pc:sldMk cId="0" sldId="294"/>
        </pc:sldMkLst>
        <pc:spChg chg="mod">
          <ac:chgData name="BAUDINE Joëlle" userId="22a07ded-2ca7-483c-9c24-75984701e355" providerId="ADAL" clId="{3B8C717A-D2CB-4320-9CFC-55AFC80BEBF5}" dt="2023-10-13T14:22:28.214" v="970" actId="20577"/>
          <ac:spMkLst>
            <pc:docMk/>
            <pc:sldMk cId="0" sldId="294"/>
            <ac:spMk id="639" creationId="{00000000-0000-0000-0000-000000000000}"/>
          </ac:spMkLst>
        </pc:spChg>
        <pc:spChg chg="mod">
          <ac:chgData name="BAUDINE Joëlle" userId="22a07ded-2ca7-483c-9c24-75984701e355" providerId="ADAL" clId="{3B8C717A-D2CB-4320-9CFC-55AFC80BEBF5}" dt="2023-10-13T14:19:51.966" v="958"/>
          <ac:spMkLst>
            <pc:docMk/>
            <pc:sldMk cId="0" sldId="294"/>
            <ac:spMk id="646" creationId="{00000000-0000-0000-0000-000000000000}"/>
          </ac:spMkLst>
        </pc:spChg>
        <pc:graphicFrameChg chg="mod modGraphic">
          <ac:chgData name="BAUDINE Joëlle" userId="22a07ded-2ca7-483c-9c24-75984701e355" providerId="ADAL" clId="{3B8C717A-D2CB-4320-9CFC-55AFC80BEBF5}" dt="2023-10-13T14:27:05.212" v="1015" actId="1035"/>
          <ac:graphicFrameMkLst>
            <pc:docMk/>
            <pc:sldMk cId="0" sldId="294"/>
            <ac:graphicFrameMk id="13" creationId="{00000000-0000-0000-0000-000000000000}"/>
          </ac:graphicFrameMkLst>
        </pc:graphicFrameChg>
      </pc:sldChg>
      <pc:sldChg chg="modSp mod">
        <pc:chgData name="BAUDINE Joëlle" userId="22a07ded-2ca7-483c-9c24-75984701e355" providerId="ADAL" clId="{3B8C717A-D2CB-4320-9CFC-55AFC80BEBF5}" dt="2023-10-13T14:28:45.538" v="1036"/>
        <pc:sldMkLst>
          <pc:docMk/>
          <pc:sldMk cId="0" sldId="295"/>
        </pc:sldMkLst>
        <pc:spChg chg="mod">
          <ac:chgData name="BAUDINE Joëlle" userId="22a07ded-2ca7-483c-9c24-75984701e355" providerId="ADAL" clId="{3B8C717A-D2CB-4320-9CFC-55AFC80BEBF5}" dt="2023-10-13T14:27:49.932" v="1017"/>
          <ac:spMkLst>
            <pc:docMk/>
            <pc:sldMk cId="0" sldId="295"/>
            <ac:spMk id="14" creationId="{00000000-0000-0000-0000-000000000000}"/>
          </ac:spMkLst>
        </pc:spChg>
        <pc:spChg chg="mod">
          <ac:chgData name="BAUDINE Joëlle" userId="22a07ded-2ca7-483c-9c24-75984701e355" providerId="ADAL" clId="{3B8C717A-D2CB-4320-9CFC-55AFC80BEBF5}" dt="2023-10-13T14:28:04.430" v="1018"/>
          <ac:spMkLst>
            <pc:docMk/>
            <pc:sldMk cId="0" sldId="295"/>
            <ac:spMk id="26" creationId="{00000000-0000-0000-0000-000000000000}"/>
          </ac:spMkLst>
        </pc:spChg>
        <pc:spChg chg="mod">
          <ac:chgData name="BAUDINE Joëlle" userId="22a07ded-2ca7-483c-9c24-75984701e355" providerId="ADAL" clId="{3B8C717A-D2CB-4320-9CFC-55AFC80BEBF5}" dt="2023-10-13T14:28:30.119" v="1035" actId="1035"/>
          <ac:spMkLst>
            <pc:docMk/>
            <pc:sldMk cId="0" sldId="295"/>
            <ac:spMk id="27" creationId="{00000000-0000-0000-0000-000000000000}"/>
          </ac:spMkLst>
        </pc:spChg>
        <pc:spChg chg="mod">
          <ac:chgData name="BAUDINE Joëlle" userId="22a07ded-2ca7-483c-9c24-75984701e355" providerId="ADAL" clId="{3B8C717A-D2CB-4320-9CFC-55AFC80BEBF5}" dt="2023-10-13T14:28:45.538" v="1036"/>
          <ac:spMkLst>
            <pc:docMk/>
            <pc:sldMk cId="0" sldId="295"/>
            <ac:spMk id="28" creationId="{00000000-0000-0000-0000-000000000000}"/>
          </ac:spMkLst>
        </pc:spChg>
        <pc:spChg chg="mod">
          <ac:chgData name="BAUDINE Joëlle" userId="22a07ded-2ca7-483c-9c24-75984701e355" providerId="ADAL" clId="{3B8C717A-D2CB-4320-9CFC-55AFC80BEBF5}" dt="2023-10-13T14:27:33.222" v="1016"/>
          <ac:spMkLst>
            <pc:docMk/>
            <pc:sldMk cId="0" sldId="295"/>
            <ac:spMk id="659" creationId="{00000000-0000-0000-0000-000000000000}"/>
          </ac:spMkLst>
        </pc:spChg>
      </pc:sldChg>
      <pc:sldChg chg="modSp mod">
        <pc:chgData name="BAUDINE Joëlle" userId="22a07ded-2ca7-483c-9c24-75984701e355" providerId="ADAL" clId="{3B8C717A-D2CB-4320-9CFC-55AFC80BEBF5}" dt="2023-10-13T14:30:33.045" v="1045" actId="20577"/>
        <pc:sldMkLst>
          <pc:docMk/>
          <pc:sldMk cId="0" sldId="296"/>
        </pc:sldMkLst>
        <pc:spChg chg="mod">
          <ac:chgData name="BAUDINE Joëlle" userId="22a07ded-2ca7-483c-9c24-75984701e355" providerId="ADAL" clId="{3B8C717A-D2CB-4320-9CFC-55AFC80BEBF5}" dt="2023-10-13T14:30:33.045" v="1045" actId="20577"/>
          <ac:spMkLst>
            <pc:docMk/>
            <pc:sldMk cId="0" sldId="296"/>
            <ac:spMk id="23" creationId="{00000000-0000-0000-0000-000000000000}"/>
          </ac:spMkLst>
        </pc:spChg>
        <pc:spChg chg="mod">
          <ac:chgData name="BAUDINE Joëlle" userId="22a07ded-2ca7-483c-9c24-75984701e355" providerId="ADAL" clId="{3B8C717A-D2CB-4320-9CFC-55AFC80BEBF5}" dt="2023-10-13T14:29:48.576" v="1041"/>
          <ac:spMkLst>
            <pc:docMk/>
            <pc:sldMk cId="0" sldId="296"/>
            <ac:spMk id="669" creationId="{00000000-0000-0000-0000-000000000000}"/>
          </ac:spMkLst>
        </pc:spChg>
        <pc:spChg chg="mod">
          <ac:chgData name="BAUDINE Joëlle" userId="22a07ded-2ca7-483c-9c24-75984701e355" providerId="ADAL" clId="{3B8C717A-D2CB-4320-9CFC-55AFC80BEBF5}" dt="2023-10-13T14:29:13.008" v="1037"/>
          <ac:spMkLst>
            <pc:docMk/>
            <pc:sldMk cId="0" sldId="296"/>
            <ac:spMk id="676" creationId="{00000000-0000-0000-0000-000000000000}"/>
          </ac:spMkLst>
        </pc:spChg>
      </pc:sldChg>
      <pc:sldChg chg="modSp mod">
        <pc:chgData name="BAUDINE Joëlle" userId="22a07ded-2ca7-483c-9c24-75984701e355" providerId="ADAL" clId="{3B8C717A-D2CB-4320-9CFC-55AFC80BEBF5}" dt="2023-10-13T14:42:21.138" v="1084" actId="115"/>
        <pc:sldMkLst>
          <pc:docMk/>
          <pc:sldMk cId="0" sldId="297"/>
        </pc:sldMkLst>
        <pc:spChg chg="mod">
          <ac:chgData name="BAUDINE Joëlle" userId="22a07ded-2ca7-483c-9c24-75984701e355" providerId="ADAL" clId="{3B8C717A-D2CB-4320-9CFC-55AFC80BEBF5}" dt="2023-10-13T14:37:29.374" v="1076" actId="14100"/>
          <ac:spMkLst>
            <pc:docMk/>
            <pc:sldMk cId="0" sldId="297"/>
            <ac:spMk id="9" creationId="{00000000-0000-0000-0000-000000000000}"/>
          </ac:spMkLst>
        </pc:spChg>
        <pc:spChg chg="mod">
          <ac:chgData name="BAUDINE Joëlle" userId="22a07ded-2ca7-483c-9c24-75984701e355" providerId="ADAL" clId="{3B8C717A-D2CB-4320-9CFC-55AFC80BEBF5}" dt="2023-10-13T14:37:21.487" v="1075" actId="1035"/>
          <ac:spMkLst>
            <pc:docMk/>
            <pc:sldMk cId="0" sldId="297"/>
            <ac:spMk id="47" creationId="{00000000-0000-0000-0000-000000000000}"/>
          </ac:spMkLst>
        </pc:spChg>
        <pc:spChg chg="mod">
          <ac:chgData name="BAUDINE Joëlle" userId="22a07ded-2ca7-483c-9c24-75984701e355" providerId="ADAL" clId="{3B8C717A-D2CB-4320-9CFC-55AFC80BEBF5}" dt="2023-10-13T14:42:21.138" v="1084" actId="115"/>
          <ac:spMkLst>
            <pc:docMk/>
            <pc:sldMk cId="0" sldId="297"/>
            <ac:spMk id="684" creationId="{00000000-0000-0000-0000-000000000000}"/>
          </ac:spMkLst>
        </pc:spChg>
        <pc:spChg chg="mod">
          <ac:chgData name="BAUDINE Joëlle" userId="22a07ded-2ca7-483c-9c24-75984701e355" providerId="ADAL" clId="{3B8C717A-D2CB-4320-9CFC-55AFC80BEBF5}" dt="2023-10-13T14:36:57.671" v="1066"/>
          <ac:spMkLst>
            <pc:docMk/>
            <pc:sldMk cId="0" sldId="297"/>
            <ac:spMk id="689" creationId="{00000000-0000-0000-0000-000000000000}"/>
          </ac:spMkLst>
        </pc:spChg>
      </pc:sldChg>
      <pc:sldChg chg="modSp mod">
        <pc:chgData name="BAUDINE Joëlle" userId="22a07ded-2ca7-483c-9c24-75984701e355" providerId="ADAL" clId="{3B8C717A-D2CB-4320-9CFC-55AFC80BEBF5}" dt="2023-10-13T14:46:04.893" v="1128" actId="20577"/>
        <pc:sldMkLst>
          <pc:docMk/>
          <pc:sldMk cId="0" sldId="298"/>
        </pc:sldMkLst>
        <pc:spChg chg="mod">
          <ac:chgData name="BAUDINE Joëlle" userId="22a07ded-2ca7-483c-9c24-75984701e355" providerId="ADAL" clId="{3B8C717A-D2CB-4320-9CFC-55AFC80BEBF5}" dt="2023-10-13T14:46:04.893" v="1128" actId="20577"/>
          <ac:spMkLst>
            <pc:docMk/>
            <pc:sldMk cId="0" sldId="298"/>
            <ac:spMk id="699" creationId="{00000000-0000-0000-0000-000000000000}"/>
          </ac:spMkLst>
        </pc:spChg>
        <pc:spChg chg="mod">
          <ac:chgData name="BAUDINE Joëlle" userId="22a07ded-2ca7-483c-9c24-75984701e355" providerId="ADAL" clId="{3B8C717A-D2CB-4320-9CFC-55AFC80BEBF5}" dt="2023-10-13T14:42:44.270" v="1085"/>
          <ac:spMkLst>
            <pc:docMk/>
            <pc:sldMk cId="0" sldId="298"/>
            <ac:spMk id="706" creationId="{00000000-0000-0000-0000-000000000000}"/>
          </ac:spMkLst>
        </pc:spChg>
      </pc:sldChg>
      <pc:sldChg chg="modSp mod">
        <pc:chgData name="BAUDINE Joëlle" userId="22a07ded-2ca7-483c-9c24-75984701e355" providerId="ADAL" clId="{3B8C717A-D2CB-4320-9CFC-55AFC80BEBF5}" dt="2023-10-13T14:48:12.822" v="1146" actId="14100"/>
        <pc:sldMkLst>
          <pc:docMk/>
          <pc:sldMk cId="0" sldId="299"/>
        </pc:sldMkLst>
        <pc:spChg chg="mod">
          <ac:chgData name="BAUDINE Joëlle" userId="22a07ded-2ca7-483c-9c24-75984701e355" providerId="ADAL" clId="{3B8C717A-D2CB-4320-9CFC-55AFC80BEBF5}" dt="2023-10-13T14:47:09.638" v="1141" actId="14100"/>
          <ac:spMkLst>
            <pc:docMk/>
            <pc:sldMk cId="0" sldId="299"/>
            <ac:spMk id="15" creationId="{00000000-0000-0000-0000-000000000000}"/>
          </ac:spMkLst>
        </pc:spChg>
        <pc:spChg chg="mod">
          <ac:chgData name="BAUDINE Joëlle" userId="22a07ded-2ca7-483c-9c24-75984701e355" providerId="ADAL" clId="{3B8C717A-D2CB-4320-9CFC-55AFC80BEBF5}" dt="2023-10-13T14:46:59.302" v="1140" actId="113"/>
          <ac:spMkLst>
            <pc:docMk/>
            <pc:sldMk cId="0" sldId="299"/>
            <ac:spMk id="16" creationId="{00000000-0000-0000-0000-000000000000}"/>
          </ac:spMkLst>
        </pc:spChg>
        <pc:spChg chg="mod">
          <ac:chgData name="BAUDINE Joëlle" userId="22a07ded-2ca7-483c-9c24-75984701e355" providerId="ADAL" clId="{3B8C717A-D2CB-4320-9CFC-55AFC80BEBF5}" dt="2023-10-13T14:48:12.822" v="1146" actId="14100"/>
          <ac:spMkLst>
            <pc:docMk/>
            <pc:sldMk cId="0" sldId="299"/>
            <ac:spMk id="715" creationId="{00000000-0000-0000-0000-000000000000}"/>
          </ac:spMkLst>
        </pc:spChg>
        <pc:spChg chg="mod">
          <ac:chgData name="BAUDINE Joëlle" userId="22a07ded-2ca7-483c-9c24-75984701e355" providerId="ADAL" clId="{3B8C717A-D2CB-4320-9CFC-55AFC80BEBF5}" dt="2023-10-13T14:47:59.100" v="1145" actId="14100"/>
          <ac:spMkLst>
            <pc:docMk/>
            <pc:sldMk cId="0" sldId="299"/>
            <ac:spMk id="718" creationId="{00000000-0000-0000-0000-000000000000}"/>
          </ac:spMkLst>
        </pc:spChg>
      </pc:sldChg>
      <pc:sldChg chg="modSp mod">
        <pc:chgData name="BAUDINE Joëlle" userId="22a07ded-2ca7-483c-9c24-75984701e355" providerId="ADAL" clId="{3B8C717A-D2CB-4320-9CFC-55AFC80BEBF5}" dt="2023-10-16T10:10:56.401" v="1485" actId="14100"/>
        <pc:sldMkLst>
          <pc:docMk/>
          <pc:sldMk cId="0" sldId="300"/>
        </pc:sldMkLst>
        <pc:spChg chg="mod">
          <ac:chgData name="BAUDINE Joëlle" userId="22a07ded-2ca7-483c-9c24-75984701e355" providerId="ADAL" clId="{3B8C717A-D2CB-4320-9CFC-55AFC80BEBF5}" dt="2023-10-16T10:10:22.392" v="1461" actId="14100"/>
          <ac:spMkLst>
            <pc:docMk/>
            <pc:sldMk cId="0" sldId="300"/>
            <ac:spMk id="728" creationId="{00000000-0000-0000-0000-000000000000}"/>
          </ac:spMkLst>
        </pc:spChg>
        <pc:spChg chg="mod">
          <ac:chgData name="BAUDINE Joëlle" userId="22a07ded-2ca7-483c-9c24-75984701e355" providerId="ADAL" clId="{3B8C717A-D2CB-4320-9CFC-55AFC80BEBF5}" dt="2023-10-16T10:10:06.509" v="1460" actId="115"/>
          <ac:spMkLst>
            <pc:docMk/>
            <pc:sldMk cId="0" sldId="300"/>
            <ac:spMk id="729" creationId="{00000000-0000-0000-0000-000000000000}"/>
          </ac:spMkLst>
        </pc:spChg>
        <pc:spChg chg="mod">
          <ac:chgData name="BAUDINE Joëlle" userId="22a07ded-2ca7-483c-9c24-75984701e355" providerId="ADAL" clId="{3B8C717A-D2CB-4320-9CFC-55AFC80BEBF5}" dt="2023-10-16T10:10:56.401" v="1485" actId="14100"/>
          <ac:spMkLst>
            <pc:docMk/>
            <pc:sldMk cId="0" sldId="300"/>
            <ac:spMk id="731" creationId="{00000000-0000-0000-0000-000000000000}"/>
          </ac:spMkLst>
        </pc:spChg>
        <pc:spChg chg="mod">
          <ac:chgData name="BAUDINE Joëlle" userId="22a07ded-2ca7-483c-9c24-75984701e355" providerId="ADAL" clId="{3B8C717A-D2CB-4320-9CFC-55AFC80BEBF5}" dt="2023-10-16T10:09:39.645" v="1458" actId="255"/>
          <ac:spMkLst>
            <pc:docMk/>
            <pc:sldMk cId="0" sldId="300"/>
            <ac:spMk id="733" creationId="{00000000-0000-0000-0000-000000000000}"/>
          </ac:spMkLst>
        </pc:spChg>
      </pc:sldChg>
      <pc:sldChg chg="modSp mod">
        <pc:chgData name="BAUDINE Joëlle" userId="22a07ded-2ca7-483c-9c24-75984701e355" providerId="ADAL" clId="{3B8C717A-D2CB-4320-9CFC-55AFC80BEBF5}" dt="2023-10-13T14:49:06.088" v="1149" actId="115"/>
        <pc:sldMkLst>
          <pc:docMk/>
          <pc:sldMk cId="0" sldId="302"/>
        </pc:sldMkLst>
        <pc:spChg chg="mod">
          <ac:chgData name="BAUDINE Joëlle" userId="22a07ded-2ca7-483c-9c24-75984701e355" providerId="ADAL" clId="{3B8C717A-D2CB-4320-9CFC-55AFC80BEBF5}" dt="2023-10-13T14:49:06.088" v="1149" actId="115"/>
          <ac:spMkLst>
            <pc:docMk/>
            <pc:sldMk cId="0" sldId="302"/>
            <ac:spMk id="757" creationId="{00000000-0000-0000-0000-000000000000}"/>
          </ac:spMkLst>
        </pc:spChg>
        <pc:spChg chg="mod">
          <ac:chgData name="BAUDINE Joëlle" userId="22a07ded-2ca7-483c-9c24-75984701e355" providerId="ADAL" clId="{3B8C717A-D2CB-4320-9CFC-55AFC80BEBF5}" dt="2023-10-13T14:48:37.839" v="1147"/>
          <ac:spMkLst>
            <pc:docMk/>
            <pc:sldMk cId="0" sldId="302"/>
            <ac:spMk id="764" creationId="{00000000-0000-0000-0000-000000000000}"/>
          </ac:spMkLst>
        </pc:spChg>
      </pc:sldChg>
      <pc:sldChg chg="modSp mod">
        <pc:chgData name="BAUDINE Joëlle" userId="22a07ded-2ca7-483c-9c24-75984701e355" providerId="ADAL" clId="{3B8C717A-D2CB-4320-9CFC-55AFC80BEBF5}" dt="2023-10-16T14:31:38.057" v="2190"/>
        <pc:sldMkLst>
          <pc:docMk/>
          <pc:sldMk cId="0" sldId="315"/>
        </pc:sldMkLst>
        <pc:spChg chg="mod">
          <ac:chgData name="BAUDINE Joëlle" userId="22a07ded-2ca7-483c-9c24-75984701e355" providerId="ADAL" clId="{3B8C717A-D2CB-4320-9CFC-55AFC80BEBF5}" dt="2023-10-16T14:31:38.057" v="2190"/>
          <ac:spMkLst>
            <pc:docMk/>
            <pc:sldMk cId="0" sldId="315"/>
            <ac:spMk id="944" creationId="{00000000-0000-0000-0000-000000000000}"/>
          </ac:spMkLst>
        </pc:spChg>
      </pc:sldChg>
      <pc:sldChg chg="modSp mod">
        <pc:chgData name="BAUDINE Joëlle" userId="22a07ded-2ca7-483c-9c24-75984701e355" providerId="ADAL" clId="{3B8C717A-D2CB-4320-9CFC-55AFC80BEBF5}" dt="2023-10-11T13:21:44.278" v="520"/>
        <pc:sldMkLst>
          <pc:docMk/>
          <pc:sldMk cId="0" sldId="316"/>
        </pc:sldMkLst>
        <pc:spChg chg="mod">
          <ac:chgData name="BAUDINE Joëlle" userId="22a07ded-2ca7-483c-9c24-75984701e355" providerId="ADAL" clId="{3B8C717A-D2CB-4320-9CFC-55AFC80BEBF5}" dt="2023-10-11T13:20:42.058" v="508" actId="20577"/>
          <ac:spMkLst>
            <pc:docMk/>
            <pc:sldMk cId="0" sldId="316"/>
            <ac:spMk id="14" creationId="{00000000-0000-0000-0000-000000000000}"/>
          </ac:spMkLst>
        </pc:spChg>
        <pc:spChg chg="mod">
          <ac:chgData name="BAUDINE Joëlle" userId="22a07ded-2ca7-483c-9c24-75984701e355" providerId="ADAL" clId="{3B8C717A-D2CB-4320-9CFC-55AFC80BEBF5}" dt="2023-10-11T13:21:44.278" v="520"/>
          <ac:spMkLst>
            <pc:docMk/>
            <pc:sldMk cId="0" sldId="316"/>
            <ac:spMk id="17" creationId="{00000000-0000-0000-0000-000000000000}"/>
          </ac:spMkLst>
        </pc:spChg>
        <pc:spChg chg="mod">
          <ac:chgData name="BAUDINE Joëlle" userId="22a07ded-2ca7-483c-9c24-75984701e355" providerId="ADAL" clId="{3B8C717A-D2CB-4320-9CFC-55AFC80BEBF5}" dt="2023-10-11T13:20:10.709" v="506"/>
          <ac:spMkLst>
            <pc:docMk/>
            <pc:sldMk cId="0" sldId="316"/>
            <ac:spMk id="448" creationId="{00000000-0000-0000-0000-000000000000}"/>
          </ac:spMkLst>
        </pc:spChg>
      </pc:sldChg>
      <pc:sldChg chg="modSp mod">
        <pc:chgData name="BAUDINE Joëlle" userId="22a07ded-2ca7-483c-9c24-75984701e355" providerId="ADAL" clId="{3B8C717A-D2CB-4320-9CFC-55AFC80BEBF5}" dt="2023-10-13T14:34:19.181" v="1057"/>
        <pc:sldMkLst>
          <pc:docMk/>
          <pc:sldMk cId="0" sldId="319"/>
        </pc:sldMkLst>
        <pc:spChg chg="mod">
          <ac:chgData name="BAUDINE Joëlle" userId="22a07ded-2ca7-483c-9c24-75984701e355" providerId="ADAL" clId="{3B8C717A-D2CB-4320-9CFC-55AFC80BEBF5}" dt="2023-10-13T14:34:19.181" v="1057"/>
          <ac:spMkLst>
            <pc:docMk/>
            <pc:sldMk cId="0" sldId="319"/>
            <ac:spMk id="16" creationId="{00000000-0000-0000-0000-000000000000}"/>
          </ac:spMkLst>
        </pc:spChg>
        <pc:spChg chg="mod">
          <ac:chgData name="BAUDINE Joëlle" userId="22a07ded-2ca7-483c-9c24-75984701e355" providerId="ADAL" clId="{3B8C717A-D2CB-4320-9CFC-55AFC80BEBF5}" dt="2023-10-13T14:34:00.751" v="1056"/>
          <ac:spMkLst>
            <pc:docMk/>
            <pc:sldMk cId="0" sldId="319"/>
            <ac:spMk id="676" creationId="{00000000-0000-0000-0000-000000000000}"/>
          </ac:spMkLst>
        </pc:spChg>
      </pc:sldChg>
      <pc:sldChg chg="modSp mod">
        <pc:chgData name="BAUDINE Joëlle" userId="22a07ded-2ca7-483c-9c24-75984701e355" providerId="ADAL" clId="{3B8C717A-D2CB-4320-9CFC-55AFC80BEBF5}" dt="2023-10-13T14:32:40.914" v="1055"/>
        <pc:sldMkLst>
          <pc:docMk/>
          <pc:sldMk cId="0" sldId="321"/>
        </pc:sldMkLst>
        <pc:spChg chg="mod">
          <ac:chgData name="BAUDINE Joëlle" userId="22a07ded-2ca7-483c-9c24-75984701e355" providerId="ADAL" clId="{3B8C717A-D2CB-4320-9CFC-55AFC80BEBF5}" dt="2023-10-13T14:32:40.914" v="1055"/>
          <ac:spMkLst>
            <pc:docMk/>
            <pc:sldMk cId="0" sldId="321"/>
            <ac:spMk id="669" creationId="{00000000-0000-0000-0000-000000000000}"/>
          </ac:spMkLst>
        </pc:spChg>
        <pc:spChg chg="mod">
          <ac:chgData name="BAUDINE Joëlle" userId="22a07ded-2ca7-483c-9c24-75984701e355" providerId="ADAL" clId="{3B8C717A-D2CB-4320-9CFC-55AFC80BEBF5}" dt="2023-10-13T14:30:56.693" v="1046"/>
          <ac:spMkLst>
            <pc:docMk/>
            <pc:sldMk cId="0" sldId="321"/>
            <ac:spMk id="676" creationId="{00000000-0000-0000-0000-000000000000}"/>
          </ac:spMkLst>
        </pc:spChg>
      </pc:sldChg>
      <pc:sldChg chg="modSp mod">
        <pc:chgData name="BAUDINE Joëlle" userId="22a07ded-2ca7-483c-9c24-75984701e355" providerId="ADAL" clId="{3B8C717A-D2CB-4320-9CFC-55AFC80BEBF5}" dt="2023-10-13T14:36:20.558" v="1065"/>
        <pc:sldMkLst>
          <pc:docMk/>
          <pc:sldMk cId="0" sldId="324"/>
        </pc:sldMkLst>
        <pc:spChg chg="mod">
          <ac:chgData name="BAUDINE Joëlle" userId="22a07ded-2ca7-483c-9c24-75984701e355" providerId="ADAL" clId="{3B8C717A-D2CB-4320-9CFC-55AFC80BEBF5}" dt="2023-10-13T14:36:20.558" v="1065"/>
          <ac:spMkLst>
            <pc:docMk/>
            <pc:sldMk cId="0" sldId="324"/>
            <ac:spMk id="669" creationId="{00000000-0000-0000-0000-000000000000}"/>
          </ac:spMkLst>
        </pc:spChg>
        <pc:spChg chg="mod">
          <ac:chgData name="BAUDINE Joëlle" userId="22a07ded-2ca7-483c-9c24-75984701e355" providerId="ADAL" clId="{3B8C717A-D2CB-4320-9CFC-55AFC80BEBF5}" dt="2023-10-13T14:34:51.921" v="1058"/>
          <ac:spMkLst>
            <pc:docMk/>
            <pc:sldMk cId="0" sldId="324"/>
            <ac:spMk id="676" creationId="{00000000-0000-0000-0000-000000000000}"/>
          </ac:spMkLst>
        </pc:spChg>
      </pc:sldChg>
      <pc:sldChg chg="modSp mod">
        <pc:chgData name="BAUDINE Joëlle" userId="22a07ded-2ca7-483c-9c24-75984701e355" providerId="ADAL" clId="{3B8C717A-D2CB-4320-9CFC-55AFC80BEBF5}" dt="2023-10-13T14:51:09.009" v="1158"/>
        <pc:sldMkLst>
          <pc:docMk/>
          <pc:sldMk cId="0" sldId="325"/>
        </pc:sldMkLst>
        <pc:spChg chg="mod">
          <ac:chgData name="BAUDINE Joëlle" userId="22a07ded-2ca7-483c-9c24-75984701e355" providerId="ADAL" clId="{3B8C717A-D2CB-4320-9CFC-55AFC80BEBF5}" dt="2023-10-13T14:51:09.009" v="1158"/>
          <ac:spMkLst>
            <pc:docMk/>
            <pc:sldMk cId="0" sldId="325"/>
            <ac:spMk id="742" creationId="{00000000-0000-0000-0000-000000000000}"/>
          </ac:spMkLst>
        </pc:spChg>
        <pc:spChg chg="mod">
          <ac:chgData name="BAUDINE Joëlle" userId="22a07ded-2ca7-483c-9c24-75984701e355" providerId="ADAL" clId="{3B8C717A-D2CB-4320-9CFC-55AFC80BEBF5}" dt="2023-10-13T14:49:38.300" v="1151" actId="14100"/>
          <ac:spMkLst>
            <pc:docMk/>
            <pc:sldMk cId="0" sldId="325"/>
            <ac:spMk id="747" creationId="{00000000-0000-0000-0000-000000000000}"/>
          </ac:spMkLst>
        </pc:spChg>
      </pc:sldChg>
      <pc:sldChg chg="modSp mod">
        <pc:chgData name="BAUDINE Joëlle" userId="22a07ded-2ca7-483c-9c24-75984701e355" providerId="ADAL" clId="{3B8C717A-D2CB-4320-9CFC-55AFC80BEBF5}" dt="2023-10-16T10:17:57.417" v="1507" actId="20577"/>
        <pc:sldMkLst>
          <pc:docMk/>
          <pc:sldMk cId="0" sldId="327"/>
        </pc:sldMkLst>
        <pc:spChg chg="mod">
          <ac:chgData name="BAUDINE Joëlle" userId="22a07ded-2ca7-483c-9c24-75984701e355" providerId="ADAL" clId="{3B8C717A-D2CB-4320-9CFC-55AFC80BEBF5}" dt="2023-10-16T10:17:57.417" v="1507" actId="20577"/>
          <ac:spMkLst>
            <pc:docMk/>
            <pc:sldMk cId="0" sldId="327"/>
            <ac:spMk id="742" creationId="{00000000-0000-0000-0000-000000000000}"/>
          </ac:spMkLst>
        </pc:spChg>
        <pc:spChg chg="mod">
          <ac:chgData name="BAUDINE Joëlle" userId="22a07ded-2ca7-483c-9c24-75984701e355" providerId="ADAL" clId="{3B8C717A-D2CB-4320-9CFC-55AFC80BEBF5}" dt="2023-10-16T10:13:59.747" v="1492" actId="115"/>
          <ac:spMkLst>
            <pc:docMk/>
            <pc:sldMk cId="0" sldId="327"/>
            <ac:spMk id="746" creationId="{00000000-0000-0000-0000-000000000000}"/>
          </ac:spMkLst>
        </pc:spChg>
        <pc:spChg chg="mod">
          <ac:chgData name="BAUDINE Joëlle" userId="22a07ded-2ca7-483c-9c24-75984701e355" providerId="ADAL" clId="{3B8C717A-D2CB-4320-9CFC-55AFC80BEBF5}" dt="2023-10-16T10:11:24.099" v="1488"/>
          <ac:spMkLst>
            <pc:docMk/>
            <pc:sldMk cId="0" sldId="327"/>
            <ac:spMk id="747" creationId="{00000000-0000-0000-0000-000000000000}"/>
          </ac:spMkLst>
        </pc:spChg>
      </pc:sldChg>
      <pc:sldChg chg="modSp mod">
        <pc:chgData name="BAUDINE Joëlle" userId="22a07ded-2ca7-483c-9c24-75984701e355" providerId="ADAL" clId="{3B8C717A-D2CB-4320-9CFC-55AFC80BEBF5}" dt="2023-10-16T12:03:32.179" v="1529" actId="1035"/>
        <pc:sldMkLst>
          <pc:docMk/>
          <pc:sldMk cId="0" sldId="328"/>
        </pc:sldMkLst>
        <pc:spChg chg="mod">
          <ac:chgData name="BAUDINE Joëlle" userId="22a07ded-2ca7-483c-9c24-75984701e355" providerId="ADAL" clId="{3B8C717A-D2CB-4320-9CFC-55AFC80BEBF5}" dt="2023-10-16T12:01:47.810" v="1519" actId="14100"/>
          <ac:spMkLst>
            <pc:docMk/>
            <pc:sldMk cId="0" sldId="328"/>
            <ac:spMk id="754" creationId="{00000000-0000-0000-0000-000000000000}"/>
          </ac:spMkLst>
        </pc:spChg>
        <pc:spChg chg="mod">
          <ac:chgData name="BAUDINE Joëlle" userId="22a07ded-2ca7-483c-9c24-75984701e355" providerId="ADAL" clId="{3B8C717A-D2CB-4320-9CFC-55AFC80BEBF5}" dt="2023-10-16T12:03:32.179" v="1529" actId="1035"/>
          <ac:spMkLst>
            <pc:docMk/>
            <pc:sldMk cId="0" sldId="328"/>
            <ac:spMk id="757" creationId="{00000000-0000-0000-0000-000000000000}"/>
          </ac:spMkLst>
        </pc:spChg>
      </pc:sldChg>
      <pc:sldChg chg="modSp mod">
        <pc:chgData name="BAUDINE Joëlle" userId="22a07ded-2ca7-483c-9c24-75984701e355" providerId="ADAL" clId="{3B8C717A-D2CB-4320-9CFC-55AFC80BEBF5}" dt="2023-10-13T14:55:06.656" v="1161" actId="20577"/>
        <pc:sldMkLst>
          <pc:docMk/>
          <pc:sldMk cId="0" sldId="329"/>
        </pc:sldMkLst>
        <pc:spChg chg="mod">
          <ac:chgData name="BAUDINE Joëlle" userId="22a07ded-2ca7-483c-9c24-75984701e355" providerId="ADAL" clId="{3B8C717A-D2CB-4320-9CFC-55AFC80BEBF5}" dt="2023-10-13T14:55:06.656" v="1161" actId="20577"/>
          <ac:spMkLst>
            <pc:docMk/>
            <pc:sldMk cId="0" sldId="329"/>
            <ac:spMk id="15" creationId="{00000000-0000-0000-0000-000000000000}"/>
          </ac:spMkLst>
        </pc:spChg>
        <pc:spChg chg="mod">
          <ac:chgData name="BAUDINE Joëlle" userId="22a07ded-2ca7-483c-9c24-75984701e355" providerId="ADAL" clId="{3B8C717A-D2CB-4320-9CFC-55AFC80BEBF5}" dt="2023-10-13T14:54:44.153" v="1159"/>
          <ac:spMkLst>
            <pc:docMk/>
            <pc:sldMk cId="0" sldId="329"/>
            <ac:spMk id="764" creationId="{00000000-0000-0000-0000-000000000000}"/>
          </ac:spMkLst>
        </pc:spChg>
      </pc:sldChg>
      <pc:sldChg chg="modSp mod">
        <pc:chgData name="BAUDINE Joëlle" userId="22a07ded-2ca7-483c-9c24-75984701e355" providerId="ADAL" clId="{3B8C717A-D2CB-4320-9CFC-55AFC80BEBF5}" dt="2023-10-13T14:59:18.953" v="1238" actId="14100"/>
        <pc:sldMkLst>
          <pc:docMk/>
          <pc:sldMk cId="0" sldId="330"/>
        </pc:sldMkLst>
        <pc:spChg chg="mod">
          <ac:chgData name="BAUDINE Joëlle" userId="22a07ded-2ca7-483c-9c24-75984701e355" providerId="ADAL" clId="{3B8C717A-D2CB-4320-9CFC-55AFC80BEBF5}" dt="2023-10-13T14:59:18.953" v="1238" actId="14100"/>
          <ac:spMkLst>
            <pc:docMk/>
            <pc:sldMk cId="0" sldId="330"/>
            <ac:spMk id="889" creationId="{00000000-0000-0000-0000-000000000000}"/>
          </ac:spMkLst>
        </pc:spChg>
        <pc:spChg chg="mod">
          <ac:chgData name="BAUDINE Joëlle" userId="22a07ded-2ca7-483c-9c24-75984701e355" providerId="ADAL" clId="{3B8C717A-D2CB-4320-9CFC-55AFC80BEBF5}" dt="2023-10-13T14:59:11.026" v="1237" actId="1035"/>
          <ac:spMkLst>
            <pc:docMk/>
            <pc:sldMk cId="0" sldId="330"/>
            <ac:spMk id="890" creationId="{00000000-0000-0000-0000-000000000000}"/>
          </ac:spMkLst>
        </pc:spChg>
        <pc:spChg chg="mod">
          <ac:chgData name="BAUDINE Joëlle" userId="22a07ded-2ca7-483c-9c24-75984701e355" providerId="ADAL" clId="{3B8C717A-D2CB-4320-9CFC-55AFC80BEBF5}" dt="2023-10-13T14:55:53.820" v="1166" actId="255"/>
          <ac:spMkLst>
            <pc:docMk/>
            <pc:sldMk cId="0" sldId="330"/>
            <ac:spMk id="892" creationId="{00000000-0000-0000-0000-000000000000}"/>
          </ac:spMkLst>
        </pc:spChg>
        <pc:spChg chg="mod">
          <ac:chgData name="BAUDINE Joëlle" userId="22a07ded-2ca7-483c-9c24-75984701e355" providerId="ADAL" clId="{3B8C717A-D2CB-4320-9CFC-55AFC80BEBF5}" dt="2023-10-13T14:56:54.646" v="1168"/>
          <ac:spMkLst>
            <pc:docMk/>
            <pc:sldMk cId="0" sldId="330"/>
            <ac:spMk id="894" creationId="{00000000-0000-0000-0000-000000000000}"/>
          </ac:spMkLst>
        </pc:spChg>
      </pc:sldChg>
      <pc:sldChg chg="modSp mod">
        <pc:chgData name="BAUDINE Joëlle" userId="22a07ded-2ca7-483c-9c24-75984701e355" providerId="ADAL" clId="{3B8C717A-D2CB-4320-9CFC-55AFC80BEBF5}" dt="2023-10-13T15:02:47.429" v="1287" actId="1035"/>
        <pc:sldMkLst>
          <pc:docMk/>
          <pc:sldMk cId="0" sldId="331"/>
        </pc:sldMkLst>
        <pc:spChg chg="mod">
          <ac:chgData name="BAUDINE Joëlle" userId="22a07ded-2ca7-483c-9c24-75984701e355" providerId="ADAL" clId="{3B8C717A-D2CB-4320-9CFC-55AFC80BEBF5}" dt="2023-10-13T15:02:43.148" v="1285" actId="14100"/>
          <ac:spMkLst>
            <pc:docMk/>
            <pc:sldMk cId="0" sldId="331"/>
            <ac:spMk id="889" creationId="{00000000-0000-0000-0000-000000000000}"/>
          </ac:spMkLst>
        </pc:spChg>
        <pc:spChg chg="mod">
          <ac:chgData name="BAUDINE Joëlle" userId="22a07ded-2ca7-483c-9c24-75984701e355" providerId="ADAL" clId="{3B8C717A-D2CB-4320-9CFC-55AFC80BEBF5}" dt="2023-10-13T15:02:47.429" v="1287" actId="1035"/>
          <ac:spMkLst>
            <pc:docMk/>
            <pc:sldMk cId="0" sldId="331"/>
            <ac:spMk id="890" creationId="{00000000-0000-0000-0000-000000000000}"/>
          </ac:spMkLst>
        </pc:spChg>
        <pc:spChg chg="mod">
          <ac:chgData name="BAUDINE Joëlle" userId="22a07ded-2ca7-483c-9c24-75984701e355" providerId="ADAL" clId="{3B8C717A-D2CB-4320-9CFC-55AFC80BEBF5}" dt="2023-10-13T15:00:23.270" v="1264" actId="255"/>
          <ac:spMkLst>
            <pc:docMk/>
            <pc:sldMk cId="0" sldId="331"/>
            <ac:spMk id="892" creationId="{00000000-0000-0000-0000-000000000000}"/>
          </ac:spMkLst>
        </pc:spChg>
        <pc:spChg chg="mod">
          <ac:chgData name="BAUDINE Joëlle" userId="22a07ded-2ca7-483c-9c24-75984701e355" providerId="ADAL" clId="{3B8C717A-D2CB-4320-9CFC-55AFC80BEBF5}" dt="2023-10-13T15:00:43.497" v="1265"/>
          <ac:spMkLst>
            <pc:docMk/>
            <pc:sldMk cId="0" sldId="331"/>
            <ac:spMk id="894" creationId="{00000000-0000-0000-0000-000000000000}"/>
          </ac:spMkLst>
        </pc:spChg>
        <pc:grpChg chg="mod">
          <ac:chgData name="BAUDINE Joëlle" userId="22a07ded-2ca7-483c-9c24-75984701e355" providerId="ADAL" clId="{3B8C717A-D2CB-4320-9CFC-55AFC80BEBF5}" dt="2023-10-13T15:00:09.232" v="1261" actId="1076"/>
          <ac:grpSpMkLst>
            <pc:docMk/>
            <pc:sldMk cId="0" sldId="331"/>
            <ac:grpSpMk id="3" creationId="{00000000-0000-0000-0000-000000000000}"/>
          </ac:grpSpMkLst>
        </pc:grpChg>
      </pc:sldChg>
      <pc:sldChg chg="modSp mod">
        <pc:chgData name="BAUDINE Joëlle" userId="22a07ded-2ca7-483c-9c24-75984701e355" providerId="ADAL" clId="{3B8C717A-D2CB-4320-9CFC-55AFC80BEBF5}" dt="2023-10-16T09:54:37.554" v="1344" actId="14100"/>
        <pc:sldMkLst>
          <pc:docMk/>
          <pc:sldMk cId="0" sldId="332"/>
        </pc:sldMkLst>
        <pc:spChg chg="mod">
          <ac:chgData name="BAUDINE Joëlle" userId="22a07ded-2ca7-483c-9c24-75984701e355" providerId="ADAL" clId="{3B8C717A-D2CB-4320-9CFC-55AFC80BEBF5}" dt="2023-10-16T09:54:22.871" v="1342" actId="14100"/>
          <ac:spMkLst>
            <pc:docMk/>
            <pc:sldMk cId="0" sldId="332"/>
            <ac:spMk id="11" creationId="{00000000-0000-0000-0000-000000000000}"/>
          </ac:spMkLst>
        </pc:spChg>
        <pc:spChg chg="mod">
          <ac:chgData name="BAUDINE Joëlle" userId="22a07ded-2ca7-483c-9c24-75984701e355" providerId="ADAL" clId="{3B8C717A-D2CB-4320-9CFC-55AFC80BEBF5}" dt="2023-10-13T15:03:25.583" v="1322" actId="14100"/>
          <ac:spMkLst>
            <pc:docMk/>
            <pc:sldMk cId="0" sldId="332"/>
            <ac:spMk id="892" creationId="{00000000-0000-0000-0000-000000000000}"/>
          </ac:spMkLst>
        </pc:spChg>
        <pc:spChg chg="mod">
          <ac:chgData name="BAUDINE Joëlle" userId="22a07ded-2ca7-483c-9c24-75984701e355" providerId="ADAL" clId="{3B8C717A-D2CB-4320-9CFC-55AFC80BEBF5}" dt="2023-10-13T15:00:49.412" v="1266"/>
          <ac:spMkLst>
            <pc:docMk/>
            <pc:sldMk cId="0" sldId="332"/>
            <ac:spMk id="894" creationId="{00000000-0000-0000-0000-000000000000}"/>
          </ac:spMkLst>
        </pc:spChg>
        <pc:grpChg chg="mod">
          <ac:chgData name="BAUDINE Joëlle" userId="22a07ded-2ca7-483c-9c24-75984701e355" providerId="ADAL" clId="{3B8C717A-D2CB-4320-9CFC-55AFC80BEBF5}" dt="2023-10-16T09:54:37.554" v="1344" actId="14100"/>
          <ac:grpSpMkLst>
            <pc:docMk/>
            <pc:sldMk cId="0" sldId="332"/>
            <ac:grpSpMk id="2" creationId="{00000000-0000-0000-0000-000000000000}"/>
          </ac:grpSpMkLst>
        </pc:grpChg>
      </pc:sldChg>
      <pc:sldChg chg="modSp mod">
        <pc:chgData name="BAUDINE Joëlle" userId="22a07ded-2ca7-483c-9c24-75984701e355" providerId="ADAL" clId="{3B8C717A-D2CB-4320-9CFC-55AFC80BEBF5}" dt="2023-10-11T12:50:26.073" v="382" actId="14100"/>
        <pc:sldMkLst>
          <pc:docMk/>
          <pc:sldMk cId="0" sldId="333"/>
        </pc:sldMkLst>
        <pc:spChg chg="mod">
          <ac:chgData name="BAUDINE Joëlle" userId="22a07ded-2ca7-483c-9c24-75984701e355" providerId="ADAL" clId="{3B8C717A-D2CB-4320-9CFC-55AFC80BEBF5}" dt="2023-10-11T12:50:05.719" v="380" actId="14100"/>
          <ac:spMkLst>
            <pc:docMk/>
            <pc:sldMk cId="0" sldId="333"/>
            <ac:spMk id="929" creationId="{00000000-0000-0000-0000-000000000000}"/>
          </ac:spMkLst>
        </pc:spChg>
        <pc:spChg chg="mod">
          <ac:chgData name="BAUDINE Joëlle" userId="22a07ded-2ca7-483c-9c24-75984701e355" providerId="ADAL" clId="{3B8C717A-D2CB-4320-9CFC-55AFC80BEBF5}" dt="2023-10-11T12:50:26.073" v="382" actId="14100"/>
          <ac:spMkLst>
            <pc:docMk/>
            <pc:sldMk cId="0" sldId="333"/>
            <ac:spMk id="937" creationId="{00000000-0000-0000-0000-000000000000}"/>
          </ac:spMkLst>
        </pc:spChg>
      </pc:sldChg>
      <pc:sldChg chg="modSp mod">
        <pc:chgData name="BAUDINE Joëlle" userId="22a07ded-2ca7-483c-9c24-75984701e355" providerId="ADAL" clId="{3B8C717A-D2CB-4320-9CFC-55AFC80BEBF5}" dt="2023-10-11T14:12:02.370" v="689" actId="1035"/>
        <pc:sldMkLst>
          <pc:docMk/>
          <pc:sldMk cId="0" sldId="334"/>
        </pc:sldMkLst>
        <pc:spChg chg="mod">
          <ac:chgData name="BAUDINE Joëlle" userId="22a07ded-2ca7-483c-9c24-75984701e355" providerId="ADAL" clId="{3B8C717A-D2CB-4320-9CFC-55AFC80BEBF5}" dt="2023-10-11T14:12:02.370" v="689" actId="1035"/>
          <ac:spMkLst>
            <pc:docMk/>
            <pc:sldMk cId="0" sldId="334"/>
            <ac:spMk id="519" creationId="{00000000-0000-0000-0000-000000000000}"/>
          </ac:spMkLst>
        </pc:spChg>
        <pc:spChg chg="mod">
          <ac:chgData name="BAUDINE Joëlle" userId="22a07ded-2ca7-483c-9c24-75984701e355" providerId="ADAL" clId="{3B8C717A-D2CB-4320-9CFC-55AFC80BEBF5}" dt="2023-10-11T14:09:24.326" v="664"/>
          <ac:spMkLst>
            <pc:docMk/>
            <pc:sldMk cId="0" sldId="334"/>
            <ac:spMk id="526" creationId="{00000000-0000-0000-0000-000000000000}"/>
          </ac:spMkLst>
        </pc:spChg>
      </pc:sldChg>
      <pc:sldChg chg="modSp mod">
        <pc:chgData name="BAUDINE Joëlle" userId="22a07ded-2ca7-483c-9c24-75984701e355" providerId="ADAL" clId="{3B8C717A-D2CB-4320-9CFC-55AFC80BEBF5}" dt="2023-10-11T13:06:16.983" v="473" actId="255"/>
        <pc:sldMkLst>
          <pc:docMk/>
          <pc:sldMk cId="0" sldId="335"/>
        </pc:sldMkLst>
        <pc:spChg chg="mod">
          <ac:chgData name="BAUDINE Joëlle" userId="22a07ded-2ca7-483c-9c24-75984701e355" providerId="ADAL" clId="{3B8C717A-D2CB-4320-9CFC-55AFC80BEBF5}" dt="2023-10-11T12:45:49.930" v="366" actId="14100"/>
          <ac:spMkLst>
            <pc:docMk/>
            <pc:sldMk cId="0" sldId="335"/>
            <ac:spMk id="283" creationId="{00000000-0000-0000-0000-000000000000}"/>
          </ac:spMkLst>
        </pc:spChg>
        <pc:spChg chg="mod">
          <ac:chgData name="BAUDINE Joëlle" userId="22a07ded-2ca7-483c-9c24-75984701e355" providerId="ADAL" clId="{3B8C717A-D2CB-4320-9CFC-55AFC80BEBF5}" dt="2023-10-11T12:45:37.226" v="365" actId="20577"/>
          <ac:spMkLst>
            <pc:docMk/>
            <pc:sldMk cId="0" sldId="335"/>
            <ac:spMk id="284" creationId="{00000000-0000-0000-0000-000000000000}"/>
          </ac:spMkLst>
        </pc:spChg>
        <pc:spChg chg="mod">
          <ac:chgData name="BAUDINE Joëlle" userId="22a07ded-2ca7-483c-9c24-75984701e355" providerId="ADAL" clId="{3B8C717A-D2CB-4320-9CFC-55AFC80BEBF5}" dt="2023-10-11T13:06:16.983" v="473" actId="255"/>
          <ac:spMkLst>
            <pc:docMk/>
            <pc:sldMk cId="0" sldId="335"/>
            <ac:spMk id="286" creationId="{00000000-0000-0000-0000-000000000000}"/>
          </ac:spMkLst>
        </pc:spChg>
        <pc:spChg chg="mod">
          <ac:chgData name="BAUDINE Joëlle" userId="22a07ded-2ca7-483c-9c24-75984701e355" providerId="ADAL" clId="{3B8C717A-D2CB-4320-9CFC-55AFC80BEBF5}" dt="2023-10-11T12:44:39.023" v="348"/>
          <ac:spMkLst>
            <pc:docMk/>
            <pc:sldMk cId="0" sldId="335"/>
            <ac:spMk id="288" creationId="{00000000-0000-0000-0000-000000000000}"/>
          </ac:spMkLst>
        </pc:spChg>
      </pc:sldChg>
      <pc:sldChg chg="modSp mod">
        <pc:chgData name="BAUDINE Joëlle" userId="22a07ded-2ca7-483c-9c24-75984701e355" providerId="ADAL" clId="{3B8C717A-D2CB-4320-9CFC-55AFC80BEBF5}" dt="2023-10-16T09:57:22.770" v="1384" actId="20577"/>
        <pc:sldMkLst>
          <pc:docMk/>
          <pc:sldMk cId="0" sldId="336"/>
        </pc:sldMkLst>
        <pc:spChg chg="mod">
          <ac:chgData name="BAUDINE Joëlle" userId="22a07ded-2ca7-483c-9c24-75984701e355" providerId="ADAL" clId="{3B8C717A-D2CB-4320-9CFC-55AFC80BEBF5}" dt="2023-10-16T09:57:22.770" v="1384" actId="20577"/>
          <ac:spMkLst>
            <pc:docMk/>
            <pc:sldMk cId="0" sldId="336"/>
            <ac:spMk id="11" creationId="{00000000-0000-0000-0000-000000000000}"/>
          </ac:spMkLst>
        </pc:spChg>
        <pc:spChg chg="mod">
          <ac:chgData name="BAUDINE Joëlle" userId="22a07ded-2ca7-483c-9c24-75984701e355" providerId="ADAL" clId="{3B8C717A-D2CB-4320-9CFC-55AFC80BEBF5}" dt="2023-10-16T09:55:47.833" v="1372" actId="20577"/>
          <ac:spMkLst>
            <pc:docMk/>
            <pc:sldMk cId="0" sldId="336"/>
            <ac:spMk id="892" creationId="{00000000-0000-0000-0000-000000000000}"/>
          </ac:spMkLst>
        </pc:spChg>
        <pc:spChg chg="mod">
          <ac:chgData name="BAUDINE Joëlle" userId="22a07ded-2ca7-483c-9c24-75984701e355" providerId="ADAL" clId="{3B8C717A-D2CB-4320-9CFC-55AFC80BEBF5}" dt="2023-10-13T15:00:55.732" v="1267"/>
          <ac:spMkLst>
            <pc:docMk/>
            <pc:sldMk cId="0" sldId="336"/>
            <ac:spMk id="894" creationId="{00000000-0000-0000-0000-000000000000}"/>
          </ac:spMkLst>
        </pc:spChg>
      </pc:sldChg>
      <pc:sldChg chg="modSp mod">
        <pc:chgData name="BAUDINE Joëlle" userId="22a07ded-2ca7-483c-9c24-75984701e355" providerId="ADAL" clId="{3B8C717A-D2CB-4320-9CFC-55AFC80BEBF5}" dt="2023-10-16T10:06:02.469" v="1444" actId="14100"/>
        <pc:sldMkLst>
          <pc:docMk/>
          <pc:sldMk cId="0" sldId="337"/>
        </pc:sldMkLst>
        <pc:spChg chg="mod">
          <ac:chgData name="BAUDINE Joëlle" userId="22a07ded-2ca7-483c-9c24-75984701e355" providerId="ADAL" clId="{3B8C717A-D2CB-4320-9CFC-55AFC80BEBF5}" dt="2023-10-16T10:05:51.899" v="1443" actId="20577"/>
          <ac:spMkLst>
            <pc:docMk/>
            <pc:sldMk cId="0" sldId="337"/>
            <ac:spMk id="11" creationId="{00000000-0000-0000-0000-000000000000}"/>
          </ac:spMkLst>
        </pc:spChg>
        <pc:spChg chg="mod">
          <ac:chgData name="BAUDINE Joëlle" userId="22a07ded-2ca7-483c-9c24-75984701e355" providerId="ADAL" clId="{3B8C717A-D2CB-4320-9CFC-55AFC80BEBF5}" dt="2023-10-16T09:58:26.549" v="1410" actId="20577"/>
          <ac:spMkLst>
            <pc:docMk/>
            <pc:sldMk cId="0" sldId="337"/>
            <ac:spMk id="892" creationId="{00000000-0000-0000-0000-000000000000}"/>
          </ac:spMkLst>
        </pc:spChg>
        <pc:spChg chg="mod">
          <ac:chgData name="BAUDINE Joëlle" userId="22a07ded-2ca7-483c-9c24-75984701e355" providerId="ADAL" clId="{3B8C717A-D2CB-4320-9CFC-55AFC80BEBF5}" dt="2023-10-13T15:01:01.931" v="1268"/>
          <ac:spMkLst>
            <pc:docMk/>
            <pc:sldMk cId="0" sldId="337"/>
            <ac:spMk id="894" creationId="{00000000-0000-0000-0000-000000000000}"/>
          </ac:spMkLst>
        </pc:spChg>
        <pc:grpChg chg="mod">
          <ac:chgData name="BAUDINE Joëlle" userId="22a07ded-2ca7-483c-9c24-75984701e355" providerId="ADAL" clId="{3B8C717A-D2CB-4320-9CFC-55AFC80BEBF5}" dt="2023-10-16T10:06:02.469" v="1444" actId="14100"/>
          <ac:grpSpMkLst>
            <pc:docMk/>
            <pc:sldMk cId="0" sldId="337"/>
            <ac:grpSpMk id="2" creationId="{00000000-0000-0000-0000-000000000000}"/>
          </ac:grpSpMkLst>
        </pc:grpChg>
      </pc:sldChg>
      <pc:sldChg chg="modSp mod">
        <pc:chgData name="BAUDINE Joëlle" userId="22a07ded-2ca7-483c-9c24-75984701e355" providerId="ADAL" clId="{3B8C717A-D2CB-4320-9CFC-55AFC80BEBF5}" dt="2023-10-16T12:12:48.997" v="1582"/>
        <pc:sldMkLst>
          <pc:docMk/>
          <pc:sldMk cId="0" sldId="338"/>
        </pc:sldMkLst>
        <pc:spChg chg="mod">
          <ac:chgData name="BAUDINE Joëlle" userId="22a07ded-2ca7-483c-9c24-75984701e355" providerId="ADAL" clId="{3B8C717A-D2CB-4320-9CFC-55AFC80BEBF5}" dt="2023-10-16T12:09:12.355" v="1545" actId="14100"/>
          <ac:spMkLst>
            <pc:docMk/>
            <pc:sldMk cId="0" sldId="338"/>
            <ac:spMk id="739" creationId="{00000000-0000-0000-0000-000000000000}"/>
          </ac:spMkLst>
        </pc:spChg>
        <pc:spChg chg="mod">
          <ac:chgData name="BAUDINE Joëlle" userId="22a07ded-2ca7-483c-9c24-75984701e355" providerId="ADAL" clId="{3B8C717A-D2CB-4320-9CFC-55AFC80BEBF5}" dt="2023-10-16T12:12:48.997" v="1582"/>
          <ac:spMkLst>
            <pc:docMk/>
            <pc:sldMk cId="0" sldId="338"/>
            <ac:spMk id="742" creationId="{00000000-0000-0000-0000-000000000000}"/>
          </ac:spMkLst>
        </pc:spChg>
        <pc:spChg chg="mod">
          <ac:chgData name="BAUDINE Joëlle" userId="22a07ded-2ca7-483c-9c24-75984701e355" providerId="ADAL" clId="{3B8C717A-D2CB-4320-9CFC-55AFC80BEBF5}" dt="2023-10-16T12:06:54.152" v="1539"/>
          <ac:spMkLst>
            <pc:docMk/>
            <pc:sldMk cId="0" sldId="338"/>
            <ac:spMk id="747" creationId="{00000000-0000-0000-0000-000000000000}"/>
          </ac:spMkLst>
        </pc:spChg>
      </pc:sldChg>
      <pc:sldChg chg="modSp mod">
        <pc:chgData name="BAUDINE Joëlle" userId="22a07ded-2ca7-483c-9c24-75984701e355" providerId="ADAL" clId="{3B8C717A-D2CB-4320-9CFC-55AFC80BEBF5}" dt="2023-10-16T12:34:32.579" v="1666" actId="255"/>
        <pc:sldMkLst>
          <pc:docMk/>
          <pc:sldMk cId="0" sldId="339"/>
        </pc:sldMkLst>
        <pc:spChg chg="mod">
          <ac:chgData name="BAUDINE Joëlle" userId="22a07ded-2ca7-483c-9c24-75984701e355" providerId="ADAL" clId="{3B8C717A-D2CB-4320-9CFC-55AFC80BEBF5}" dt="2023-10-16T12:30:52.795" v="1649"/>
          <ac:spMkLst>
            <pc:docMk/>
            <pc:sldMk cId="0" sldId="339"/>
            <ac:spMk id="13" creationId="{00000000-0000-0000-0000-000000000000}"/>
          </ac:spMkLst>
        </pc:spChg>
        <pc:spChg chg="mod">
          <ac:chgData name="BAUDINE Joëlle" userId="22a07ded-2ca7-483c-9c24-75984701e355" providerId="ADAL" clId="{3B8C717A-D2CB-4320-9CFC-55AFC80BEBF5}" dt="2023-10-16T12:34:32.579" v="1666" actId="255"/>
          <ac:spMkLst>
            <pc:docMk/>
            <pc:sldMk cId="0" sldId="339"/>
            <ac:spMk id="757" creationId="{00000000-0000-0000-0000-000000000000}"/>
          </ac:spMkLst>
        </pc:spChg>
        <pc:spChg chg="mod">
          <ac:chgData name="BAUDINE Joëlle" userId="22a07ded-2ca7-483c-9c24-75984701e355" providerId="ADAL" clId="{3B8C717A-D2CB-4320-9CFC-55AFC80BEBF5}" dt="2023-10-16T12:32:05.588" v="1655" actId="255"/>
          <ac:spMkLst>
            <pc:docMk/>
            <pc:sldMk cId="0" sldId="339"/>
            <ac:spMk id="761" creationId="{00000000-0000-0000-0000-000000000000}"/>
          </ac:spMkLst>
        </pc:spChg>
      </pc:sldChg>
      <pc:sldChg chg="modSp mod">
        <pc:chgData name="BAUDINE Joëlle" userId="22a07ded-2ca7-483c-9c24-75984701e355" providerId="ADAL" clId="{3B8C717A-D2CB-4320-9CFC-55AFC80BEBF5}" dt="2023-10-16T12:30:28.231" v="1648" actId="113"/>
        <pc:sldMkLst>
          <pc:docMk/>
          <pc:sldMk cId="0" sldId="340"/>
        </pc:sldMkLst>
        <pc:spChg chg="mod">
          <ac:chgData name="BAUDINE Joëlle" userId="22a07ded-2ca7-483c-9c24-75984701e355" providerId="ADAL" clId="{3B8C717A-D2CB-4320-9CFC-55AFC80BEBF5}" dt="2023-10-16T12:30:28.231" v="1648" actId="113"/>
          <ac:spMkLst>
            <pc:docMk/>
            <pc:sldMk cId="0" sldId="340"/>
            <ac:spMk id="742" creationId="{00000000-0000-0000-0000-000000000000}"/>
          </ac:spMkLst>
        </pc:spChg>
        <pc:spChg chg="mod">
          <ac:chgData name="BAUDINE Joëlle" userId="22a07ded-2ca7-483c-9c24-75984701e355" providerId="ADAL" clId="{3B8C717A-D2CB-4320-9CFC-55AFC80BEBF5}" dt="2023-10-16T12:26:28.666" v="1638"/>
          <ac:spMkLst>
            <pc:docMk/>
            <pc:sldMk cId="0" sldId="340"/>
            <ac:spMk id="747" creationId="{00000000-0000-0000-0000-000000000000}"/>
          </ac:spMkLst>
        </pc:spChg>
      </pc:sldChg>
      <pc:sldChg chg="modSp mod">
        <pc:chgData name="BAUDINE Joëlle" userId="22a07ded-2ca7-483c-9c24-75984701e355" providerId="ADAL" clId="{3B8C717A-D2CB-4320-9CFC-55AFC80BEBF5}" dt="2023-10-16T12:39:25.233" v="1695" actId="14100"/>
        <pc:sldMkLst>
          <pc:docMk/>
          <pc:sldMk cId="0" sldId="341"/>
        </pc:sldMkLst>
        <pc:spChg chg="mod">
          <ac:chgData name="BAUDINE Joëlle" userId="22a07ded-2ca7-483c-9c24-75984701e355" providerId="ADAL" clId="{3B8C717A-D2CB-4320-9CFC-55AFC80BEBF5}" dt="2023-10-16T12:37:11.214" v="1667"/>
          <ac:spMkLst>
            <pc:docMk/>
            <pc:sldMk cId="0" sldId="341"/>
            <ac:spMk id="13" creationId="{00000000-0000-0000-0000-000000000000}"/>
          </ac:spMkLst>
        </pc:spChg>
        <pc:spChg chg="mod">
          <ac:chgData name="BAUDINE Joëlle" userId="22a07ded-2ca7-483c-9c24-75984701e355" providerId="ADAL" clId="{3B8C717A-D2CB-4320-9CFC-55AFC80BEBF5}" dt="2023-10-16T12:39:25.233" v="1695" actId="14100"/>
          <ac:spMkLst>
            <pc:docMk/>
            <pc:sldMk cId="0" sldId="341"/>
            <ac:spMk id="757" creationId="{00000000-0000-0000-0000-000000000000}"/>
          </ac:spMkLst>
        </pc:spChg>
        <pc:spChg chg="mod">
          <ac:chgData name="BAUDINE Joëlle" userId="22a07ded-2ca7-483c-9c24-75984701e355" providerId="ADAL" clId="{3B8C717A-D2CB-4320-9CFC-55AFC80BEBF5}" dt="2023-10-16T12:37:50.353" v="1688" actId="1035"/>
          <ac:spMkLst>
            <pc:docMk/>
            <pc:sldMk cId="0" sldId="341"/>
            <ac:spMk id="761" creationId="{00000000-0000-0000-0000-000000000000}"/>
          </ac:spMkLst>
        </pc:spChg>
      </pc:sldChg>
      <pc:sldChg chg="modSp mod">
        <pc:chgData name="BAUDINE Joëlle" userId="22a07ded-2ca7-483c-9c24-75984701e355" providerId="ADAL" clId="{3B8C717A-D2CB-4320-9CFC-55AFC80BEBF5}" dt="2023-10-16T13:19:46.090" v="1789" actId="14100"/>
        <pc:sldMkLst>
          <pc:docMk/>
          <pc:sldMk cId="0" sldId="342"/>
        </pc:sldMkLst>
        <pc:spChg chg="mod">
          <ac:chgData name="BAUDINE Joëlle" userId="22a07ded-2ca7-483c-9c24-75984701e355" providerId="ADAL" clId="{3B8C717A-D2CB-4320-9CFC-55AFC80BEBF5}" dt="2023-10-16T13:19:46.090" v="1789" actId="14100"/>
          <ac:spMkLst>
            <pc:docMk/>
            <pc:sldMk cId="0" sldId="342"/>
            <ac:spMk id="889" creationId="{00000000-0000-0000-0000-000000000000}"/>
          </ac:spMkLst>
        </pc:spChg>
        <pc:spChg chg="mod">
          <ac:chgData name="BAUDINE Joëlle" userId="22a07ded-2ca7-483c-9c24-75984701e355" providerId="ADAL" clId="{3B8C717A-D2CB-4320-9CFC-55AFC80BEBF5}" dt="2023-10-16T13:19:36.696" v="1787" actId="14100"/>
          <ac:spMkLst>
            <pc:docMk/>
            <pc:sldMk cId="0" sldId="342"/>
            <ac:spMk id="890" creationId="{00000000-0000-0000-0000-000000000000}"/>
          </ac:spMkLst>
        </pc:spChg>
        <pc:spChg chg="mod">
          <ac:chgData name="BAUDINE Joëlle" userId="22a07ded-2ca7-483c-9c24-75984701e355" providerId="ADAL" clId="{3B8C717A-D2CB-4320-9CFC-55AFC80BEBF5}" dt="2023-10-16T13:16:13.440" v="1736" actId="20577"/>
          <ac:spMkLst>
            <pc:docMk/>
            <pc:sldMk cId="0" sldId="342"/>
            <ac:spMk id="892" creationId="{00000000-0000-0000-0000-000000000000}"/>
          </ac:spMkLst>
        </pc:spChg>
        <pc:spChg chg="mod">
          <ac:chgData name="BAUDINE Joëlle" userId="22a07ded-2ca7-483c-9c24-75984701e355" providerId="ADAL" clId="{3B8C717A-D2CB-4320-9CFC-55AFC80BEBF5}" dt="2023-10-16T13:16:41.523" v="1761" actId="20577"/>
          <ac:spMkLst>
            <pc:docMk/>
            <pc:sldMk cId="0" sldId="342"/>
            <ac:spMk id="894" creationId="{00000000-0000-0000-0000-000000000000}"/>
          </ac:spMkLst>
        </pc:spChg>
      </pc:sldChg>
      <pc:sldChg chg="modSp mod">
        <pc:chgData name="BAUDINE Joëlle" userId="22a07ded-2ca7-483c-9c24-75984701e355" providerId="ADAL" clId="{3B8C717A-D2CB-4320-9CFC-55AFC80BEBF5}" dt="2023-10-16T13:23:53.880" v="1905" actId="14100"/>
        <pc:sldMkLst>
          <pc:docMk/>
          <pc:sldMk cId="0" sldId="343"/>
        </pc:sldMkLst>
        <pc:spChg chg="mod">
          <ac:chgData name="BAUDINE Joëlle" userId="22a07ded-2ca7-483c-9c24-75984701e355" providerId="ADAL" clId="{3B8C717A-D2CB-4320-9CFC-55AFC80BEBF5}" dt="2023-10-16T13:23:53.880" v="1905" actId="14100"/>
          <ac:spMkLst>
            <pc:docMk/>
            <pc:sldMk cId="0" sldId="343"/>
            <ac:spMk id="889" creationId="{00000000-0000-0000-0000-000000000000}"/>
          </ac:spMkLst>
        </pc:spChg>
        <pc:spChg chg="mod">
          <ac:chgData name="BAUDINE Joëlle" userId="22a07ded-2ca7-483c-9c24-75984701e355" providerId="ADAL" clId="{3B8C717A-D2CB-4320-9CFC-55AFC80BEBF5}" dt="2023-10-16T13:23:43.521" v="1904" actId="20577"/>
          <ac:spMkLst>
            <pc:docMk/>
            <pc:sldMk cId="0" sldId="343"/>
            <ac:spMk id="890" creationId="{00000000-0000-0000-0000-000000000000}"/>
          </ac:spMkLst>
        </pc:spChg>
        <pc:spChg chg="mod">
          <ac:chgData name="BAUDINE Joëlle" userId="22a07ded-2ca7-483c-9c24-75984701e355" providerId="ADAL" clId="{3B8C717A-D2CB-4320-9CFC-55AFC80BEBF5}" dt="2023-10-16T13:21:09.802" v="1833" actId="14100"/>
          <ac:spMkLst>
            <pc:docMk/>
            <pc:sldMk cId="0" sldId="343"/>
            <ac:spMk id="892" creationId="{00000000-0000-0000-0000-000000000000}"/>
          </ac:spMkLst>
        </pc:spChg>
        <pc:spChg chg="mod">
          <ac:chgData name="BAUDINE Joëlle" userId="22a07ded-2ca7-483c-9c24-75984701e355" providerId="ADAL" clId="{3B8C717A-D2CB-4320-9CFC-55AFC80BEBF5}" dt="2023-10-16T13:21:27.509" v="1862" actId="20577"/>
          <ac:spMkLst>
            <pc:docMk/>
            <pc:sldMk cId="0" sldId="343"/>
            <ac:spMk id="894" creationId="{00000000-0000-0000-0000-000000000000}"/>
          </ac:spMkLst>
        </pc:spChg>
      </pc:sldChg>
      <pc:sldChg chg="modSp mod">
        <pc:chgData name="BAUDINE Joëlle" userId="22a07ded-2ca7-483c-9c24-75984701e355" providerId="ADAL" clId="{3B8C717A-D2CB-4320-9CFC-55AFC80BEBF5}" dt="2023-10-16T13:26:03.969" v="1950" actId="255"/>
        <pc:sldMkLst>
          <pc:docMk/>
          <pc:sldMk cId="0" sldId="344"/>
        </pc:sldMkLst>
        <pc:spChg chg="mod">
          <ac:chgData name="BAUDINE Joëlle" userId="22a07ded-2ca7-483c-9c24-75984701e355" providerId="ADAL" clId="{3B8C717A-D2CB-4320-9CFC-55AFC80BEBF5}" dt="2023-10-16T13:26:03.969" v="1950" actId="255"/>
          <ac:spMkLst>
            <pc:docMk/>
            <pc:sldMk cId="0" sldId="344"/>
            <ac:spMk id="890" creationId="{00000000-0000-0000-0000-000000000000}"/>
          </ac:spMkLst>
        </pc:spChg>
        <pc:spChg chg="mod">
          <ac:chgData name="BAUDINE Joëlle" userId="22a07ded-2ca7-483c-9c24-75984701e355" providerId="ADAL" clId="{3B8C717A-D2CB-4320-9CFC-55AFC80BEBF5}" dt="2023-10-16T13:24:30.600" v="1931" actId="14100"/>
          <ac:spMkLst>
            <pc:docMk/>
            <pc:sldMk cId="0" sldId="344"/>
            <ac:spMk id="892" creationId="{00000000-0000-0000-0000-000000000000}"/>
          </ac:spMkLst>
        </pc:spChg>
        <pc:spChg chg="mod">
          <ac:chgData name="BAUDINE Joëlle" userId="22a07ded-2ca7-483c-9c24-75984701e355" providerId="ADAL" clId="{3B8C717A-D2CB-4320-9CFC-55AFC80BEBF5}" dt="2023-10-16T13:24:48.282" v="1946" actId="20577"/>
          <ac:spMkLst>
            <pc:docMk/>
            <pc:sldMk cId="0" sldId="344"/>
            <ac:spMk id="894" creationId="{00000000-0000-0000-0000-000000000000}"/>
          </ac:spMkLst>
        </pc:spChg>
      </pc:sldChg>
      <pc:sldChg chg="modSp mod">
        <pc:chgData name="BAUDINE Joëlle" userId="22a07ded-2ca7-483c-9c24-75984701e355" providerId="ADAL" clId="{3B8C717A-D2CB-4320-9CFC-55AFC80BEBF5}" dt="2023-10-16T12:06:19.870" v="1538"/>
        <pc:sldMkLst>
          <pc:docMk/>
          <pc:sldMk cId="0" sldId="345"/>
        </pc:sldMkLst>
        <pc:spChg chg="mod">
          <ac:chgData name="BAUDINE Joëlle" userId="22a07ded-2ca7-483c-9c24-75984701e355" providerId="ADAL" clId="{3B8C717A-D2CB-4320-9CFC-55AFC80BEBF5}" dt="2023-10-16T12:05:59.282" v="1537"/>
          <ac:spMkLst>
            <pc:docMk/>
            <pc:sldMk cId="0" sldId="345"/>
            <ac:spMk id="13" creationId="{00000000-0000-0000-0000-000000000000}"/>
          </ac:spMkLst>
        </pc:spChg>
        <pc:spChg chg="mod">
          <ac:chgData name="BAUDINE Joëlle" userId="22a07ded-2ca7-483c-9c24-75984701e355" providerId="ADAL" clId="{3B8C717A-D2CB-4320-9CFC-55AFC80BEBF5}" dt="2023-10-16T12:06:19.870" v="1538"/>
          <ac:spMkLst>
            <pc:docMk/>
            <pc:sldMk cId="0" sldId="345"/>
            <ac:spMk id="757" creationId="{00000000-0000-0000-0000-000000000000}"/>
          </ac:spMkLst>
        </pc:spChg>
      </pc:sldChg>
      <pc:sldChg chg="modSp mod">
        <pc:chgData name="BAUDINE Joëlle" userId="22a07ded-2ca7-483c-9c24-75984701e355" providerId="ADAL" clId="{3B8C717A-D2CB-4320-9CFC-55AFC80BEBF5}" dt="2023-10-16T12:23:01.105" v="1622" actId="255"/>
        <pc:sldMkLst>
          <pc:docMk/>
          <pc:sldMk cId="0" sldId="347"/>
        </pc:sldMkLst>
        <pc:spChg chg="mod">
          <ac:chgData name="BAUDINE Joëlle" userId="22a07ded-2ca7-483c-9c24-75984701e355" providerId="ADAL" clId="{3B8C717A-D2CB-4320-9CFC-55AFC80BEBF5}" dt="2023-10-16T12:23:01.105" v="1622" actId="255"/>
          <ac:spMkLst>
            <pc:docMk/>
            <pc:sldMk cId="0" sldId="347"/>
            <ac:spMk id="742" creationId="{00000000-0000-0000-0000-000000000000}"/>
          </ac:spMkLst>
        </pc:spChg>
        <pc:spChg chg="mod">
          <ac:chgData name="BAUDINE Joëlle" userId="22a07ded-2ca7-483c-9c24-75984701e355" providerId="ADAL" clId="{3B8C717A-D2CB-4320-9CFC-55AFC80BEBF5}" dt="2023-10-16T12:17:13.736" v="1605"/>
          <ac:spMkLst>
            <pc:docMk/>
            <pc:sldMk cId="0" sldId="347"/>
            <ac:spMk id="747" creationId="{00000000-0000-0000-0000-000000000000}"/>
          </ac:spMkLst>
        </pc:spChg>
      </pc:sldChg>
      <pc:sldChg chg="modSp mod">
        <pc:chgData name="BAUDINE Joëlle" userId="22a07ded-2ca7-483c-9c24-75984701e355" providerId="ADAL" clId="{3B8C717A-D2CB-4320-9CFC-55AFC80BEBF5}" dt="2023-10-16T13:08:08.143" v="1704"/>
        <pc:sldMkLst>
          <pc:docMk/>
          <pc:sldMk cId="0" sldId="348"/>
        </pc:sldMkLst>
        <pc:spChg chg="mod">
          <ac:chgData name="BAUDINE Joëlle" userId="22a07ded-2ca7-483c-9c24-75984701e355" providerId="ADAL" clId="{3B8C717A-D2CB-4320-9CFC-55AFC80BEBF5}" dt="2023-10-16T13:06:17.722" v="1696"/>
          <ac:spMkLst>
            <pc:docMk/>
            <pc:sldMk cId="0" sldId="348"/>
            <ac:spMk id="13" creationId="{00000000-0000-0000-0000-000000000000}"/>
          </ac:spMkLst>
        </pc:spChg>
        <pc:spChg chg="mod">
          <ac:chgData name="BAUDINE Joëlle" userId="22a07ded-2ca7-483c-9c24-75984701e355" providerId="ADAL" clId="{3B8C717A-D2CB-4320-9CFC-55AFC80BEBF5}" dt="2023-10-16T13:08:08.143" v="1704"/>
          <ac:spMkLst>
            <pc:docMk/>
            <pc:sldMk cId="0" sldId="348"/>
            <ac:spMk id="757" creationId="{00000000-0000-0000-0000-000000000000}"/>
          </ac:spMkLst>
        </pc:spChg>
      </pc:sldChg>
      <pc:sldChg chg="modSp mod">
        <pc:chgData name="BAUDINE Joëlle" userId="22a07ded-2ca7-483c-9c24-75984701e355" providerId="ADAL" clId="{3B8C717A-D2CB-4320-9CFC-55AFC80BEBF5}" dt="2023-10-16T13:12:54.513" v="1712"/>
        <pc:sldMkLst>
          <pc:docMk/>
          <pc:sldMk cId="252815360" sldId="349"/>
        </pc:sldMkLst>
        <pc:spChg chg="mod">
          <ac:chgData name="BAUDINE Joëlle" userId="22a07ded-2ca7-483c-9c24-75984701e355" providerId="ADAL" clId="{3B8C717A-D2CB-4320-9CFC-55AFC80BEBF5}" dt="2023-10-16T13:12:54.513" v="1712"/>
          <ac:spMkLst>
            <pc:docMk/>
            <pc:sldMk cId="252815360" sldId="349"/>
            <ac:spMk id="3" creationId="{4C05F38B-4BED-FFF1-3F96-A987CBFBC2C4}"/>
          </ac:spMkLst>
        </pc:spChg>
        <pc:spChg chg="mod">
          <ac:chgData name="BAUDINE Joëlle" userId="22a07ded-2ca7-483c-9c24-75984701e355" providerId="ADAL" clId="{3B8C717A-D2CB-4320-9CFC-55AFC80BEBF5}" dt="2023-10-16T13:12:11.369" v="1711" actId="20577"/>
          <ac:spMkLst>
            <pc:docMk/>
            <pc:sldMk cId="252815360" sldId="349"/>
            <ac:spMk id="742" creationId="{00000000-0000-0000-0000-000000000000}"/>
          </ac:spMkLst>
        </pc:spChg>
        <pc:spChg chg="mod">
          <ac:chgData name="BAUDINE Joëlle" userId="22a07ded-2ca7-483c-9c24-75984701e355" providerId="ADAL" clId="{3B8C717A-D2CB-4320-9CFC-55AFC80BEBF5}" dt="2023-10-16T13:08:40.254" v="1705"/>
          <ac:spMkLst>
            <pc:docMk/>
            <pc:sldMk cId="252815360" sldId="349"/>
            <ac:spMk id="747" creationId="{00000000-0000-0000-0000-000000000000}"/>
          </ac:spMkLst>
        </pc:spChg>
      </pc:sldChg>
      <pc:sldChg chg="modSp mod">
        <pc:chgData name="BAUDINE Joëlle" userId="22a07ded-2ca7-483c-9c24-75984701e355" providerId="ADAL" clId="{3B8C717A-D2CB-4320-9CFC-55AFC80BEBF5}" dt="2023-10-16T13:30:41.446" v="2013" actId="255"/>
        <pc:sldMkLst>
          <pc:docMk/>
          <pc:sldMk cId="2069394518" sldId="351"/>
        </pc:sldMkLst>
        <pc:spChg chg="mod">
          <ac:chgData name="BAUDINE Joëlle" userId="22a07ded-2ca7-483c-9c24-75984701e355" providerId="ADAL" clId="{3B8C717A-D2CB-4320-9CFC-55AFC80BEBF5}" dt="2023-10-16T13:30:41.446" v="2013" actId="255"/>
          <ac:spMkLst>
            <pc:docMk/>
            <pc:sldMk cId="2069394518" sldId="351"/>
            <ac:spMk id="890" creationId="{00000000-0000-0000-0000-000000000000}"/>
          </ac:spMkLst>
        </pc:spChg>
        <pc:spChg chg="mod">
          <ac:chgData name="BAUDINE Joëlle" userId="22a07ded-2ca7-483c-9c24-75984701e355" providerId="ADAL" clId="{3B8C717A-D2CB-4320-9CFC-55AFC80BEBF5}" dt="2023-10-16T13:26:56.349" v="1974" actId="14100"/>
          <ac:spMkLst>
            <pc:docMk/>
            <pc:sldMk cId="2069394518" sldId="351"/>
            <ac:spMk id="892" creationId="{00000000-0000-0000-0000-000000000000}"/>
          </ac:spMkLst>
        </pc:spChg>
        <pc:spChg chg="mod">
          <ac:chgData name="BAUDINE Joëlle" userId="22a07ded-2ca7-483c-9c24-75984701e355" providerId="ADAL" clId="{3B8C717A-D2CB-4320-9CFC-55AFC80BEBF5}" dt="2023-10-16T13:27:10.239" v="1999" actId="20577"/>
          <ac:spMkLst>
            <pc:docMk/>
            <pc:sldMk cId="2069394518" sldId="351"/>
            <ac:spMk id="894" creationId="{00000000-0000-0000-0000-000000000000}"/>
          </ac:spMkLst>
        </pc:spChg>
        <pc:grpChg chg="mod">
          <ac:chgData name="BAUDINE Joëlle" userId="22a07ded-2ca7-483c-9c24-75984701e355" providerId="ADAL" clId="{3B8C717A-D2CB-4320-9CFC-55AFC80BEBF5}" dt="2023-10-16T13:30:20.325" v="2011" actId="14100"/>
          <ac:grpSpMkLst>
            <pc:docMk/>
            <pc:sldMk cId="2069394518" sldId="351"/>
            <ac:grpSpMk id="2" creationId="{00000000-0000-0000-0000-000000000000}"/>
          </ac:grpSpMkLst>
        </pc:grpChg>
      </pc:sldChg>
      <pc:sldChg chg="modSp mod">
        <pc:chgData name="BAUDINE Joëlle" userId="22a07ded-2ca7-483c-9c24-75984701e355" providerId="ADAL" clId="{3B8C717A-D2CB-4320-9CFC-55AFC80BEBF5}" dt="2023-10-16T13:33:03.817" v="2063" actId="20577"/>
        <pc:sldMkLst>
          <pc:docMk/>
          <pc:sldMk cId="2865350763" sldId="352"/>
        </pc:sldMkLst>
        <pc:spChg chg="mod">
          <ac:chgData name="BAUDINE Joëlle" userId="22a07ded-2ca7-483c-9c24-75984701e355" providerId="ADAL" clId="{3B8C717A-D2CB-4320-9CFC-55AFC80BEBF5}" dt="2023-10-16T13:33:03.817" v="2063" actId="20577"/>
          <ac:spMkLst>
            <pc:docMk/>
            <pc:sldMk cId="2865350763" sldId="352"/>
            <ac:spMk id="890" creationId="{00000000-0000-0000-0000-000000000000}"/>
          </ac:spMkLst>
        </pc:spChg>
        <pc:spChg chg="mod">
          <ac:chgData name="BAUDINE Joëlle" userId="22a07ded-2ca7-483c-9c24-75984701e355" providerId="ADAL" clId="{3B8C717A-D2CB-4320-9CFC-55AFC80BEBF5}" dt="2023-10-16T13:31:14.887" v="2037" actId="14100"/>
          <ac:spMkLst>
            <pc:docMk/>
            <pc:sldMk cId="2865350763" sldId="352"/>
            <ac:spMk id="892" creationId="{00000000-0000-0000-0000-000000000000}"/>
          </ac:spMkLst>
        </pc:spChg>
        <pc:spChg chg="mod">
          <ac:chgData name="BAUDINE Joëlle" userId="22a07ded-2ca7-483c-9c24-75984701e355" providerId="ADAL" clId="{3B8C717A-D2CB-4320-9CFC-55AFC80BEBF5}" dt="2023-10-16T13:31:30.531" v="2052" actId="20577"/>
          <ac:spMkLst>
            <pc:docMk/>
            <pc:sldMk cId="2865350763" sldId="352"/>
            <ac:spMk id="894" creationId="{00000000-0000-0000-0000-000000000000}"/>
          </ac:spMkLst>
        </pc:spChg>
      </pc:sldChg>
      <pc:sldChg chg="modSp mod">
        <pc:chgData name="BAUDINE Joëlle" userId="22a07ded-2ca7-483c-9c24-75984701e355" providerId="ADAL" clId="{3B8C717A-D2CB-4320-9CFC-55AFC80BEBF5}" dt="2023-10-16T12:05:39.443" v="1536"/>
        <pc:sldMkLst>
          <pc:docMk/>
          <pc:sldMk cId="2687669215" sldId="353"/>
        </pc:sldMkLst>
        <pc:spChg chg="mod">
          <ac:chgData name="BAUDINE Joëlle" userId="22a07ded-2ca7-483c-9c24-75984701e355" providerId="ADAL" clId="{3B8C717A-D2CB-4320-9CFC-55AFC80BEBF5}" dt="2023-10-16T12:05:39.443" v="1536"/>
          <ac:spMkLst>
            <pc:docMk/>
            <pc:sldMk cId="2687669215" sldId="353"/>
            <ac:spMk id="742" creationId="{00000000-0000-0000-0000-000000000000}"/>
          </ac:spMkLst>
        </pc:spChg>
        <pc:spChg chg="mod">
          <ac:chgData name="BAUDINE Joëlle" userId="22a07ded-2ca7-483c-9c24-75984701e355" providerId="ADAL" clId="{3B8C717A-D2CB-4320-9CFC-55AFC80BEBF5}" dt="2023-10-16T12:03:54.548" v="1530"/>
          <ac:spMkLst>
            <pc:docMk/>
            <pc:sldMk cId="2687669215" sldId="353"/>
            <ac:spMk id="747" creationId="{00000000-0000-0000-0000-000000000000}"/>
          </ac:spMkLst>
        </pc:spChg>
      </pc:sldChg>
      <pc:sldChg chg="modSp mod">
        <pc:chgData name="BAUDINE Joëlle" userId="22a07ded-2ca7-483c-9c24-75984701e355" providerId="ADAL" clId="{3B8C717A-D2CB-4320-9CFC-55AFC80BEBF5}" dt="2023-10-16T12:16:00.428" v="1604"/>
        <pc:sldMkLst>
          <pc:docMk/>
          <pc:sldMk cId="807805233" sldId="354"/>
        </pc:sldMkLst>
        <pc:spChg chg="mod">
          <ac:chgData name="BAUDINE Joëlle" userId="22a07ded-2ca7-483c-9c24-75984701e355" providerId="ADAL" clId="{3B8C717A-D2CB-4320-9CFC-55AFC80BEBF5}" dt="2023-10-16T12:13:38.451" v="1583"/>
          <ac:spMkLst>
            <pc:docMk/>
            <pc:sldMk cId="807805233" sldId="354"/>
            <ac:spMk id="4" creationId="{215A1667-E255-CE1A-6EDD-65F9C211170C}"/>
          </ac:spMkLst>
        </pc:spChg>
        <pc:spChg chg="mod">
          <ac:chgData name="BAUDINE Joëlle" userId="22a07ded-2ca7-483c-9c24-75984701e355" providerId="ADAL" clId="{3B8C717A-D2CB-4320-9CFC-55AFC80BEBF5}" dt="2023-10-16T12:16:00.428" v="1604"/>
          <ac:spMkLst>
            <pc:docMk/>
            <pc:sldMk cId="807805233" sldId="354"/>
            <ac:spMk id="5" creationId="{87FE2A17-F290-A1BC-015C-2919AD38D440}"/>
          </ac:spMkLst>
        </pc:spChg>
      </pc:sldChg>
      <pc:sldChg chg="modSp mod">
        <pc:chgData name="BAUDINE Joëlle" userId="22a07ded-2ca7-483c-9c24-75984701e355" providerId="ADAL" clId="{3B8C717A-D2CB-4320-9CFC-55AFC80BEBF5}" dt="2023-10-16T12:25:41.403" v="1637" actId="12"/>
        <pc:sldMkLst>
          <pc:docMk/>
          <pc:sldMk cId="241636249" sldId="355"/>
        </pc:sldMkLst>
        <pc:spChg chg="mod">
          <ac:chgData name="BAUDINE Joëlle" userId="22a07ded-2ca7-483c-9c24-75984701e355" providerId="ADAL" clId="{3B8C717A-D2CB-4320-9CFC-55AFC80BEBF5}" dt="2023-10-16T12:23:27.801" v="1623"/>
          <ac:spMkLst>
            <pc:docMk/>
            <pc:sldMk cId="241636249" sldId="355"/>
            <ac:spMk id="4" creationId="{541E5C1C-B4E8-B842-7E19-02AE72ED8002}"/>
          </ac:spMkLst>
        </pc:spChg>
        <pc:spChg chg="mod">
          <ac:chgData name="BAUDINE Joëlle" userId="22a07ded-2ca7-483c-9c24-75984701e355" providerId="ADAL" clId="{3B8C717A-D2CB-4320-9CFC-55AFC80BEBF5}" dt="2023-10-16T12:25:41.403" v="1637" actId="12"/>
          <ac:spMkLst>
            <pc:docMk/>
            <pc:sldMk cId="241636249" sldId="355"/>
            <ac:spMk id="5" creationId="{AB00C958-4850-66C1-E2A6-9B316A6F6A74}"/>
          </ac:spMkLst>
        </pc:spChg>
      </pc:sldChg>
      <pc:sldChg chg="modSp mod">
        <pc:chgData name="BAUDINE Joëlle" userId="22a07ded-2ca7-483c-9c24-75984701e355" providerId="ADAL" clId="{3B8C717A-D2CB-4320-9CFC-55AFC80BEBF5}" dt="2023-10-16T13:37:22.468" v="2090" actId="20577"/>
        <pc:sldMkLst>
          <pc:docMk/>
          <pc:sldMk cId="2169685386" sldId="361"/>
        </pc:sldMkLst>
        <pc:spChg chg="mod">
          <ac:chgData name="BAUDINE Joëlle" userId="22a07ded-2ca7-483c-9c24-75984701e355" providerId="ADAL" clId="{3B8C717A-D2CB-4320-9CFC-55AFC80BEBF5}" dt="2023-10-16T13:34:24.634" v="2066"/>
          <ac:spMkLst>
            <pc:docMk/>
            <pc:sldMk cId="2169685386" sldId="361"/>
            <ac:spMk id="905" creationId="{00000000-0000-0000-0000-000000000000}"/>
          </ac:spMkLst>
        </pc:spChg>
        <pc:graphicFrameChg chg="mod modGraphic">
          <ac:chgData name="BAUDINE Joëlle" userId="22a07ded-2ca7-483c-9c24-75984701e355" providerId="ADAL" clId="{3B8C717A-D2CB-4320-9CFC-55AFC80BEBF5}" dt="2023-10-16T13:37:22.468" v="2090" actId="20577"/>
          <ac:graphicFrameMkLst>
            <pc:docMk/>
            <pc:sldMk cId="2169685386" sldId="361"/>
            <ac:graphicFrameMk id="2" creationId="{94D531F2-8DCA-589A-97FC-BD6680BDE3B2}"/>
          </ac:graphicFrameMkLst>
        </pc:graphicFrameChg>
      </pc:sldChg>
      <pc:sldChg chg="modSp mod">
        <pc:chgData name="BAUDINE Joëlle" userId="22a07ded-2ca7-483c-9c24-75984701e355" providerId="ADAL" clId="{3B8C717A-D2CB-4320-9CFC-55AFC80BEBF5}" dt="2023-10-16T14:15:41.689" v="2097"/>
        <pc:sldMkLst>
          <pc:docMk/>
          <pc:sldMk cId="2654598086" sldId="362"/>
        </pc:sldMkLst>
        <pc:spChg chg="mod">
          <ac:chgData name="BAUDINE Joëlle" userId="22a07ded-2ca7-483c-9c24-75984701e355" providerId="ADAL" clId="{3B8C717A-D2CB-4320-9CFC-55AFC80BEBF5}" dt="2023-10-16T14:15:41.689" v="2097"/>
          <ac:spMkLst>
            <pc:docMk/>
            <pc:sldMk cId="2654598086" sldId="362"/>
            <ac:spMk id="905" creationId="{00000000-0000-0000-0000-000000000000}"/>
          </ac:spMkLst>
        </pc:spChg>
        <pc:graphicFrameChg chg="mod">
          <ac:chgData name="BAUDINE Joëlle" userId="22a07ded-2ca7-483c-9c24-75984701e355" providerId="ADAL" clId="{3B8C717A-D2CB-4320-9CFC-55AFC80BEBF5}" dt="2023-10-16T13:38:52.232" v="2095"/>
          <ac:graphicFrameMkLst>
            <pc:docMk/>
            <pc:sldMk cId="2654598086" sldId="362"/>
            <ac:graphicFrameMk id="2" creationId="{94D531F2-8DCA-589A-97FC-BD6680BDE3B2}"/>
          </ac:graphicFrameMkLst>
        </pc:graphicFrameChg>
      </pc:sldChg>
      <pc:sldChg chg="modSp mod">
        <pc:chgData name="BAUDINE Joëlle" userId="22a07ded-2ca7-483c-9c24-75984701e355" providerId="ADAL" clId="{3B8C717A-D2CB-4320-9CFC-55AFC80BEBF5}" dt="2023-10-16T14:19:04.486" v="2139" actId="20577"/>
        <pc:sldMkLst>
          <pc:docMk/>
          <pc:sldMk cId="835049816" sldId="363"/>
        </pc:sldMkLst>
        <pc:spChg chg="mod">
          <ac:chgData name="BAUDINE Joëlle" userId="22a07ded-2ca7-483c-9c24-75984701e355" providerId="ADAL" clId="{3B8C717A-D2CB-4320-9CFC-55AFC80BEBF5}" dt="2023-10-16T14:18:34.040" v="2101" actId="20577"/>
          <ac:spMkLst>
            <pc:docMk/>
            <pc:sldMk cId="835049816" sldId="363"/>
            <ac:spMk id="905" creationId="{00000000-0000-0000-0000-000000000000}"/>
          </ac:spMkLst>
        </pc:spChg>
        <pc:graphicFrameChg chg="modGraphic">
          <ac:chgData name="BAUDINE Joëlle" userId="22a07ded-2ca7-483c-9c24-75984701e355" providerId="ADAL" clId="{3B8C717A-D2CB-4320-9CFC-55AFC80BEBF5}" dt="2023-10-16T14:18:51.473" v="2120" actId="20577"/>
          <ac:graphicFrameMkLst>
            <pc:docMk/>
            <pc:sldMk cId="835049816" sldId="363"/>
            <ac:graphicFrameMk id="2" creationId="{94D531F2-8DCA-589A-97FC-BD6680BDE3B2}"/>
          </ac:graphicFrameMkLst>
        </pc:graphicFrameChg>
        <pc:graphicFrameChg chg="modGraphic">
          <ac:chgData name="BAUDINE Joëlle" userId="22a07ded-2ca7-483c-9c24-75984701e355" providerId="ADAL" clId="{3B8C717A-D2CB-4320-9CFC-55AFC80BEBF5}" dt="2023-10-16T14:19:04.486" v="2139" actId="20577"/>
          <ac:graphicFrameMkLst>
            <pc:docMk/>
            <pc:sldMk cId="835049816" sldId="363"/>
            <ac:graphicFrameMk id="3" creationId="{3A214F18-AE8A-B9A9-B98E-47ACD7095075}"/>
          </ac:graphicFrameMkLst>
        </pc:graphicFrameChg>
      </pc:sldChg>
      <pc:sldChg chg="modSp mod">
        <pc:chgData name="BAUDINE Joëlle" userId="22a07ded-2ca7-483c-9c24-75984701e355" providerId="ADAL" clId="{3B8C717A-D2CB-4320-9CFC-55AFC80BEBF5}" dt="2023-10-16T14:31:10.092" v="2189" actId="255"/>
        <pc:sldMkLst>
          <pc:docMk/>
          <pc:sldMk cId="2535726593" sldId="364"/>
        </pc:sldMkLst>
        <pc:spChg chg="mod">
          <ac:chgData name="BAUDINE Joëlle" userId="22a07ded-2ca7-483c-9c24-75984701e355" providerId="ADAL" clId="{3B8C717A-D2CB-4320-9CFC-55AFC80BEBF5}" dt="2023-10-16T14:31:10.092" v="2189" actId="255"/>
          <ac:spMkLst>
            <pc:docMk/>
            <pc:sldMk cId="2535726593" sldId="364"/>
            <ac:spMk id="905" creationId="{00000000-0000-0000-0000-000000000000}"/>
          </ac:spMkLst>
        </pc:spChg>
      </pc:sldChg>
      <pc:sldChg chg="modSp mod">
        <pc:chgData name="BAUDINE Joëlle" userId="22a07ded-2ca7-483c-9c24-75984701e355" providerId="ADAL" clId="{3B8C717A-D2CB-4320-9CFC-55AFC80BEBF5}" dt="2023-10-16T10:08:54.850" v="1456" actId="20577"/>
        <pc:sldMkLst>
          <pc:docMk/>
          <pc:sldMk cId="462351841" sldId="373"/>
        </pc:sldMkLst>
        <pc:spChg chg="mod">
          <ac:chgData name="BAUDINE Joëlle" userId="22a07ded-2ca7-483c-9c24-75984701e355" providerId="ADAL" clId="{3B8C717A-D2CB-4320-9CFC-55AFC80BEBF5}" dt="2023-10-16T10:08:34.286" v="1450" actId="14100"/>
          <ac:spMkLst>
            <pc:docMk/>
            <pc:sldMk cId="462351841" sldId="373"/>
            <ac:spMk id="929" creationId="{00000000-0000-0000-0000-000000000000}"/>
          </ac:spMkLst>
        </pc:spChg>
        <pc:spChg chg="mod">
          <ac:chgData name="BAUDINE Joëlle" userId="22a07ded-2ca7-483c-9c24-75984701e355" providerId="ADAL" clId="{3B8C717A-D2CB-4320-9CFC-55AFC80BEBF5}" dt="2023-10-16T10:08:54.850" v="1456" actId="20577"/>
          <ac:spMkLst>
            <pc:docMk/>
            <pc:sldMk cId="462351841" sldId="373"/>
            <ac:spMk id="937" creationId="{00000000-0000-0000-0000-000000000000}"/>
          </ac:spMkLst>
        </pc:spChg>
      </pc:sldChg>
    </pc:docChg>
  </pc:docChgLst>
  <pc:docChgLst>
    <pc:chgData name="GOFFIN Pierre" userId="fac94b82-ac03-47da-97b7-0ba45cc21882" providerId="ADAL" clId="{02256C50-90EA-4107-BCE8-861119EC12FC}"/>
    <pc:docChg chg="custSel modSld">
      <pc:chgData name="GOFFIN Pierre" userId="fac94b82-ac03-47da-97b7-0ba45cc21882" providerId="ADAL" clId="{02256C50-90EA-4107-BCE8-861119EC12FC}" dt="2024-01-10T09:10:01.159" v="17" actId="20577"/>
      <pc:docMkLst>
        <pc:docMk/>
      </pc:docMkLst>
      <pc:sldChg chg="modSp mod">
        <pc:chgData name="GOFFIN Pierre" userId="fac94b82-ac03-47da-97b7-0ba45cc21882" providerId="ADAL" clId="{02256C50-90EA-4107-BCE8-861119EC12FC}" dt="2024-01-10T09:01:41.070" v="1" actId="13926"/>
        <pc:sldMkLst>
          <pc:docMk/>
          <pc:sldMk cId="0" sldId="269"/>
        </pc:sldMkLst>
        <pc:spChg chg="mod">
          <ac:chgData name="GOFFIN Pierre" userId="fac94b82-ac03-47da-97b7-0ba45cc21882" providerId="ADAL" clId="{02256C50-90EA-4107-BCE8-861119EC12FC}" dt="2024-01-10T09:01:41.070" v="1" actId="13926"/>
          <ac:spMkLst>
            <pc:docMk/>
            <pc:sldMk cId="0" sldId="269"/>
            <ac:spMk id="284" creationId="{00000000-0000-0000-0000-000000000000}"/>
          </ac:spMkLst>
        </pc:spChg>
      </pc:sldChg>
      <pc:sldChg chg="modSp mod">
        <pc:chgData name="GOFFIN Pierre" userId="fac94b82-ac03-47da-97b7-0ba45cc21882" providerId="ADAL" clId="{02256C50-90EA-4107-BCE8-861119EC12FC}" dt="2024-01-10T09:10:01.159" v="17" actId="20577"/>
        <pc:sldMkLst>
          <pc:docMk/>
          <pc:sldMk cId="0" sldId="276"/>
        </pc:sldMkLst>
        <pc:spChg chg="mod">
          <ac:chgData name="GOFFIN Pierre" userId="fac94b82-ac03-47da-97b7-0ba45cc21882" providerId="ADAL" clId="{02256C50-90EA-4107-BCE8-861119EC12FC}" dt="2024-01-10T09:10:01.159" v="17" actId="20577"/>
          <ac:spMkLst>
            <pc:docMk/>
            <pc:sldMk cId="0" sldId="276"/>
            <ac:spMk id="378" creationId="{00000000-0000-0000-0000-000000000000}"/>
          </ac:spMkLst>
        </pc:spChg>
      </pc:sldChg>
    </pc:docChg>
  </pc:docChgLst>
  <pc:docChgLst>
    <pc:chgData name="GOFFIN Pierre" userId="fac94b82-ac03-47da-97b7-0ba45cc21882" providerId="ADAL" clId="{63FE9C4D-CD26-45B0-917C-20C5B8E4A031}"/>
    <pc:docChg chg="undo custSel addSld delSld modSld">
      <pc:chgData name="GOFFIN Pierre" userId="fac94b82-ac03-47da-97b7-0ba45cc21882" providerId="ADAL" clId="{63FE9C4D-CD26-45B0-917C-20C5B8E4A031}" dt="2023-11-29T13:45:54.656" v="11" actId="2696"/>
      <pc:docMkLst>
        <pc:docMk/>
      </pc:docMkLst>
      <pc:sldChg chg="del">
        <pc:chgData name="GOFFIN Pierre" userId="fac94b82-ac03-47da-97b7-0ba45cc21882" providerId="ADAL" clId="{63FE9C4D-CD26-45B0-917C-20C5B8E4A031}" dt="2023-11-29T13:45:31.675" v="10"/>
        <pc:sldMkLst>
          <pc:docMk/>
          <pc:sldMk cId="0" sldId="304"/>
        </pc:sldMkLst>
      </pc:sldChg>
      <pc:sldChg chg="add del">
        <pc:chgData name="GOFFIN Pierre" userId="fac94b82-ac03-47da-97b7-0ba45cc21882" providerId="ADAL" clId="{63FE9C4D-CD26-45B0-917C-20C5B8E4A031}" dt="2023-11-29T13:45:31.675" v="10"/>
        <pc:sldMkLst>
          <pc:docMk/>
          <pc:sldMk cId="0" sldId="305"/>
        </pc:sldMkLst>
      </pc:sldChg>
      <pc:sldChg chg="del">
        <pc:chgData name="GOFFIN Pierre" userId="fac94b82-ac03-47da-97b7-0ba45cc21882" providerId="ADAL" clId="{63FE9C4D-CD26-45B0-917C-20C5B8E4A031}" dt="2023-11-29T13:45:31.675" v="10"/>
        <pc:sldMkLst>
          <pc:docMk/>
          <pc:sldMk cId="0" sldId="306"/>
        </pc:sldMkLst>
      </pc:sldChg>
      <pc:sldChg chg="add del">
        <pc:chgData name="GOFFIN Pierre" userId="fac94b82-ac03-47da-97b7-0ba45cc21882" providerId="ADAL" clId="{63FE9C4D-CD26-45B0-917C-20C5B8E4A031}" dt="2023-11-29T13:45:31.675" v="10"/>
        <pc:sldMkLst>
          <pc:docMk/>
          <pc:sldMk cId="2923700325" sldId="357"/>
        </pc:sldMkLst>
      </pc:sldChg>
      <pc:sldChg chg="del">
        <pc:chgData name="GOFFIN Pierre" userId="fac94b82-ac03-47da-97b7-0ba45cc21882" providerId="ADAL" clId="{63FE9C4D-CD26-45B0-917C-20C5B8E4A031}" dt="2023-11-29T13:45:31.675" v="10"/>
        <pc:sldMkLst>
          <pc:docMk/>
          <pc:sldMk cId="2299858718" sldId="358"/>
        </pc:sldMkLst>
      </pc:sldChg>
      <pc:sldChg chg="add del">
        <pc:chgData name="GOFFIN Pierre" userId="fac94b82-ac03-47da-97b7-0ba45cc21882" providerId="ADAL" clId="{63FE9C4D-CD26-45B0-917C-20C5B8E4A031}" dt="2023-11-29T13:45:31.675" v="10"/>
        <pc:sldMkLst>
          <pc:docMk/>
          <pc:sldMk cId="2515723377" sldId="359"/>
        </pc:sldMkLst>
      </pc:sldChg>
      <pc:sldChg chg="del">
        <pc:chgData name="GOFFIN Pierre" userId="fac94b82-ac03-47da-97b7-0ba45cc21882" providerId="ADAL" clId="{63FE9C4D-CD26-45B0-917C-20C5B8E4A031}" dt="2023-11-29T13:45:31.675" v="10"/>
        <pc:sldMkLst>
          <pc:docMk/>
          <pc:sldMk cId="2605212068" sldId="360"/>
        </pc:sldMkLst>
      </pc:sldChg>
      <pc:sldChg chg="add del">
        <pc:chgData name="GOFFIN Pierre" userId="fac94b82-ac03-47da-97b7-0ba45cc21882" providerId="ADAL" clId="{63FE9C4D-CD26-45B0-917C-20C5B8E4A031}" dt="2023-11-29T13:45:31.675" v="10"/>
        <pc:sldMkLst>
          <pc:docMk/>
          <pc:sldMk cId="525837299" sldId="365"/>
        </pc:sldMkLst>
      </pc:sldChg>
      <pc:sldChg chg="del">
        <pc:chgData name="GOFFIN Pierre" userId="fac94b82-ac03-47da-97b7-0ba45cc21882" providerId="ADAL" clId="{63FE9C4D-CD26-45B0-917C-20C5B8E4A031}" dt="2023-11-29T13:45:31.675" v="10"/>
        <pc:sldMkLst>
          <pc:docMk/>
          <pc:sldMk cId="4192377045" sldId="366"/>
        </pc:sldMkLst>
      </pc:sldChg>
      <pc:sldChg chg="modSp del mod">
        <pc:chgData name="GOFFIN Pierre" userId="fac94b82-ac03-47da-97b7-0ba45cc21882" providerId="ADAL" clId="{63FE9C4D-CD26-45B0-917C-20C5B8E4A031}" dt="2023-11-29T13:45:31.675" v="10"/>
        <pc:sldMkLst>
          <pc:docMk/>
          <pc:sldMk cId="35732270" sldId="367"/>
        </pc:sldMkLst>
        <pc:picChg chg="mod">
          <ac:chgData name="GOFFIN Pierre" userId="fac94b82-ac03-47da-97b7-0ba45cc21882" providerId="ADAL" clId="{63FE9C4D-CD26-45B0-917C-20C5B8E4A031}" dt="2023-11-29T13:45:29.774" v="5" actId="1076"/>
          <ac:picMkLst>
            <pc:docMk/>
            <pc:sldMk cId="35732270" sldId="367"/>
            <ac:picMk id="3" creationId="{D32D89FA-9178-0544-DDB7-1B0EBABA8921}"/>
          </ac:picMkLst>
        </pc:picChg>
      </pc:sldChg>
      <pc:sldChg chg="del">
        <pc:chgData name="GOFFIN Pierre" userId="fac94b82-ac03-47da-97b7-0ba45cc21882" providerId="ADAL" clId="{63FE9C4D-CD26-45B0-917C-20C5B8E4A031}" dt="2023-11-29T13:45:31.675" v="10"/>
        <pc:sldMkLst>
          <pc:docMk/>
          <pc:sldMk cId="519549180" sldId="368"/>
        </pc:sldMkLst>
      </pc:sldChg>
      <pc:sldChg chg="del">
        <pc:chgData name="GOFFIN Pierre" userId="fac94b82-ac03-47da-97b7-0ba45cc21882" providerId="ADAL" clId="{63FE9C4D-CD26-45B0-917C-20C5B8E4A031}" dt="2023-11-29T13:45:31.675" v="10"/>
        <pc:sldMkLst>
          <pc:docMk/>
          <pc:sldMk cId="2449935141" sldId="369"/>
        </pc:sldMkLst>
      </pc:sldChg>
      <pc:sldChg chg="del">
        <pc:chgData name="GOFFIN Pierre" userId="fac94b82-ac03-47da-97b7-0ba45cc21882" providerId="ADAL" clId="{63FE9C4D-CD26-45B0-917C-20C5B8E4A031}" dt="2023-11-29T13:45:31.675" v="10"/>
        <pc:sldMkLst>
          <pc:docMk/>
          <pc:sldMk cId="2271836503" sldId="370"/>
        </pc:sldMkLst>
      </pc:sldChg>
      <pc:sldChg chg="del">
        <pc:chgData name="GOFFIN Pierre" userId="fac94b82-ac03-47da-97b7-0ba45cc21882" providerId="ADAL" clId="{63FE9C4D-CD26-45B0-917C-20C5B8E4A031}" dt="2023-11-29T13:45:31.675" v="10"/>
        <pc:sldMkLst>
          <pc:docMk/>
          <pc:sldMk cId="3267031580" sldId="371"/>
        </pc:sldMkLst>
      </pc:sldChg>
      <pc:sldChg chg="del">
        <pc:chgData name="GOFFIN Pierre" userId="fac94b82-ac03-47da-97b7-0ba45cc21882" providerId="ADAL" clId="{63FE9C4D-CD26-45B0-917C-20C5B8E4A031}" dt="2023-11-29T13:45:31.675" v="10"/>
        <pc:sldMkLst>
          <pc:docMk/>
          <pc:sldMk cId="3041272781" sldId="372"/>
        </pc:sldMkLst>
      </pc:sldChg>
      <pc:sldChg chg="del">
        <pc:chgData name="GOFFIN Pierre" userId="fac94b82-ac03-47da-97b7-0ba45cc21882" providerId="ADAL" clId="{63FE9C4D-CD26-45B0-917C-20C5B8E4A031}" dt="2023-11-29T13:45:31.675" v="10"/>
        <pc:sldMkLst>
          <pc:docMk/>
          <pc:sldMk cId="3775298492" sldId="374"/>
        </pc:sldMkLst>
      </pc:sldChg>
      <pc:sldChg chg="del">
        <pc:chgData name="GOFFIN Pierre" userId="fac94b82-ac03-47da-97b7-0ba45cc21882" providerId="ADAL" clId="{63FE9C4D-CD26-45B0-917C-20C5B8E4A031}" dt="2023-11-29T13:45:31.675" v="10"/>
        <pc:sldMkLst>
          <pc:docMk/>
          <pc:sldMk cId="1091165983" sldId="375"/>
        </pc:sldMkLst>
      </pc:sldChg>
      <pc:sldChg chg="del">
        <pc:chgData name="GOFFIN Pierre" userId="fac94b82-ac03-47da-97b7-0ba45cc21882" providerId="ADAL" clId="{63FE9C4D-CD26-45B0-917C-20C5B8E4A031}" dt="2023-11-29T13:45:31.675" v="10"/>
        <pc:sldMkLst>
          <pc:docMk/>
          <pc:sldMk cId="2756006480" sldId="376"/>
        </pc:sldMkLst>
      </pc:sldChg>
      <pc:sldChg chg="del">
        <pc:chgData name="GOFFIN Pierre" userId="fac94b82-ac03-47da-97b7-0ba45cc21882" providerId="ADAL" clId="{63FE9C4D-CD26-45B0-917C-20C5B8E4A031}" dt="2023-11-29T13:45:31.675" v="10"/>
        <pc:sldMkLst>
          <pc:docMk/>
          <pc:sldMk cId="3484384549" sldId="377"/>
        </pc:sldMkLst>
      </pc:sldChg>
      <pc:sldChg chg="del">
        <pc:chgData name="GOFFIN Pierre" userId="fac94b82-ac03-47da-97b7-0ba45cc21882" providerId="ADAL" clId="{63FE9C4D-CD26-45B0-917C-20C5B8E4A031}" dt="2023-11-29T13:45:31.675" v="10"/>
        <pc:sldMkLst>
          <pc:docMk/>
          <pc:sldMk cId="1318339494" sldId="378"/>
        </pc:sldMkLst>
      </pc:sldChg>
      <pc:sldChg chg="del">
        <pc:chgData name="GOFFIN Pierre" userId="fac94b82-ac03-47da-97b7-0ba45cc21882" providerId="ADAL" clId="{63FE9C4D-CD26-45B0-917C-20C5B8E4A031}" dt="2023-11-29T13:45:31.675" v="10"/>
        <pc:sldMkLst>
          <pc:docMk/>
          <pc:sldMk cId="3022641338" sldId="379"/>
        </pc:sldMkLst>
      </pc:sldChg>
      <pc:sldChg chg="del">
        <pc:chgData name="GOFFIN Pierre" userId="fac94b82-ac03-47da-97b7-0ba45cc21882" providerId="ADAL" clId="{63FE9C4D-CD26-45B0-917C-20C5B8E4A031}" dt="2023-11-29T13:45:31.675" v="10"/>
        <pc:sldMkLst>
          <pc:docMk/>
          <pc:sldMk cId="1141984810" sldId="380"/>
        </pc:sldMkLst>
      </pc:sldChg>
      <pc:sldChg chg="del">
        <pc:chgData name="GOFFIN Pierre" userId="fac94b82-ac03-47da-97b7-0ba45cc21882" providerId="ADAL" clId="{63FE9C4D-CD26-45B0-917C-20C5B8E4A031}" dt="2023-11-29T13:45:31.675" v="10"/>
        <pc:sldMkLst>
          <pc:docMk/>
          <pc:sldMk cId="1944571623" sldId="381"/>
        </pc:sldMkLst>
      </pc:sldChg>
      <pc:sldChg chg="del">
        <pc:chgData name="GOFFIN Pierre" userId="fac94b82-ac03-47da-97b7-0ba45cc21882" providerId="ADAL" clId="{63FE9C4D-CD26-45B0-917C-20C5B8E4A031}" dt="2023-11-29T13:45:31.675" v="10"/>
        <pc:sldMkLst>
          <pc:docMk/>
          <pc:sldMk cId="3688367127" sldId="382"/>
        </pc:sldMkLst>
      </pc:sldChg>
      <pc:sldChg chg="del">
        <pc:chgData name="GOFFIN Pierre" userId="fac94b82-ac03-47da-97b7-0ba45cc21882" providerId="ADAL" clId="{63FE9C4D-CD26-45B0-917C-20C5B8E4A031}" dt="2023-11-29T13:45:31.675" v="10"/>
        <pc:sldMkLst>
          <pc:docMk/>
          <pc:sldMk cId="4011786876" sldId="383"/>
        </pc:sldMkLst>
      </pc:sldChg>
      <pc:sldChg chg="del">
        <pc:chgData name="GOFFIN Pierre" userId="fac94b82-ac03-47da-97b7-0ba45cc21882" providerId="ADAL" clId="{63FE9C4D-CD26-45B0-917C-20C5B8E4A031}" dt="2023-11-29T13:45:31.675" v="10"/>
        <pc:sldMkLst>
          <pc:docMk/>
          <pc:sldMk cId="765827193" sldId="384"/>
        </pc:sldMkLst>
      </pc:sldChg>
      <pc:sldChg chg="del">
        <pc:chgData name="GOFFIN Pierre" userId="fac94b82-ac03-47da-97b7-0ba45cc21882" providerId="ADAL" clId="{63FE9C4D-CD26-45B0-917C-20C5B8E4A031}" dt="2023-11-29T13:45:54.656" v="11" actId="2696"/>
        <pc:sldMkLst>
          <pc:docMk/>
          <pc:sldMk cId="0" sldId="385"/>
        </pc:sldMkLst>
      </pc:sldChg>
    </pc:docChg>
  </pc:docChgLst>
  <pc:docChgLst>
    <pc:chgData name="GOFFIN Pierre" userId="fac94b82-ac03-47da-97b7-0ba45cc21882" providerId="ADAL" clId="{A0A65438-AC9F-4A8D-95D4-4EE414736449}"/>
    <pc:docChg chg="modSld">
      <pc:chgData name="GOFFIN Pierre" userId="fac94b82-ac03-47da-97b7-0ba45cc21882" providerId="ADAL" clId="{A0A65438-AC9F-4A8D-95D4-4EE414736449}" dt="2024-02-19T11:14:37.491" v="0" actId="1076"/>
      <pc:docMkLst>
        <pc:docMk/>
      </pc:docMkLst>
      <pc:sldChg chg="modSp mod">
        <pc:chgData name="GOFFIN Pierre" userId="fac94b82-ac03-47da-97b7-0ba45cc21882" providerId="ADAL" clId="{A0A65438-AC9F-4A8D-95D4-4EE414736449}" dt="2024-02-19T11:14:37.491" v="0" actId="1076"/>
        <pc:sldMkLst>
          <pc:docMk/>
          <pc:sldMk cId="0" sldId="260"/>
        </pc:sldMkLst>
        <pc:spChg chg="mod">
          <ac:chgData name="GOFFIN Pierre" userId="fac94b82-ac03-47da-97b7-0ba45cc21882" providerId="ADAL" clId="{A0A65438-AC9F-4A8D-95D4-4EE414736449}" dt="2024-02-19T11:14:37.491" v="0" actId="1076"/>
          <ac:spMkLst>
            <pc:docMk/>
            <pc:sldMk cId="0" sldId="260"/>
            <ac:spMk id="1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0888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1 (TRUE) – Question 2 (d)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0640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3 (b) – Question 4 (FALSE)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1593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5 (TRUE) – Question 6 (b)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1536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7 (a) – Question 8 (TRUE)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1342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9 (TRUE) – Question 10 (TRUE)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570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1 (TRUE) – Question 2 (b)</a:t>
            </a:r>
            <a:endParaRPr dirty="0"/>
          </a:p>
        </p:txBody>
      </p:sp>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3 (d) – Question</a:t>
            </a:r>
            <a:r>
              <a:rPr lang="en-US" baseline="0" dirty="0">
                <a:sym typeface="Wingdings" pitchFamily="2" charset="2"/>
              </a:rPr>
              <a:t> 4 (TRUE)</a:t>
            </a:r>
            <a:endParaRPr dirty="0"/>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5 (d) – Question</a:t>
            </a:r>
            <a:r>
              <a:rPr lang="en-US" baseline="0" dirty="0">
                <a:sym typeface="Wingdings" pitchFamily="2" charset="2"/>
              </a:rPr>
              <a:t> 6 (d)</a:t>
            </a:r>
            <a:endParaRPr dirty="0"/>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7 (TRUE) – Question 8 (b)</a:t>
            </a:r>
            <a:endParaRPr dirty="0"/>
          </a:p>
        </p:txBody>
      </p:sp>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r>
              <a:rPr lang="el-GR" dirty="0"/>
              <a:t>+2 </a:t>
            </a:r>
            <a:r>
              <a:rPr lang="en-US" dirty="0"/>
              <a:t>resources</a:t>
            </a:r>
            <a:endParaRPr dirty="0"/>
          </a:p>
        </p:txBody>
      </p:sp>
      <p:sp>
        <p:nvSpPr>
          <p:cNvPr id="926" name="Google Shape;9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1 (a) – Question 2 (</a:t>
            </a:r>
            <a:r>
              <a:rPr lang="en-US" dirty="0" err="1">
                <a:sym typeface="Wingdings" pitchFamily="2" charset="2"/>
              </a:rPr>
              <a:t>b,c</a:t>
            </a:r>
            <a:r>
              <a:rPr lang="en-US" dirty="0">
                <a:sym typeface="Wingdings" pitchFamily="2" charset="2"/>
              </a:rPr>
              <a:t>)</a:t>
            </a:r>
            <a:r>
              <a:rPr lang="en-US" baseline="0" dirty="0">
                <a:sym typeface="Wingdings" pitchFamily="2" charset="2"/>
              </a:rPr>
              <a:t> </a:t>
            </a:r>
            <a:endParaRPr dirty="0"/>
          </a:p>
        </p:txBody>
      </p:sp>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3 (TRUE) – Question 4 (a) – Question 5 (FALSE)</a:t>
            </a:r>
            <a:endParaRPr dirty="0"/>
          </a:p>
        </p:txBody>
      </p:sp>
      <p:sp>
        <p:nvSpPr>
          <p:cNvPr id="386" name="Google Shape;3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6 (TRUE) </a:t>
            </a:r>
            <a:endParaRPr dirty="0"/>
          </a:p>
        </p:txBody>
      </p:sp>
      <p:sp>
        <p:nvSpPr>
          <p:cNvPr id="399" name="Google Shape;3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457200" algn="l" defTabSz="914400" rtl="0" eaLnBrk="1" fontAlgn="auto" latinLnBrk="0" hangingPunct="1">
              <a:lnSpc>
                <a:spcPct val="119992"/>
              </a:lnSpc>
              <a:spcBef>
                <a:spcPts val="0"/>
              </a:spcBef>
              <a:spcAft>
                <a:spcPts val="0"/>
              </a:spcAft>
              <a:buClr>
                <a:srgbClr val="000000"/>
              </a:buClr>
              <a:buSzPts val="2651"/>
              <a:buFont typeface="Arial"/>
              <a:buNone/>
              <a:tabLst/>
              <a:defRPr/>
            </a:pP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At the most basic level, a </a:t>
            </a:r>
            <a:r>
              <a:rPr lang="en-US" sz="1050" b="1" i="1" u="none" strike="noStrike" cap="none" dirty="0">
                <a:solidFill>
                  <a:schemeClr val="dk1"/>
                </a:solidFill>
                <a:latin typeface="Droid Serif" pitchFamily="18" charset="0"/>
                <a:ea typeface="Droid Serif" pitchFamily="18" charset="0"/>
                <a:cs typeface="Droid Serif" pitchFamily="18" charset="0"/>
                <a:sym typeface="Calibri"/>
              </a:rPr>
              <a:t>cost</a:t>
            </a: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 may be defined as the sacrifice made, usually measured by the resources</a:t>
            </a:r>
            <a:r>
              <a:rPr lang="en-US" sz="105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expended, or given up, to achieve a particular purpose. </a:t>
            </a:r>
          </a:p>
          <a:p>
            <a:pPr marL="457200" marR="0" lvl="0" indent="-457200" algn="l" defTabSz="914400" rtl="0" eaLnBrk="1" fontAlgn="auto" latinLnBrk="0" hangingPunct="1">
              <a:lnSpc>
                <a:spcPct val="119992"/>
              </a:lnSpc>
              <a:spcBef>
                <a:spcPts val="0"/>
              </a:spcBef>
              <a:spcAft>
                <a:spcPts val="0"/>
              </a:spcAft>
              <a:buClr>
                <a:srgbClr val="000000"/>
              </a:buClr>
              <a:buSzPts val="2651"/>
              <a:buFont typeface="Arial"/>
              <a:buNone/>
              <a:tabLst/>
              <a:defRPr/>
            </a:pP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The word </a:t>
            </a:r>
            <a:r>
              <a:rPr lang="en-US" sz="1050" b="1" i="1" u="none" strike="noStrike" cap="none" dirty="0">
                <a:solidFill>
                  <a:schemeClr val="dk1"/>
                </a:solidFill>
                <a:latin typeface="Droid Serif" pitchFamily="18" charset="0"/>
                <a:ea typeface="Droid Serif" pitchFamily="18" charset="0"/>
                <a:cs typeface="Droid Serif" pitchFamily="18" charset="0"/>
                <a:sym typeface="Calibri"/>
              </a:rPr>
              <a:t>cost </a:t>
            </a: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can have different meanings depending on the context in</a:t>
            </a:r>
            <a:r>
              <a:rPr lang="en-US" sz="105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which it is used. </a:t>
            </a:r>
            <a:r>
              <a:rPr lang="en-US" sz="1050" b="0" i="0" u="none" strike="noStrike" cap="none" dirty="0">
                <a:solidFill>
                  <a:srgbClr val="FF0000"/>
                </a:solidFill>
                <a:latin typeface="Droid Serif" pitchFamily="18" charset="0"/>
                <a:ea typeface="Droid Serif" pitchFamily="18" charset="0"/>
                <a:cs typeface="Droid Serif" pitchFamily="18" charset="0"/>
                <a:sym typeface="Calibri"/>
              </a:rPr>
              <a:t>The important point is that different cost concepts and classifications are used for different purposes. </a:t>
            </a:r>
          </a:p>
          <a:p>
            <a:pPr marL="457200" marR="0" lvl="0" indent="-457200" algn="l" defTabSz="914400" rtl="0" eaLnBrk="1" fontAlgn="auto" latinLnBrk="0" hangingPunct="1">
              <a:lnSpc>
                <a:spcPct val="119992"/>
              </a:lnSpc>
              <a:spcBef>
                <a:spcPts val="0"/>
              </a:spcBef>
              <a:spcAft>
                <a:spcPts val="0"/>
              </a:spcAft>
              <a:buClr>
                <a:srgbClr val="000000"/>
              </a:buClr>
              <a:buSzPts val="2651"/>
              <a:buFont typeface="Arial"/>
              <a:buNone/>
              <a:tabLst/>
              <a:defRPr/>
            </a:pPr>
            <a:endParaRPr lang="en-US" sz="1050" b="0" i="0" u="none" strike="noStrike" cap="none" dirty="0">
              <a:solidFill>
                <a:srgbClr val="C00000"/>
              </a:solidFill>
              <a:latin typeface="Droid Serif" pitchFamily="18" charset="0"/>
              <a:ea typeface="Droid Serif" pitchFamily="18" charset="0"/>
              <a:cs typeface="Droid Serif" pitchFamily="18" charset="0"/>
              <a:sym typeface="Calibri"/>
            </a:endParaRPr>
          </a:p>
          <a:p>
            <a:pPr marL="457200" marR="0" lvl="0" indent="-457200" algn="l" defTabSz="914400" rtl="0" eaLnBrk="1" fontAlgn="auto" latinLnBrk="0" hangingPunct="1">
              <a:lnSpc>
                <a:spcPct val="119992"/>
              </a:lnSpc>
              <a:spcBef>
                <a:spcPts val="0"/>
              </a:spcBef>
              <a:spcAft>
                <a:spcPts val="0"/>
              </a:spcAft>
              <a:buClr>
                <a:srgbClr val="000000"/>
              </a:buClr>
              <a:buSzPts val="2651"/>
              <a:buFont typeface="Arial"/>
              <a:buNone/>
              <a:tabLst/>
              <a:defRPr/>
            </a:pPr>
            <a:r>
              <a:rPr lang="en-US" sz="1050" b="0" i="0" u="none" strike="noStrike" cap="none" dirty="0">
                <a:solidFill>
                  <a:srgbClr val="000000"/>
                </a:solidFill>
                <a:latin typeface="Droid Serif" pitchFamily="18" charset="0"/>
                <a:ea typeface="Droid Serif" pitchFamily="18" charset="0"/>
                <a:cs typeface="Droid Serif" pitchFamily="18" charset="0"/>
                <a:sym typeface="Oi"/>
              </a:rPr>
              <a:t>Costs are expressed in </a:t>
            </a:r>
            <a:r>
              <a:rPr lang="en-US" sz="1050" b="1" i="0" u="none" strike="noStrike" cap="none" dirty="0">
                <a:solidFill>
                  <a:srgbClr val="000000"/>
                </a:solidFill>
                <a:latin typeface="Droid Serif" pitchFamily="18" charset="0"/>
                <a:ea typeface="Droid Serif" pitchFamily="18" charset="0"/>
                <a:cs typeface="Droid Serif" pitchFamily="18" charset="0"/>
                <a:sym typeface="Oi"/>
              </a:rPr>
              <a:t>‘’Cost Units’’</a:t>
            </a:r>
            <a:r>
              <a:rPr lang="en-US" sz="1050" b="0" i="0" u="none" strike="noStrike" cap="none" dirty="0">
                <a:solidFill>
                  <a:schemeClr val="dk1"/>
                </a:solidFill>
                <a:latin typeface="Droid Serif" pitchFamily="18" charset="0"/>
                <a:ea typeface="Droid Serif" pitchFamily="18" charset="0"/>
                <a:cs typeface="Droid Serif" pitchFamily="18" charset="0"/>
                <a:sym typeface="Calibri"/>
              </a:rPr>
              <a:t>. </a:t>
            </a:r>
            <a:r>
              <a:rPr lang="en-US" sz="1050" b="0" i="0" u="none" strike="noStrike" cap="none" dirty="0">
                <a:solidFill>
                  <a:srgbClr val="000000"/>
                </a:solidFill>
                <a:latin typeface="Droid Serif" pitchFamily="18" charset="0"/>
                <a:ea typeface="Droid Serif" pitchFamily="18" charset="0"/>
                <a:cs typeface="Droid Serif" pitchFamily="18" charset="0"/>
                <a:sym typeface="Oi"/>
              </a:rPr>
              <a:t>One Cost Unit represents a unit of a good or service in relation to which costs are ascertained.</a:t>
            </a:r>
          </a:p>
          <a:p>
            <a:pPr marL="457200" marR="0" lvl="0" indent="-457200" algn="l" defTabSz="914400" rtl="0" eaLnBrk="1" fontAlgn="auto" latinLnBrk="0" hangingPunct="1">
              <a:lnSpc>
                <a:spcPct val="119992"/>
              </a:lnSpc>
              <a:spcBef>
                <a:spcPts val="0"/>
              </a:spcBef>
              <a:spcAft>
                <a:spcPts val="0"/>
              </a:spcAft>
              <a:buClr>
                <a:srgbClr val="000000"/>
              </a:buClr>
              <a:buSzPts val="2651"/>
              <a:buFont typeface="Arial"/>
              <a:buNone/>
              <a:tabLst/>
              <a:defRPr/>
            </a:pPr>
            <a:r>
              <a:rPr lang="en-US" sz="1050" b="0" i="0" u="none" strike="noStrike" cap="none" dirty="0">
                <a:solidFill>
                  <a:srgbClr val="000000"/>
                </a:solidFill>
                <a:latin typeface="Droid Serif" pitchFamily="18" charset="0"/>
                <a:ea typeface="Droid Serif" pitchFamily="18" charset="0"/>
                <a:cs typeface="Droid Serif" pitchFamily="18" charset="0"/>
                <a:sym typeface="Oi"/>
              </a:rPr>
              <a:t>Costs can also be expressed in other terms, such as costs incurred by an agency, a department, a function, a program or a product (good/service) </a:t>
            </a:r>
            <a:r>
              <a:rPr lang="en-US" sz="1050" b="0" i="0" u="none" strike="noStrike" cap="none" dirty="0">
                <a:solidFill>
                  <a:srgbClr val="000000"/>
                </a:solidFill>
                <a:latin typeface="Droid Serif" pitchFamily="18" charset="0"/>
                <a:ea typeface="Droid Serif" pitchFamily="18" charset="0"/>
                <a:cs typeface="Droid Serif" pitchFamily="18" charset="0"/>
                <a:sym typeface="Wingdings" pitchFamily="2" charset="2"/>
              </a:rPr>
              <a:t> </a:t>
            </a:r>
            <a:r>
              <a:rPr lang="en-US" sz="1050" b="1" i="0" u="none" strike="noStrike" cap="none" dirty="0">
                <a:solidFill>
                  <a:srgbClr val="000000"/>
                </a:solidFill>
                <a:latin typeface="Droid Serif" pitchFamily="18" charset="0"/>
                <a:ea typeface="Droid Serif" pitchFamily="18" charset="0"/>
                <a:cs typeface="Droid Serif" pitchFamily="18" charset="0"/>
                <a:sym typeface="Oi"/>
              </a:rPr>
              <a:t>Cost Objects</a:t>
            </a:r>
            <a:endParaRPr lang="en-US" sz="1050"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algn="l" rtl="0">
              <a:lnSpc>
                <a:spcPct val="119992"/>
              </a:lnSpc>
              <a:spcBef>
                <a:spcPts val="0"/>
              </a:spcBef>
              <a:spcAft>
                <a:spcPts val="0"/>
              </a:spcAft>
              <a:buClr>
                <a:srgbClr val="000000"/>
              </a:buClr>
              <a:buSzPts val="2651"/>
              <a:buFont typeface="Arial"/>
              <a:buNone/>
            </a:pPr>
            <a:endParaRPr lang="en-US" sz="1050" dirty="0"/>
          </a:p>
          <a:p>
            <a:pPr marL="0" lvl="0" indent="0" algn="l" rtl="0">
              <a:spcBef>
                <a:spcPts val="0"/>
              </a:spcBef>
              <a:spcAft>
                <a:spcPts val="0"/>
              </a:spcAft>
              <a:buNone/>
            </a:pPr>
            <a:endParaRPr sz="1050" dirty="0">
              <a:solidFill>
                <a:srgbClr val="C00000"/>
              </a:solidFill>
            </a:endParaRPr>
          </a:p>
        </p:txBody>
      </p:sp>
      <p:sp>
        <p:nvSpPr>
          <p:cNvPr id="438" name="Google Shape;43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One important way of classifying costs is by the timing of their recognition as expenses for financial reporting.  </a:t>
            </a:r>
          </a:p>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An </a:t>
            </a:r>
            <a:r>
              <a:rPr lang="en-US" sz="1200" b="0" i="0" u="sng" strike="noStrike" cap="none" dirty="0">
                <a:solidFill>
                  <a:schemeClr val="dk1"/>
                </a:solidFill>
                <a:latin typeface="Droid Serif" pitchFamily="18" charset="0"/>
                <a:ea typeface="Droid Serif" pitchFamily="18" charset="0"/>
                <a:cs typeface="Droid Serif" pitchFamily="18" charset="0"/>
                <a:sym typeface="Calibri"/>
              </a:rPr>
              <a:t>expense</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 is defined as the cost incurred when a resource (asset) is used up or sold for the purpose of generating revenue.</a:t>
            </a:r>
          </a:p>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The resource used up can be:</a:t>
            </a:r>
            <a:r>
              <a:rPr lang="en-US" sz="120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cash, expended directly;</a:t>
            </a:r>
            <a:r>
              <a:rPr lang="en-US" sz="120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 promise to use up cash in the future, recognized as a liability (accounts payable); or</a:t>
            </a:r>
            <a:r>
              <a:rPr lang="en-US" sz="120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the reduction in value of a recorded asset such as plant and equipment (via depreciation) or</a:t>
            </a:r>
            <a:r>
              <a:rPr lang="en-US" sz="120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inventory (via cost of goods sold). </a:t>
            </a:r>
            <a:br>
              <a:rPr lang="en-US" sz="1200" b="0" i="0" u="none" strike="noStrike" cap="none" dirty="0">
                <a:solidFill>
                  <a:schemeClr val="dk1"/>
                </a:solidFill>
                <a:latin typeface="Droid Serif" pitchFamily="18" charset="0"/>
                <a:ea typeface="Droid Serif" pitchFamily="18" charset="0"/>
                <a:cs typeface="Droid Serif" pitchFamily="18" charset="0"/>
                <a:sym typeface="Calibri"/>
              </a:rPr>
            </a:br>
            <a:endParaRPr lang="en-US" dirty="0">
              <a:latin typeface="Droid Serif" pitchFamily="18" charset="0"/>
              <a:ea typeface="Droid Serif" pitchFamily="18" charset="0"/>
              <a:cs typeface="Droid Serif" pitchFamily="18" charset="0"/>
            </a:endParaRPr>
          </a:p>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The term </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product cost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and </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period cost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are used to describe the timing with which various expenses are recognized.</a:t>
            </a:r>
            <a:endParaRPr lang="en-US" dirty="0">
              <a:latin typeface="Droid Serif" pitchFamily="18" charset="0"/>
              <a:ea typeface="Droid Serif" pitchFamily="18" charset="0"/>
              <a:cs typeface="Droid Serif" pitchFamily="18" charset="0"/>
            </a:endParaRPr>
          </a:p>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 </a:t>
            </a:r>
            <a:r>
              <a:rPr lang="en-US" sz="1200" b="1" i="1" u="sng" strike="noStrike" cap="none" dirty="0">
                <a:solidFill>
                  <a:schemeClr val="dk1"/>
                </a:solidFill>
                <a:latin typeface="Droid Serif" pitchFamily="18" charset="0"/>
                <a:ea typeface="Droid Serif" pitchFamily="18" charset="0"/>
                <a:cs typeface="Droid Serif" pitchFamily="18" charset="0"/>
                <a:sym typeface="Calibri"/>
              </a:rPr>
              <a:t>product cost</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is a cost assigned to goods that were either purchased or manufactured for resale. Another term for product cost is </a:t>
            </a:r>
            <a:r>
              <a:rPr lang="en-US" sz="1200" b="1" i="0" u="none" strike="noStrike" cap="none" dirty="0" err="1">
                <a:solidFill>
                  <a:schemeClr val="dk1"/>
                </a:solidFill>
                <a:latin typeface="Droid Serif" pitchFamily="18" charset="0"/>
                <a:ea typeface="Droid Serif" pitchFamily="18" charset="0"/>
                <a:cs typeface="Droid Serif" pitchFamily="18" charset="0"/>
                <a:sym typeface="Calibri"/>
              </a:rPr>
              <a:t>inventoriable</a:t>
            </a:r>
            <a:r>
              <a:rPr lang="en-US" sz="1200" b="1" i="0" u="none" strike="noStrike" cap="none" dirty="0">
                <a:solidFill>
                  <a:schemeClr val="dk1"/>
                </a:solidFill>
                <a:latin typeface="Droid Serif" pitchFamily="18" charset="0"/>
                <a:ea typeface="Droid Serif" pitchFamily="18" charset="0"/>
                <a:cs typeface="Droid Serif" pitchFamily="18" charset="0"/>
                <a:sym typeface="Calibri"/>
              </a:rPr>
              <a:t> cost,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since a product cost is stored as the cost of inventory until the goods are sold. In</a:t>
            </a:r>
            <a:r>
              <a:rPr lang="en-US" sz="1200" b="0" i="0" u="none" strike="noStrike" cap="none" baseline="0"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the period of the sale, the product costs are recognized as an expense called cost of goods sold. </a:t>
            </a:r>
            <a:endParaRPr lang="en-US" dirty="0">
              <a:latin typeface="Droid Serif" pitchFamily="18" charset="0"/>
              <a:ea typeface="Droid Serif" pitchFamily="18" charset="0"/>
              <a:cs typeface="Droid Serif" pitchFamily="18" charset="0"/>
            </a:endParaRPr>
          </a:p>
          <a:p>
            <a:pPr algn="l"/>
            <a:r>
              <a:rPr lang="en-US" sz="1200" b="1" i="1" u="sng" strike="noStrike" cap="none" dirty="0">
                <a:solidFill>
                  <a:schemeClr val="dk1"/>
                </a:solidFill>
                <a:latin typeface="Droid Serif" pitchFamily="18" charset="0"/>
                <a:ea typeface="Droid Serif" pitchFamily="18" charset="0"/>
                <a:cs typeface="Droid Serif" pitchFamily="18" charset="0"/>
                <a:sym typeface="Calibri"/>
              </a:rPr>
              <a:t>Period costs</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are all costs that are not product costs.  They are expensed in the period they are incurred. All research and development, selling, and administrative costs are treated as period costs.  This is true in manufacturing, retail, and service industry firms. </a:t>
            </a:r>
          </a:p>
          <a:p>
            <a:pPr algn="l"/>
            <a:endParaRPr lang="en-US" sz="1200" b="0" i="0" u="none" strike="noStrike" cap="none" dirty="0">
              <a:solidFill>
                <a:schemeClr val="dk1"/>
              </a:solidFill>
              <a:latin typeface="Droid Serif" pitchFamily="18" charset="0"/>
              <a:ea typeface="Droid Serif" pitchFamily="18" charset="0"/>
              <a:cs typeface="Droid Serif" pitchFamily="18" charset="0"/>
              <a:sym typeface="Calibri"/>
            </a:endParaRPr>
          </a:p>
          <a:p>
            <a:pPr algn="l" rtl="0"/>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After identifying costs and cost drivers, management should examine the relationship of various costs to the activities performed.  Such a relationship is referred to as </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cost behavior</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  </a:t>
            </a:r>
            <a:endParaRPr lang="en-US" dirty="0">
              <a:latin typeface="Droid Serif" pitchFamily="18" charset="0"/>
              <a:ea typeface="Droid Serif" pitchFamily="18" charset="0"/>
              <a:cs typeface="Droid Serif" pitchFamily="18" charset="0"/>
            </a:endParaRPr>
          </a:p>
          <a:p>
            <a:pPr algn="l"/>
            <a:r>
              <a:rPr lang="en-US" sz="1200" b="0" i="0" u="none" strike="noStrike" cap="none" dirty="0">
                <a:solidFill>
                  <a:schemeClr val="dk1"/>
                </a:solidFill>
                <a:latin typeface="Droid Serif" pitchFamily="18" charset="0"/>
                <a:ea typeface="Droid Serif" pitchFamily="18" charset="0"/>
                <a:cs typeface="Droid Serif" pitchFamily="18" charset="0"/>
                <a:sym typeface="Calibri"/>
              </a:rPr>
              <a:t>Two types of cost behavior are variable costs and fixed costs. </a:t>
            </a:r>
          </a:p>
          <a:p>
            <a:pPr algn="l"/>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 </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variable cost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changes in total in direct proportion to a change in the level of activity (or cost driver). </a:t>
            </a:r>
          </a:p>
          <a:p>
            <a:pPr algn="l"/>
            <a:r>
              <a:rPr lang="en-US" sz="1200" b="0" i="0" u="none" strike="noStrike" cap="none" dirty="0">
                <a:solidFill>
                  <a:schemeClr val="dk1"/>
                </a:solidFill>
                <a:latin typeface="Droid Serif" pitchFamily="18" charset="0"/>
                <a:ea typeface="Droid Serif" pitchFamily="18" charset="0"/>
                <a:cs typeface="Droid Serif" pitchFamily="18" charset="0"/>
                <a:sym typeface="Calibri"/>
              </a:rPr>
              <a:t>A </a:t>
            </a:r>
            <a:r>
              <a:rPr lang="en-US" sz="1200" b="1" i="1" u="none" strike="noStrike" cap="none" dirty="0">
                <a:solidFill>
                  <a:schemeClr val="dk1"/>
                </a:solidFill>
                <a:latin typeface="Droid Serif" pitchFamily="18" charset="0"/>
                <a:ea typeface="Droid Serif" pitchFamily="18" charset="0"/>
                <a:cs typeface="Droid Serif" pitchFamily="18" charset="0"/>
                <a:sym typeface="Calibri"/>
              </a:rPr>
              <a:t>fixed cost </a:t>
            </a:r>
            <a:r>
              <a:rPr lang="en-US" sz="1200" b="0" i="0" u="none" strike="noStrike" cap="none" dirty="0">
                <a:solidFill>
                  <a:schemeClr val="dk1"/>
                </a:solidFill>
                <a:latin typeface="Droid Serif" pitchFamily="18" charset="0"/>
                <a:ea typeface="Droid Serif" pitchFamily="18" charset="0"/>
                <a:cs typeface="Droid Serif" pitchFamily="18" charset="0"/>
                <a:sym typeface="Calibri"/>
              </a:rPr>
              <a:t>remains unchanged in total even if the level of activity (or cost driver) varies. </a:t>
            </a:r>
            <a:endParaRPr dirty="0">
              <a:latin typeface="Droid Serif" pitchFamily="18" charset="0"/>
              <a:ea typeface="Droid Serif" pitchFamily="18" charset="0"/>
              <a:cs typeface="Droid Serif" pitchFamily="18" charset="0"/>
            </a:endParaRPr>
          </a:p>
        </p:txBody>
      </p:sp>
      <p:sp>
        <p:nvSpPr>
          <p:cNvPr id="468" name="Google Shape;4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0"/>
            <a:r>
              <a:rPr lang="en-US" sz="1200" b="0" i="0" u="none" strike="noStrike" cap="none" dirty="0">
                <a:solidFill>
                  <a:schemeClr val="dk1"/>
                </a:solidFill>
                <a:latin typeface="Calibri"/>
                <a:ea typeface="Calibri"/>
                <a:cs typeface="Calibri"/>
                <a:sym typeface="Calibri"/>
              </a:rPr>
              <a:t>An entity, such as a particular product, service, or department, to which a cost is assigned is called a </a:t>
            </a:r>
            <a:r>
              <a:rPr lang="en-US" sz="1200" b="1" i="1" u="none" strike="noStrike" cap="none" dirty="0">
                <a:solidFill>
                  <a:schemeClr val="dk1"/>
                </a:solidFill>
                <a:latin typeface="Calibri"/>
                <a:ea typeface="Calibri"/>
                <a:cs typeface="Calibri"/>
                <a:sym typeface="Calibri"/>
              </a:rPr>
              <a:t>cost object</a:t>
            </a:r>
            <a:r>
              <a:rPr lang="en-US" sz="1200" b="0" i="0" u="none" strike="noStrike" cap="none" dirty="0">
                <a:solidFill>
                  <a:schemeClr val="dk1"/>
                </a:solidFill>
                <a:latin typeface="Calibri"/>
                <a:ea typeface="Calibri"/>
                <a:cs typeface="Calibri"/>
                <a:sym typeface="Calibri"/>
              </a:rPr>
              <a:t>. A cost that can be traced to a particular cost object is called a </a:t>
            </a:r>
            <a:r>
              <a:rPr lang="en-US" sz="1200" b="1" i="1" u="none" strike="noStrike" cap="none" dirty="0">
                <a:solidFill>
                  <a:schemeClr val="dk1"/>
                </a:solidFill>
                <a:latin typeface="Calibri"/>
                <a:ea typeface="Calibri"/>
                <a:cs typeface="Calibri"/>
                <a:sym typeface="Calibri"/>
              </a:rPr>
              <a:t>direct cost</a:t>
            </a:r>
            <a:r>
              <a:rPr lang="en-US" sz="1200" b="0" i="0" u="none" strike="noStrike" cap="none" dirty="0">
                <a:solidFill>
                  <a:schemeClr val="dk1"/>
                </a:solidFill>
                <a:latin typeface="Calibri"/>
                <a:ea typeface="Calibri"/>
                <a:cs typeface="Calibri"/>
                <a:sym typeface="Calibri"/>
              </a:rPr>
              <a:t> of that cost object. A cost that is not directly traceable to a particular cost object is called an </a:t>
            </a:r>
            <a:r>
              <a:rPr lang="en-US" sz="1200" b="1" i="1" u="none" strike="noStrike" cap="none" dirty="0">
                <a:solidFill>
                  <a:schemeClr val="dk1"/>
                </a:solidFill>
                <a:latin typeface="Calibri"/>
                <a:ea typeface="Calibri"/>
                <a:cs typeface="Calibri"/>
                <a:sym typeface="Calibri"/>
              </a:rPr>
              <a:t>indirect cost </a:t>
            </a:r>
            <a:r>
              <a:rPr lang="en-US" sz="1200" b="0" i="0" u="none" strike="noStrike" cap="none" dirty="0">
                <a:solidFill>
                  <a:schemeClr val="dk1"/>
                </a:solidFill>
                <a:latin typeface="Calibri"/>
                <a:ea typeface="Calibri"/>
                <a:cs typeface="Calibri"/>
                <a:sym typeface="Calibri"/>
              </a:rPr>
              <a:t>of that cost object.  </a:t>
            </a:r>
            <a:endParaRPr lang="en-US" dirty="0"/>
          </a:p>
          <a:p>
            <a:pPr rtl="0"/>
            <a:br>
              <a:rPr lang="en-US" dirty="0"/>
            </a:br>
            <a:r>
              <a:rPr lang="en-US" sz="1200" b="0" i="0" u="none" strike="noStrike" cap="none" dirty="0">
                <a:solidFill>
                  <a:schemeClr val="dk1"/>
                </a:solidFill>
                <a:latin typeface="Calibri"/>
                <a:ea typeface="Calibri"/>
                <a:cs typeface="Calibri"/>
                <a:sym typeface="Calibri"/>
              </a:rPr>
              <a:t>Whether a cost is a direct cost or an indirect cost of a department often depends on which department is under consideration. A cost can be a direct cost of one department or subunit in the organization but an indirect cost of other departments. While the salary of a General Electric Company plant manager is an indirect cost of the plant’s departments, the manager’s salary is a direct cost of the plant. An important objective of a cost management system is to trace as many costs as possible directly to the activities that cause them to be incurred. Sometimes called activity accounting, this process is vital to management’s objective of eliminating non-value-added costs. These are costs of activities that can be eliminated without deterioration of product quality, performance, or perceived value. </a:t>
            </a:r>
            <a:endParaRPr lang="en-US" dirty="0"/>
          </a:p>
          <a:p>
            <a:pPr marL="0" lvl="0" indent="0" algn="l" rtl="0">
              <a:spcBef>
                <a:spcPts val="0"/>
              </a:spcBef>
              <a:spcAft>
                <a:spcPts val="0"/>
              </a:spcAft>
              <a:buNone/>
            </a:pPr>
            <a:endParaRPr dirty="0"/>
          </a:p>
        </p:txBody>
      </p:sp>
      <p:sp>
        <p:nvSpPr>
          <p:cNvPr id="484" name="Google Shape;48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example, assume your pay-per-view  movie costs are classified as variable costs.  If you watch zero movies, your pay-per-view movie cost will be zero.</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fixed cost remains unchanged in total as the level of activity (or cost driver) changes. </a:t>
            </a:r>
          </a:p>
          <a:p>
            <a:pPr marL="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example your monthly cable bill (in which you have elected to include an HBO channel) is the same every month, regardless of the number of HBO movies that you watch. This is classified as a fixed cost. It does not change when activity changes.</a:t>
            </a:r>
          </a:p>
          <a:p>
            <a:pPr marL="0" lvl="0" indent="0" algn="l" rtl="0">
              <a:spcBef>
                <a:spcPts val="0"/>
              </a:spcBef>
              <a:spcAft>
                <a:spcPts val="0"/>
              </a:spcAft>
              <a:buNone/>
            </a:pPr>
            <a:endParaRPr lang="en-US" sz="1200" b="0" i="0" u="none" strike="noStrike" cap="non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cost behavior pattern appropriate for a particular cost item depends on the organization and the activity base (or cost driver).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manufacturing firms, production quantity, direct labor hours, and machine hours are common cost drivers. Direct-material and direct labor costs are usually considered variable costs. Other variable costs include some manufacturing-overhead costs, such as indirect material and indirect labor.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merchandising firms, the activity base (or cost driver) usually is sales revenue. The cost of merchandise sold is a variable cost.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Sales commissions and shipping costs would be variable costs for both manufacturers and merchandisers.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service organizations, supplies and travel expenses are variable costs.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Property taxes, insurance expense, fixed salaries, and depreciation are all examples of fixed costs for manufacturers, merchandisers, and service organization.</a:t>
            </a:r>
            <a:endParaRPr lang="en-US" baseline="0" dirty="0">
              <a:solidFill>
                <a:srgbClr val="FF0000"/>
              </a:solidFill>
            </a:endParaRPr>
          </a:p>
          <a:p>
            <a:pPr marL="0" lvl="0" indent="0" algn="l" rtl="0">
              <a:spcBef>
                <a:spcPts val="0"/>
              </a:spcBef>
              <a:spcAft>
                <a:spcPts val="0"/>
              </a:spcAft>
              <a:buNone/>
            </a:pPr>
            <a:endParaRPr dirty="0"/>
          </a:p>
        </p:txBody>
      </p:sp>
      <p:sp>
        <p:nvSpPr>
          <p:cNvPr id="499" name="Google Shape;4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latin typeface="Calibri"/>
                <a:ea typeface="Calibri"/>
                <a:cs typeface="Calibri"/>
                <a:sym typeface="Calibri"/>
              </a:rPr>
              <a:t>The company’s monthly bill would always be at least 1.500</a:t>
            </a:r>
            <a:r>
              <a:rPr lang="el-GR" sz="1200" b="0"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the fixed portion of the lease.  </a:t>
            </a:r>
            <a:endParaRPr lang="en-US" dirty="0"/>
          </a:p>
          <a:p>
            <a:pPr rtl="0"/>
            <a:r>
              <a:rPr lang="en-US" sz="1200" b="0" i="0" u="none" strike="noStrike" cap="none" dirty="0">
                <a:solidFill>
                  <a:schemeClr val="dk1"/>
                </a:solidFill>
                <a:latin typeface="Calibri"/>
                <a:ea typeface="Calibri"/>
                <a:cs typeface="Calibri"/>
                <a:sym typeface="Calibri"/>
              </a:rPr>
              <a:t>The total cost would rise from 1</a:t>
            </a:r>
            <a:r>
              <a:rPr lang="el-GR" sz="1200" b="0"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500</a:t>
            </a:r>
            <a:r>
              <a:rPr lang="el-GR" sz="1200" b="0"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depending on how hours were used.  </a:t>
            </a:r>
            <a:endParaRPr lang="en-US" dirty="0"/>
          </a:p>
          <a:p>
            <a:pPr rtl="0"/>
            <a:r>
              <a:rPr lang="en-US" sz="1200" b="0" i="0" u="none" strike="noStrike" cap="none" dirty="0">
                <a:solidFill>
                  <a:schemeClr val="dk1"/>
                </a:solidFill>
                <a:latin typeface="Calibri"/>
                <a:ea typeface="Calibri"/>
                <a:cs typeface="Calibri"/>
                <a:sym typeface="Calibri"/>
              </a:rPr>
              <a:t>Therefore, the slope of a total cost line is the variable cost per unit of activity.  </a:t>
            </a:r>
            <a:endParaRPr lang="en-US" dirty="0"/>
          </a:p>
          <a:p>
            <a:pPr marL="0" lvl="0" indent="0" algn="l" rtl="0">
              <a:spcBef>
                <a:spcPts val="0"/>
              </a:spcBef>
              <a:spcAft>
                <a:spcPts val="0"/>
              </a:spcAft>
              <a:buNone/>
            </a:pPr>
            <a:endParaRPr dirty="0"/>
          </a:p>
        </p:txBody>
      </p:sp>
      <p:sp>
        <p:nvSpPr>
          <p:cNvPr id="514" name="Google Shape;5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endParaRPr dirty="0"/>
          </a:p>
        </p:txBody>
      </p:sp>
      <p:sp>
        <p:nvSpPr>
          <p:cNvPr id="514" name="Google Shape;51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1" u="none" strike="noStrike" cap="none" dirty="0">
                <a:solidFill>
                  <a:schemeClr val="dk1"/>
                </a:solidFill>
                <a:latin typeface="Calibri"/>
                <a:ea typeface="Calibri"/>
                <a:cs typeface="Calibri"/>
                <a:sym typeface="Calibri"/>
              </a:rPr>
              <a:t>Sunk costs </a:t>
            </a:r>
            <a:r>
              <a:rPr lang="en-US" sz="1200" b="0" i="0" u="none" strike="noStrike" cap="none" dirty="0">
                <a:solidFill>
                  <a:schemeClr val="dk1"/>
                </a:solidFill>
                <a:latin typeface="Calibri"/>
                <a:ea typeface="Calibri"/>
                <a:cs typeface="Calibri"/>
                <a:sym typeface="Calibri"/>
              </a:rPr>
              <a:t>are costs that have been incurred in the past. Consequently, they do not affect future costs and cannot be changed by any current or future action. Hence, these costs should NOT be considered and are irrelevant to all future decisions.  </a:t>
            </a:r>
            <a:endParaRPr dirty="0"/>
          </a:p>
        </p:txBody>
      </p:sp>
      <p:sp>
        <p:nvSpPr>
          <p:cNvPr id="544" name="Google Shape;5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sng" strike="noStrike" cap="none" dirty="0">
                <a:solidFill>
                  <a:srgbClr val="000000"/>
                </a:solidFill>
                <a:latin typeface="droid serif" pitchFamily="18" charset="0"/>
                <a:ea typeface="droid serif" pitchFamily="18" charset="0"/>
                <a:cs typeface="droid serif" pitchFamily="18" charset="0"/>
                <a:sym typeface="Oi"/>
              </a:rPr>
              <a:t>Incremental (Marginal) Cost </a:t>
            </a:r>
            <a:r>
              <a:rPr lang="en-US" sz="1200" b="0" i="0" u="none" strike="noStrike" cap="none" dirty="0">
                <a:solidFill>
                  <a:srgbClr val="000000"/>
                </a:solidFill>
                <a:latin typeface="droid serif" pitchFamily="18" charset="0"/>
                <a:ea typeface="droid serif" pitchFamily="18" charset="0"/>
                <a:cs typeface="droid serif" pitchFamily="18" charset="0"/>
                <a:sym typeface="Oi"/>
              </a:rPr>
              <a:t>– the additional cost one incurs as a result of a change in the course of an action </a:t>
            </a:r>
            <a:endParaRPr dirty="0"/>
          </a:p>
        </p:txBody>
      </p:sp>
      <p:sp>
        <p:nvSpPr>
          <p:cNvPr id="559" name="Google Shape;55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 </a:t>
            </a:r>
            <a:r>
              <a:rPr lang="en-US" sz="1200" b="1" i="1" u="none" strike="noStrike" cap="none" dirty="0">
                <a:solidFill>
                  <a:schemeClr val="dk1"/>
                </a:solidFill>
                <a:latin typeface="Calibri"/>
                <a:ea typeface="Calibri"/>
                <a:cs typeface="Calibri"/>
                <a:sym typeface="Calibri"/>
              </a:rPr>
              <a:t>opportunity cost </a:t>
            </a:r>
            <a:r>
              <a:rPr lang="en-US" sz="1200" b="0" i="0" u="none" strike="noStrike" cap="none" dirty="0">
                <a:solidFill>
                  <a:schemeClr val="dk1"/>
                </a:solidFill>
                <a:latin typeface="Calibri"/>
                <a:ea typeface="Calibri"/>
                <a:cs typeface="Calibri"/>
                <a:sym typeface="Calibri"/>
              </a:rPr>
              <a:t>is defined as the benefit that is sacrificed when the choice of one action precludes taking an alternative course of action.  Opportunity costs arise in many business decisions.</a:t>
            </a:r>
          </a:p>
          <a:p>
            <a:pPr marL="0" lvl="0" indent="0" algn="l" rtl="0">
              <a:spcBef>
                <a:spcPts val="0"/>
              </a:spcBef>
              <a:spcAft>
                <a:spcPts val="0"/>
              </a:spcAft>
              <a:buNone/>
            </a:pPr>
            <a:endParaRPr lang="en-US" sz="1200" b="0" i="0" u="none" strike="noStrike" cap="non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From an economic perspective, a euro</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of opportunity costs associated with an action should be treated as equivalent to a euro of </a:t>
            </a:r>
            <a:r>
              <a:rPr lang="en-US" sz="1200" b="1" i="1" u="none" strike="noStrike" cap="none" dirty="0">
                <a:solidFill>
                  <a:schemeClr val="dk1"/>
                </a:solidFill>
                <a:latin typeface="Calibri"/>
                <a:ea typeface="Calibri"/>
                <a:cs typeface="Calibri"/>
                <a:sym typeface="Calibri"/>
              </a:rPr>
              <a:t>out-of-pocket</a:t>
            </a:r>
            <a:r>
              <a:rPr lang="en-US" sz="1200" b="0" i="0" u="none" strike="noStrike" cap="none" dirty="0">
                <a:solidFill>
                  <a:schemeClr val="dk1"/>
                </a:solidFill>
                <a:latin typeface="Calibri"/>
                <a:ea typeface="Calibri"/>
                <a:cs typeface="Calibri"/>
                <a:sym typeface="Calibri"/>
              </a:rPr>
              <a:t> cost.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Out-of-pocket costs are those that require the payment of cash or other assets as a result of its incurrence. For example, the out-of-pocket costs associated with a softball order consists of the manufacturing costs required to produce the softballs.  In making the decision to accept or reject a softball order, the firm’s management should consider both the out-of-pocket costs and the opportunity cost of the order </a:t>
            </a:r>
            <a:endParaRPr lang="en-US" dirty="0"/>
          </a:p>
          <a:p>
            <a:pPr marL="0" lvl="0" indent="0" algn="l" rtl="0">
              <a:spcBef>
                <a:spcPts val="0"/>
              </a:spcBef>
              <a:spcAft>
                <a:spcPts val="0"/>
              </a:spcAft>
              <a:buNone/>
            </a:pPr>
            <a:endParaRPr dirty="0"/>
          </a:p>
        </p:txBody>
      </p:sp>
      <p:sp>
        <p:nvSpPr>
          <p:cNvPr id="574" name="Google Shape;5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endParaRPr dirty="0"/>
          </a:p>
        </p:txBody>
      </p:sp>
      <p:sp>
        <p:nvSpPr>
          <p:cNvPr id="589" name="Google Shape;58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rgbClr val="FFFFFF"/>
                </a:solidFill>
                <a:latin typeface="droid serif" pitchFamily="18" charset="0"/>
                <a:ea typeface="droid serif" pitchFamily="18" charset="0"/>
                <a:cs typeface="droid serif" pitchFamily="18" charset="0"/>
                <a:sym typeface="Oi"/>
              </a:rPr>
              <a:t>Controllable Cost </a:t>
            </a:r>
            <a:r>
              <a:rPr lang="en-US" sz="1200" b="0" i="0" u="none" strike="noStrike" cap="none" dirty="0">
                <a:solidFill>
                  <a:srgbClr val="FFFFFF"/>
                </a:solidFill>
                <a:latin typeface="droid serif" pitchFamily="18" charset="0"/>
                <a:ea typeface="droid serif" pitchFamily="18" charset="0"/>
                <a:cs typeface="droid serif" pitchFamily="18" charset="0"/>
                <a:sym typeface="Oi"/>
              </a:rPr>
              <a:t>- there exists a significant degree of control on its incurrence </a:t>
            </a:r>
          </a:p>
          <a:p>
            <a:pPr marL="0" lvl="0" indent="0" algn="l" rtl="0">
              <a:spcBef>
                <a:spcPts val="0"/>
              </a:spcBef>
              <a:spcAft>
                <a:spcPts val="0"/>
              </a:spcAft>
              <a:buNone/>
            </a:pPr>
            <a:endParaRPr lang="en-US" sz="1200" b="0" i="0" u="none" strike="noStrike" cap="none" dirty="0">
              <a:solidFill>
                <a:srgbClr val="FFFFFF"/>
              </a:solidFill>
              <a:latin typeface="droid serif" pitchFamily="18" charset="0"/>
              <a:ea typeface="droid serif" pitchFamily="18" charset="0"/>
              <a:cs typeface="droid serif" pitchFamily="18" charset="0"/>
              <a:sym typeface="Oi"/>
            </a:endParaRP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Another cost classification that can be helpful in cost control indicates the controllability of a cost item by a particular manager.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a manager can control or heavily influence the level of a cost, then that cost is classified as a </a:t>
            </a:r>
            <a:r>
              <a:rPr lang="en-US" sz="1200" b="1" i="1" u="none" strike="noStrike" cap="none" dirty="0">
                <a:solidFill>
                  <a:schemeClr val="dk1"/>
                </a:solidFill>
                <a:latin typeface="Calibri"/>
                <a:ea typeface="Calibri"/>
                <a:cs typeface="Calibri"/>
                <a:sym typeface="Calibri"/>
              </a:rPr>
              <a:t>controllable cost </a:t>
            </a:r>
            <a:r>
              <a:rPr lang="en-US" sz="1200" b="0" i="0" u="none" strike="noStrike" cap="none" dirty="0">
                <a:solidFill>
                  <a:schemeClr val="dk1"/>
                </a:solidFill>
                <a:latin typeface="Calibri"/>
                <a:ea typeface="Calibri"/>
                <a:cs typeface="Calibri"/>
                <a:sym typeface="Calibri"/>
              </a:rPr>
              <a:t>of that manager.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Costs that a manager cannot influence significantly are classified as </a:t>
            </a:r>
            <a:r>
              <a:rPr lang="en-US" sz="1200" b="1" i="1" u="none" strike="noStrike" cap="none" dirty="0">
                <a:solidFill>
                  <a:schemeClr val="dk1"/>
                </a:solidFill>
                <a:latin typeface="Calibri"/>
                <a:ea typeface="Calibri"/>
                <a:cs typeface="Calibri"/>
                <a:sym typeface="Calibri"/>
              </a:rPr>
              <a:t>uncontrollable costs </a:t>
            </a:r>
            <a:r>
              <a:rPr lang="en-US" sz="1200" b="0" i="0" u="none" strike="noStrike" cap="none" dirty="0">
                <a:solidFill>
                  <a:schemeClr val="dk1"/>
                </a:solidFill>
                <a:latin typeface="Calibri"/>
                <a:ea typeface="Calibri"/>
                <a:cs typeface="Calibri"/>
                <a:sym typeface="Calibri"/>
              </a:rPr>
              <a:t>of that manager. Many costs are not completely under the control of any individual.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classifying costs as controllable or uncontrollable, managerial accountants generally focus on a manager’s ability to influence costs.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question is not, Who controls the cost? but, Who is in the best position to influence the level of a cost item? This exhibit lists several cost items, along with their typical classification as controllable or uncontrollable. </a:t>
            </a:r>
            <a:endParaRPr dirty="0"/>
          </a:p>
        </p:txBody>
      </p:sp>
      <p:sp>
        <p:nvSpPr>
          <p:cNvPr id="634" name="Google Shape;63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Managerial accountants classify costs by the functional area of the organization to which costs relate.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 examples of functional areas are manufacturing, marketing, administration, and research and development.  </a:t>
            </a:r>
          </a:p>
          <a:p>
            <a:pPr marL="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Manufacturing costs </a:t>
            </a:r>
            <a:r>
              <a:rPr lang="en-US" sz="1200" b="0" i="0" u="none" strike="noStrike" cap="none" dirty="0">
                <a:solidFill>
                  <a:schemeClr val="dk1"/>
                </a:solidFill>
                <a:latin typeface="Calibri"/>
                <a:ea typeface="Calibri"/>
                <a:cs typeface="Calibri"/>
                <a:sym typeface="Calibri"/>
              </a:rPr>
              <a:t>are further classified into the following three categories: direct material, direct labor, and manufacturing overhead. </a:t>
            </a:r>
            <a:endParaRPr dirty="0"/>
          </a:p>
        </p:txBody>
      </p:sp>
      <p:sp>
        <p:nvSpPr>
          <p:cNvPr id="649" name="Google Shape;64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cost of salaries, wages, and fringe benefits for personnel who work directly on the manufactured products is classified as direct-labor cost. </a:t>
            </a:r>
            <a:endParaRPr dirty="0"/>
          </a:p>
        </p:txBody>
      </p:sp>
      <p:sp>
        <p:nvSpPr>
          <p:cNvPr id="664" name="Google Shape;66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All other costs of manufacturing are classified as </a:t>
            </a:r>
            <a:r>
              <a:rPr lang="en-US" sz="1200" b="1" i="1" u="none" strike="noStrike" cap="none" dirty="0">
                <a:solidFill>
                  <a:schemeClr val="dk1"/>
                </a:solidFill>
                <a:latin typeface="Calibri"/>
                <a:ea typeface="Calibri"/>
                <a:cs typeface="Calibri"/>
                <a:sym typeface="Calibri"/>
              </a:rPr>
              <a:t>manufacturing overhead</a:t>
            </a:r>
            <a:r>
              <a:rPr lang="en-US" sz="1200" b="0" i="0" u="none" strike="noStrike" cap="none" dirty="0">
                <a:solidFill>
                  <a:schemeClr val="dk1"/>
                </a:solidFill>
                <a:latin typeface="Calibri"/>
                <a:ea typeface="Calibri"/>
                <a:cs typeface="Calibri"/>
                <a:sym typeface="Calibri"/>
              </a:rPr>
              <a:t>, which includes three types of costs: indirect material, indirect labor, and other manufacturing costs.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cost of materials that are required for the production process but do not become an integral part of the finished product are classified as indirect material costs.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Materials that do become an integral part of the finished product but are insignificant in cost are also often classified as indirect material. </a:t>
            </a:r>
            <a:endParaRPr dirty="0"/>
          </a:p>
        </p:txBody>
      </p:sp>
      <p:sp>
        <p:nvSpPr>
          <p:cNvPr id="664" name="Google Shape;66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Many different cost concepts have been explored in this chapter.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 important task for managers is to weigh the benefits of providing information against the costs of generating, communicating, and using that information. </a:t>
            </a:r>
          </a:p>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managers receive more data than they can utilize effectively, information overload occurs. In deciding how much and what type of information to provide, managerial accountants should consider these human limitations. </a:t>
            </a:r>
            <a:endParaRPr dirty="0"/>
          </a:p>
        </p:txBody>
      </p:sp>
      <p:sp>
        <p:nvSpPr>
          <p:cNvPr id="664" name="Google Shape;66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4" name="Google Shape;66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9" name="Google Shape;67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latin typeface="Calibri"/>
                <a:ea typeface="Calibri"/>
                <a:cs typeface="Calibri"/>
                <a:sym typeface="Calibri"/>
              </a:rPr>
              <a:t>The break-even point is the volume of activity where the organization’s revenues and expenses are equal. </a:t>
            </a:r>
            <a:endParaRPr lang="en-US" dirty="0"/>
          </a:p>
          <a:p>
            <a:pPr rtl="0"/>
            <a:r>
              <a:rPr lang="en-US" sz="1200" b="0" i="0" u="none" strike="noStrike" cap="none" dirty="0">
                <a:solidFill>
                  <a:schemeClr val="dk1"/>
                </a:solidFill>
                <a:latin typeface="Calibri"/>
                <a:ea typeface="Calibri"/>
                <a:cs typeface="Calibri"/>
                <a:sym typeface="Calibri"/>
              </a:rPr>
              <a:t>At this amount of sales, the organization has no profit or loss; it </a:t>
            </a:r>
            <a:r>
              <a:rPr lang="en-US" sz="1200" b="1" i="1" u="none" strike="noStrike" cap="none" dirty="0">
                <a:solidFill>
                  <a:schemeClr val="dk1"/>
                </a:solidFill>
                <a:latin typeface="Calibri"/>
                <a:ea typeface="Calibri"/>
                <a:cs typeface="Calibri"/>
                <a:sym typeface="Calibri"/>
              </a:rPr>
              <a:t>breaks even.</a:t>
            </a:r>
            <a:r>
              <a:rPr lang="en-US" sz="1200" b="0" i="1" u="none" strike="noStrike" cap="none" dirty="0">
                <a:solidFill>
                  <a:schemeClr val="dk1"/>
                </a:solidFill>
                <a:latin typeface="Calibri"/>
                <a:ea typeface="Calibri"/>
                <a:cs typeface="Calibri"/>
                <a:sym typeface="Calibri"/>
              </a:rPr>
              <a:t>  </a:t>
            </a:r>
            <a:endParaRPr lang="en-US" dirty="0"/>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latin typeface="Calibri"/>
                <a:ea typeface="Calibri"/>
                <a:cs typeface="Calibri"/>
                <a:sym typeface="Calibri"/>
              </a:rPr>
              <a:t>The </a:t>
            </a:r>
            <a:r>
              <a:rPr lang="en-US" sz="1200" b="1" i="0" u="none" strike="noStrike" cap="none" dirty="0">
                <a:solidFill>
                  <a:schemeClr val="dk1"/>
                </a:solidFill>
                <a:latin typeface="Calibri"/>
                <a:ea typeface="Calibri"/>
                <a:cs typeface="Calibri"/>
                <a:sym typeface="Calibri"/>
              </a:rPr>
              <a:t>cost structure </a:t>
            </a:r>
            <a:r>
              <a:rPr lang="en-US" sz="1200" b="0" i="0" u="none" strike="noStrike" cap="none" dirty="0">
                <a:solidFill>
                  <a:schemeClr val="dk1"/>
                </a:solidFill>
                <a:latin typeface="Calibri"/>
                <a:ea typeface="Calibri"/>
                <a:cs typeface="Calibri"/>
                <a:sym typeface="Calibri"/>
              </a:rPr>
              <a:t>of an organization is the relative proportion of its fixed and variable costs. </a:t>
            </a:r>
            <a:endParaRPr lang="en-US" dirty="0"/>
          </a:p>
          <a:p>
            <a:pPr rtl="0"/>
            <a:r>
              <a:rPr lang="en-US" sz="1200" b="0" i="0" u="none" strike="noStrike" cap="none" dirty="0">
                <a:solidFill>
                  <a:schemeClr val="dk1"/>
                </a:solidFill>
                <a:latin typeface="Calibri"/>
                <a:ea typeface="Calibri"/>
                <a:cs typeface="Calibri"/>
                <a:sym typeface="Calibri"/>
              </a:rPr>
              <a:t>Cost structures differ widely among industries and among firms within an industry.  </a:t>
            </a:r>
            <a:endParaRPr lang="en-US" dirty="0"/>
          </a:p>
          <a:p>
            <a:pPr rtl="0"/>
            <a:r>
              <a:rPr lang="en-US" sz="1200" b="0" i="0" u="none" strike="noStrike" cap="none" dirty="0">
                <a:solidFill>
                  <a:schemeClr val="dk1"/>
                </a:solidFill>
                <a:latin typeface="Calibri"/>
                <a:ea typeface="Calibri"/>
                <a:cs typeface="Calibri"/>
                <a:sym typeface="Calibri"/>
              </a:rPr>
              <a:t>A company using a computer-integrated manufacturing system has a large investment in plant and equipment, which results in a cost structure dominated by fixed costs. </a:t>
            </a:r>
            <a:endParaRPr lang="en-US" dirty="0"/>
          </a:p>
          <a:p>
            <a:pPr rtl="0"/>
            <a:r>
              <a:rPr lang="en-US" sz="1200" b="0" i="0" u="none" strike="noStrike" cap="none" dirty="0">
                <a:solidFill>
                  <a:schemeClr val="dk1"/>
                </a:solidFill>
                <a:latin typeface="Calibri"/>
                <a:ea typeface="Calibri"/>
                <a:cs typeface="Calibri"/>
                <a:sym typeface="Calibri"/>
              </a:rPr>
              <a:t>In contrast, a home builder contractor’s cost structure has a much higher proportion of variable costs. </a:t>
            </a:r>
            <a:endParaRPr lang="en-US" dirty="0"/>
          </a:p>
          <a:p>
            <a:pPr rtl="0"/>
            <a:r>
              <a:rPr lang="en-US" sz="1200" b="0" i="0" u="none" strike="noStrike" cap="none" dirty="0">
                <a:solidFill>
                  <a:schemeClr val="dk1"/>
                </a:solidFill>
                <a:latin typeface="Calibri"/>
                <a:ea typeface="Calibri"/>
                <a:cs typeface="Calibri"/>
                <a:sym typeface="Calibri"/>
              </a:rPr>
              <a:t>The highly automated manufacturing firm is capital-intensive, whereas the home building contractor is labor-intensive.  </a:t>
            </a:r>
            <a:endParaRPr lang="en-US" dirty="0"/>
          </a:p>
          <a:p>
            <a:pPr rtl="0"/>
            <a:r>
              <a:rPr lang="en-US" sz="1200" b="0" i="0" u="none" strike="noStrike" cap="none" dirty="0">
                <a:solidFill>
                  <a:schemeClr val="dk1"/>
                </a:solidFill>
                <a:latin typeface="Calibri"/>
                <a:ea typeface="Calibri"/>
                <a:cs typeface="Calibri"/>
                <a:sym typeface="Calibri"/>
              </a:rPr>
              <a:t>An organization’s cost structure has a significant effect on the sensitivity of its profit to changes in volume. </a:t>
            </a:r>
            <a:endParaRPr lang="en-US" dirty="0"/>
          </a:p>
          <a:p>
            <a:pPr rtl="0"/>
            <a:r>
              <a:rPr lang="en-US" sz="1200" b="0" i="0" u="none" strike="noStrike" cap="none" dirty="0">
                <a:solidFill>
                  <a:schemeClr val="dk1"/>
                </a:solidFill>
                <a:latin typeface="Calibri"/>
                <a:ea typeface="Calibri"/>
                <a:cs typeface="Calibri"/>
                <a:sym typeface="Calibri"/>
              </a:rPr>
              <a:t>The extent to which an organization uses fixed costs in its cost structure is called </a:t>
            </a:r>
            <a:r>
              <a:rPr lang="en-US" sz="1200" b="1" i="0" u="none" strike="noStrike" cap="none" dirty="0">
                <a:solidFill>
                  <a:schemeClr val="dk1"/>
                </a:solidFill>
                <a:latin typeface="Calibri"/>
                <a:ea typeface="Calibri"/>
                <a:cs typeface="Calibri"/>
                <a:sym typeface="Calibri"/>
              </a:rPr>
              <a:t>operating leverage. </a:t>
            </a:r>
            <a:endParaRPr lang="en-US" dirty="0"/>
          </a:p>
          <a:p>
            <a:pPr rtl="0"/>
            <a:r>
              <a:rPr lang="en-US" sz="1200" b="0" i="0" u="none" strike="noStrike" cap="none" dirty="0">
                <a:solidFill>
                  <a:schemeClr val="dk1"/>
                </a:solidFill>
                <a:latin typeface="Calibri"/>
                <a:ea typeface="Calibri"/>
                <a:cs typeface="Calibri"/>
                <a:sym typeface="Calibri"/>
              </a:rPr>
              <a:t>The operating leverage is greatest in firms with a large proportion of fixed costs, low proportion of variable costs, and the resulting high contribution margin ratio.</a:t>
            </a:r>
            <a:endParaRPr lang="en-US" dirty="0"/>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latin typeface="Calibri"/>
                <a:ea typeface="Calibri"/>
                <a:cs typeface="Calibri"/>
                <a:sym typeface="Calibri"/>
              </a:rPr>
              <a:t>A firm’s cost structure plays an important role in determining its cost-volume-profit relationships.  </a:t>
            </a:r>
            <a:endParaRPr lang="en-US" dirty="0"/>
          </a:p>
          <a:p>
            <a:pPr rtl="0"/>
            <a:r>
              <a:rPr lang="en-US" sz="1200" b="0" i="0" u="none" strike="noStrike" cap="none" dirty="0">
                <a:solidFill>
                  <a:schemeClr val="dk1"/>
                </a:solidFill>
                <a:latin typeface="Calibri"/>
                <a:ea typeface="Calibri"/>
                <a:cs typeface="Calibri"/>
                <a:sym typeface="Calibri"/>
              </a:rPr>
              <a:t>A company with proportionately high fixed cost has relatively high operating leverage.  </a:t>
            </a:r>
            <a:endParaRPr lang="en-US" dirty="0"/>
          </a:p>
          <a:p>
            <a:pPr rtl="0"/>
            <a:r>
              <a:rPr lang="en-US" sz="1200" b="0" i="0" u="none" strike="noStrike" cap="none" dirty="0">
                <a:solidFill>
                  <a:schemeClr val="dk1"/>
                </a:solidFill>
                <a:latin typeface="Calibri"/>
                <a:ea typeface="Calibri"/>
                <a:cs typeface="Calibri"/>
                <a:sym typeface="Calibri"/>
              </a:rPr>
              <a:t>The result of high operating leverage is that the firm can generate a large percentage increase in net income from a relatively small percentage increase in sales revenue.  </a:t>
            </a:r>
            <a:endParaRPr lang="en-US" dirty="0"/>
          </a:p>
          <a:p>
            <a:pPr rtl="0"/>
            <a:r>
              <a:rPr lang="en-US" sz="1200" b="0" i="0" u="none" strike="noStrike" cap="none" dirty="0">
                <a:solidFill>
                  <a:schemeClr val="dk1"/>
                </a:solidFill>
                <a:latin typeface="Calibri"/>
                <a:ea typeface="Calibri"/>
                <a:cs typeface="Calibri"/>
                <a:sym typeface="Calibri"/>
              </a:rPr>
              <a:t>On the other hand, a firm with high operating leverage has a relatively high break-even point.  </a:t>
            </a:r>
            <a:endParaRPr lang="en-US" dirty="0"/>
          </a:p>
          <a:p>
            <a:pPr rtl="0"/>
            <a:r>
              <a:rPr lang="en-US" sz="1200" b="0" i="0" u="none" strike="noStrike" cap="none" dirty="0">
                <a:solidFill>
                  <a:schemeClr val="dk1"/>
                </a:solidFill>
                <a:latin typeface="Calibri"/>
                <a:ea typeface="Calibri"/>
                <a:cs typeface="Calibri"/>
                <a:sym typeface="Calibri"/>
              </a:rPr>
              <a:t>This entails some risk to the firm.</a:t>
            </a:r>
            <a:endParaRPr lang="en-US" dirty="0"/>
          </a:p>
          <a:p>
            <a:pPr marL="0" lvl="0" indent="0" algn="l" rtl="0">
              <a:spcBef>
                <a:spcPts val="0"/>
              </a:spcBef>
              <a:spcAft>
                <a:spcPts val="0"/>
              </a:spcAft>
              <a:buNone/>
            </a:pPr>
            <a:endParaRPr dirty="0"/>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1 (TRUE) – Question 2 (TRUE) – Question 3 (TRUE)</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4</a:t>
            </a:r>
            <a:r>
              <a:rPr lang="en-US" baseline="0" dirty="0">
                <a:sym typeface="Wingdings" pitchFamily="2" charset="2"/>
              </a:rPr>
              <a:t> (TRUE) – Question 5 (d)</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 5 (FALSE) – Question</a:t>
            </a:r>
            <a:r>
              <a:rPr lang="en-US" baseline="0" dirty="0">
                <a:sym typeface="Wingdings" pitchFamily="2" charset="2"/>
              </a:rPr>
              <a:t> 6 (c)</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7 (d) – Question 8 (TRUE)</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9 (a) – Question 10 (TRUE)</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6" name="Google Shape;9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258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24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a:t>
            </a:r>
            <a:r>
              <a:rPr lang="en-US" sz="1200" b="1" i="0" u="none" strike="noStrike" cap="none" dirty="0">
                <a:solidFill>
                  <a:schemeClr val="dk1"/>
                </a:solidFill>
                <a:latin typeface="Calibri"/>
                <a:ea typeface="Calibri"/>
                <a:cs typeface="Calibri"/>
                <a:sym typeface="Calibri"/>
              </a:rPr>
              <a:t>budget </a:t>
            </a:r>
            <a:r>
              <a:rPr lang="en-US" sz="1200" b="0" i="0" u="none" strike="noStrike" cap="none" dirty="0">
                <a:solidFill>
                  <a:schemeClr val="dk1"/>
                </a:solidFill>
                <a:latin typeface="Calibri"/>
                <a:ea typeface="Calibri"/>
                <a:cs typeface="Calibri"/>
                <a:sym typeface="Calibri"/>
              </a:rPr>
              <a:t>is a detailed plan, expressed in quantitative terms, that specifies how resources will be acquired and used during a specified period of time. The procedures used to develop a budget constitute a </a:t>
            </a:r>
            <a:r>
              <a:rPr lang="en-US" sz="1200" b="1" i="0" u="none" strike="noStrike" cap="none" dirty="0">
                <a:solidFill>
                  <a:schemeClr val="dk1"/>
                </a:solidFill>
                <a:latin typeface="Calibri"/>
                <a:ea typeface="Calibri"/>
                <a:cs typeface="Calibri"/>
                <a:sym typeface="Calibri"/>
              </a:rPr>
              <a:t>budgeting system. </a:t>
            </a:r>
            <a:r>
              <a:rPr lang="en-US" sz="1200" b="0" i="0" u="none" strike="noStrike" cap="none" dirty="0">
                <a:solidFill>
                  <a:schemeClr val="dk1"/>
                </a:solidFill>
                <a:latin typeface="Calibri"/>
                <a:ea typeface="Calibri"/>
                <a:cs typeface="Calibri"/>
                <a:sym typeface="Calibri"/>
              </a:rPr>
              <a:t>Budgeting systems have five primary purposes: (1) planning, (2) facilitating communication and coordination, (3) allocating resources, (4) controlling profit and operations and (5) evaluating performance and providing incentives.</a:t>
            </a:r>
            <a:endParaRPr dirty="0"/>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a:t>
            </a:r>
            <a:r>
              <a:rPr lang="en-US" sz="1200" b="1" i="0" u="none" strike="noStrike" cap="none" dirty="0">
                <a:solidFill>
                  <a:schemeClr val="dk1"/>
                </a:solidFill>
                <a:latin typeface="Calibri"/>
                <a:ea typeface="Calibri"/>
                <a:cs typeface="Calibri"/>
                <a:sym typeface="Calibri"/>
              </a:rPr>
              <a:t>capital budget </a:t>
            </a:r>
            <a:r>
              <a:rPr lang="en-US" sz="1200" b="0" i="0" u="none" strike="noStrike" cap="none" dirty="0">
                <a:solidFill>
                  <a:schemeClr val="dk1"/>
                </a:solidFill>
                <a:latin typeface="Calibri"/>
                <a:ea typeface="Calibri"/>
                <a:cs typeface="Calibri"/>
                <a:sym typeface="Calibri"/>
              </a:rPr>
              <a:t>is a plan for the acquisition of capital assets, such as buildings and equipment. A </a:t>
            </a:r>
            <a:r>
              <a:rPr lang="en-US" sz="1200" b="1" i="0" u="none" strike="noStrike" cap="none" dirty="0">
                <a:solidFill>
                  <a:schemeClr val="dk1"/>
                </a:solidFill>
                <a:latin typeface="Calibri"/>
                <a:ea typeface="Calibri"/>
                <a:cs typeface="Calibri"/>
                <a:sym typeface="Calibri"/>
              </a:rPr>
              <a:t>financial budget </a:t>
            </a:r>
            <a:r>
              <a:rPr lang="en-US" sz="1200" b="0" i="0" u="none" strike="noStrike" cap="none" dirty="0">
                <a:solidFill>
                  <a:schemeClr val="dk1"/>
                </a:solidFill>
                <a:latin typeface="Calibri"/>
                <a:ea typeface="Calibri"/>
                <a:cs typeface="Calibri"/>
                <a:sym typeface="Calibri"/>
              </a:rPr>
              <a:t>is a plan that shows how the organization will acquire its financial resources, such as through the issuance of stock or incurrence of debt. Budgets are developed for specific time periods. </a:t>
            </a:r>
            <a:r>
              <a:rPr lang="en-US" sz="1200" b="0" i="1" u="none" strike="noStrike" cap="none" dirty="0">
                <a:solidFill>
                  <a:schemeClr val="dk1"/>
                </a:solidFill>
                <a:latin typeface="Calibri"/>
                <a:ea typeface="Calibri"/>
                <a:cs typeface="Calibri"/>
                <a:sym typeface="Calibri"/>
              </a:rPr>
              <a:t>Short-range budgets </a:t>
            </a:r>
            <a:r>
              <a:rPr lang="en-US" sz="1200" b="0" i="0" u="none" strike="noStrike" cap="none" dirty="0">
                <a:solidFill>
                  <a:schemeClr val="dk1"/>
                </a:solidFill>
                <a:latin typeface="Calibri"/>
                <a:ea typeface="Calibri"/>
                <a:cs typeface="Calibri"/>
                <a:sym typeface="Calibri"/>
              </a:rPr>
              <a:t>cover a year, a quarter, or a month, whereas </a:t>
            </a:r>
            <a:r>
              <a:rPr lang="en-US" sz="1200" b="0" i="1" u="none" strike="noStrike" cap="none" dirty="0">
                <a:solidFill>
                  <a:schemeClr val="dk1"/>
                </a:solidFill>
                <a:latin typeface="Calibri"/>
                <a:ea typeface="Calibri"/>
                <a:cs typeface="Calibri"/>
                <a:sym typeface="Calibri"/>
              </a:rPr>
              <a:t>long-range budgets </a:t>
            </a:r>
            <a:r>
              <a:rPr lang="en-US" sz="1200" b="0" i="0" u="none" strike="noStrike" cap="none" dirty="0">
                <a:solidFill>
                  <a:schemeClr val="dk1"/>
                </a:solidFill>
                <a:latin typeface="Calibri"/>
                <a:ea typeface="Calibri"/>
                <a:cs typeface="Calibri"/>
                <a:sym typeface="Calibri"/>
              </a:rPr>
              <a:t>cover periods longer than a year.  </a:t>
            </a:r>
            <a:r>
              <a:rPr lang="en-US" sz="1200" b="1" i="0" u="none" strike="noStrike" cap="none" dirty="0">
                <a:solidFill>
                  <a:schemeClr val="dk1"/>
                </a:solidFill>
                <a:latin typeface="Calibri"/>
                <a:ea typeface="Calibri"/>
                <a:cs typeface="Calibri"/>
                <a:sym typeface="Calibri"/>
              </a:rPr>
              <a:t>Rolling budgets </a:t>
            </a:r>
            <a:r>
              <a:rPr lang="en-US" sz="1200" b="0" i="0" u="none" strike="noStrike" cap="none" dirty="0">
                <a:solidFill>
                  <a:schemeClr val="dk1"/>
                </a:solidFill>
                <a:latin typeface="Calibri"/>
                <a:ea typeface="Calibri"/>
                <a:cs typeface="Calibri"/>
                <a:sym typeface="Calibri"/>
              </a:rPr>
              <a:t>are continually updated by periodically adding a new incremental time period, such as a quarter, and dropping the period just completed. Rolling budgets are also called </a:t>
            </a:r>
            <a:r>
              <a:rPr lang="en-US" sz="1200" b="1" i="0" u="none" strike="noStrike" cap="none" dirty="0">
                <a:solidFill>
                  <a:schemeClr val="dk1"/>
                </a:solidFill>
                <a:latin typeface="Calibri"/>
                <a:ea typeface="Calibri"/>
                <a:cs typeface="Calibri"/>
                <a:sym typeface="Calibri"/>
              </a:rPr>
              <a:t>revolving budgets </a:t>
            </a:r>
            <a:r>
              <a:rPr lang="en-US" sz="1200" b="0" i="0" u="none" strike="noStrike" cap="none" dirty="0">
                <a:solidFill>
                  <a:schemeClr val="dk1"/>
                </a:solidFill>
                <a:latin typeface="Calibri"/>
                <a:ea typeface="Calibri"/>
                <a:cs typeface="Calibri"/>
                <a:sym typeface="Calibri"/>
              </a:rPr>
              <a:t>or </a:t>
            </a:r>
            <a:r>
              <a:rPr lang="en-US" sz="1200" b="1" i="0" u="none" strike="noStrike" cap="none" dirty="0">
                <a:solidFill>
                  <a:schemeClr val="dk1"/>
                </a:solidFill>
                <a:latin typeface="Calibri"/>
                <a:ea typeface="Calibri"/>
                <a:cs typeface="Calibri"/>
                <a:sym typeface="Calibri"/>
              </a:rPr>
              <a:t>continuous budgets</a:t>
            </a:r>
            <a:r>
              <a:rPr lang="en-US" sz="1200" b="0" i="0" u="none" strike="noStrike" cap="non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cap="none" dirty="0">
              <a:solidFill>
                <a:schemeClr val="dk1"/>
              </a:solidFill>
              <a:latin typeface="Calibri"/>
              <a:cs typeface="Calibri"/>
              <a:sym typeface="Calibri"/>
            </a:endParaRPr>
          </a:p>
          <a:p>
            <a:pPr rtl="0"/>
            <a:r>
              <a:rPr lang="en-US" sz="1200" b="0" i="0" u="none" strike="noStrike" cap="none" dirty="0">
                <a:solidFill>
                  <a:schemeClr val="dk1"/>
                </a:solidFill>
                <a:latin typeface="Calibri"/>
                <a:ea typeface="Calibri"/>
                <a:cs typeface="Calibri"/>
                <a:sym typeface="Calibri"/>
              </a:rPr>
              <a:t>After developing its sales and operational budgets, a company knows where its money will be coming from and where it will go.  But several timing issues affect when they can collect the cash.  To plan for this, companies develop a set of financing budgets including a cash receipts budget, a cash disbursements or payments budget, and an overall cash budget.  </a:t>
            </a:r>
            <a:endParaRPr lang="en-US" dirty="0"/>
          </a:p>
          <a:p>
            <a:pPr rtl="0"/>
            <a:br>
              <a:rPr lang="en-US" dirty="0"/>
            </a:br>
            <a:r>
              <a:rPr lang="en-US" sz="1200" b="0" i="0" u="none" strike="noStrike" cap="none" dirty="0">
                <a:solidFill>
                  <a:schemeClr val="dk1"/>
                </a:solidFill>
                <a:latin typeface="Calibri"/>
                <a:ea typeface="Calibri"/>
                <a:cs typeface="Calibri"/>
                <a:sym typeface="Calibri"/>
              </a:rPr>
              <a:t>A cash receipts budget considers the timing of sales and collections, collection patterns, and even the sales that may never be collected</a:t>
            </a:r>
            <a:endParaRPr lang="en-US" dirty="0"/>
          </a:p>
          <a:p>
            <a:pPr marL="0" lvl="0" indent="0" algn="l" rtl="0">
              <a:spcBef>
                <a:spcPts val="0"/>
              </a:spcBef>
              <a:spcAft>
                <a:spcPts val="0"/>
              </a:spcAft>
              <a:buNone/>
            </a:pPr>
            <a:endParaRPr dirty="0"/>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53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893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 managerial accountant might ask, “What sort of information should the accountant gather?”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Information that is useful to a decision has some common characteristics.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information should be relevant, timely, and accurate.</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Relevant information means that only the information required to make the decision is presented.</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Information must also be accurate in order to be useful.</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accuracy of the information is sometimes sacrificed in order to be timely.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Information that is delivered after a decision has been made is of little use.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If accountants had unlimited time, the information could be extremely accurate.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Accuracy suffers as the time period shortens.</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management accountant’s job is to determine what information is relevant and provide accurate and timely data keeping a proper balance of accuracy and timeliness.</a:t>
            </a:r>
            <a:endParaRPr lang="en-US" dirty="0">
              <a:effectLst/>
            </a:endParaRPr>
          </a:p>
          <a:p>
            <a:pPr marL="0" lvl="0" indent="0" algn="l" rtl="0">
              <a:spcBef>
                <a:spcPts val="0"/>
              </a:spcBef>
              <a:spcAft>
                <a:spcPts val="0"/>
              </a:spcAft>
              <a:buNone/>
            </a:pPr>
            <a:endParaRPr lang="en-US" dirty="0"/>
          </a:p>
          <a:p>
            <a:pPr rtl="0">
              <a:spcBef>
                <a:spcPts val="0"/>
              </a:spcBef>
              <a:spcAft>
                <a:spcPts val="0"/>
              </a:spcAft>
            </a:pPr>
            <a:r>
              <a:rPr lang="en-US" sz="1800" b="0" i="0" u="none" strike="noStrike" dirty="0">
                <a:solidFill>
                  <a:srgbClr val="000000"/>
                </a:solidFill>
                <a:effectLst/>
                <a:latin typeface="Arial" panose="020B0604020202020204" pitchFamily="34" charset="0"/>
              </a:rPr>
              <a:t>Relevance has certain characteristics also.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Relevant information is future oriented.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To demonstrate this characteristic, you cannot make a decision on what to have for breakfast yesterday.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Why?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Because the decision has already been made! You have either already eaten or skipped yesterday’s breakfast.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You can make a decision on what to have for breakfast tomorrow, in the future.</a:t>
            </a:r>
            <a:endParaRPr lang="en-US" dirty="0">
              <a:effectLst/>
            </a:endParaRPr>
          </a:p>
          <a:p>
            <a:pPr rtl="0">
              <a:spcBef>
                <a:spcPts val="0"/>
              </a:spcBef>
              <a:spcAft>
                <a:spcPts val="0"/>
              </a:spcAft>
            </a:pPr>
            <a:br>
              <a:rPr lang="en-US" dirty="0"/>
            </a:br>
            <a:endParaRPr dirty="0"/>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530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1 (TRUE) – Question 2 (c)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3 (c) – Question 4 (TRUE) – Question 5 (FALSE)</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a:t>
            </a:r>
            <a:r>
              <a:rPr lang="en-US" baseline="0" dirty="0">
                <a:sym typeface="Wingdings" pitchFamily="2" charset="2"/>
              </a:rPr>
              <a:t> Question 6 (a)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7 (bottom-up budget) – Question 8 (</a:t>
            </a:r>
            <a:r>
              <a:rPr lang="en-US" baseline="0" dirty="0" err="1">
                <a:sym typeface="Wingdings" pitchFamily="2" charset="2"/>
              </a:rPr>
              <a:t>a,d</a:t>
            </a:r>
            <a:r>
              <a:rPr lang="en-US" baseline="0" dirty="0">
                <a:sym typeface="Wingdings" pitchFamily="2" charset="2"/>
              </a:rPr>
              <a:t>)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9996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9</a:t>
            </a:r>
          </a:p>
          <a:p>
            <a:pPr marL="0" lvl="0" indent="0" algn="l" rtl="0">
              <a:spcBef>
                <a:spcPts val="0"/>
              </a:spcBef>
              <a:spcAft>
                <a:spcPts val="0"/>
              </a:spcAft>
              <a:buNone/>
            </a:pPr>
            <a:endParaRPr lang="en-US" baseline="0" dirty="0">
              <a:sym typeface="Wingdings" pitchFamily="2" charset="2"/>
            </a:endParaRPr>
          </a:p>
          <a:p>
            <a:pPr marL="0" lvl="0" indent="0" algn="l" rtl="0">
              <a:spcBef>
                <a:spcPts val="0"/>
              </a:spcBef>
              <a:spcAft>
                <a:spcPts val="0"/>
              </a:spcAft>
              <a:buNone/>
            </a:pPr>
            <a:r>
              <a:rPr lang="en-US" baseline="0" dirty="0">
                <a:sym typeface="Wingdings" pitchFamily="2" charset="2"/>
              </a:rPr>
              <a:t>In a flexible budget for 185 delegates the budget cost allowance for catering costs will be 2.185</a:t>
            </a:r>
            <a:r>
              <a:rPr lang="el-GR" baseline="0" dirty="0">
                <a:sym typeface="Wingdings" pitchFamily="2" charset="2"/>
              </a:rPr>
              <a:t>€</a:t>
            </a:r>
            <a:r>
              <a:rPr lang="en-US" baseline="0" dirty="0">
                <a:sym typeface="Wingdings" pitchFamily="2" charset="2"/>
              </a:rPr>
              <a:t>. </a:t>
            </a:r>
          </a:p>
          <a:p>
            <a:pPr marL="0" lvl="0" indent="0" algn="l" rtl="0">
              <a:spcBef>
                <a:spcPts val="0"/>
              </a:spcBef>
              <a:spcAft>
                <a:spcPts val="0"/>
              </a:spcAft>
              <a:buNone/>
            </a:pPr>
            <a:endParaRPr lang="en-US" baseline="0" dirty="0">
              <a:sym typeface="Wingdings" pitchFamily="2" charset="2"/>
            </a:endParaRPr>
          </a:p>
          <a:p>
            <a:pPr marL="0" lvl="0" indent="0" algn="l" rtl="0">
              <a:spcBef>
                <a:spcPts val="0"/>
              </a:spcBef>
              <a:spcAft>
                <a:spcPts val="0"/>
              </a:spcAft>
              <a:buNone/>
            </a:pPr>
            <a:r>
              <a:rPr lang="en-US" baseline="0" dirty="0">
                <a:sym typeface="Wingdings" pitchFamily="2" charset="2"/>
              </a:rPr>
              <a:t>Delegates       </a:t>
            </a:r>
            <a:r>
              <a:rPr lang="el-GR" baseline="0" dirty="0">
                <a:sym typeface="Wingdings" pitchFamily="2" charset="2"/>
              </a:rPr>
              <a:t>  €</a:t>
            </a:r>
          </a:p>
          <a:p>
            <a:pPr marL="0" lvl="0" indent="0" algn="l" rtl="0">
              <a:spcBef>
                <a:spcPts val="0"/>
              </a:spcBef>
              <a:spcAft>
                <a:spcPts val="0"/>
              </a:spcAft>
              <a:buNone/>
            </a:pPr>
            <a:r>
              <a:rPr lang="el-GR" baseline="0" dirty="0">
                <a:sym typeface="Wingdings" pitchFamily="2" charset="2"/>
              </a:rPr>
              <a:t>170                2.020€</a:t>
            </a:r>
          </a:p>
          <a:p>
            <a:pPr marL="0" lvl="0" indent="0" algn="l" rtl="0">
              <a:spcBef>
                <a:spcPts val="0"/>
              </a:spcBef>
              <a:spcAft>
                <a:spcPts val="0"/>
              </a:spcAft>
              <a:buNone/>
            </a:pPr>
            <a:r>
              <a:rPr lang="el-GR" dirty="0"/>
              <a:t>120                1.470€</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50                   550€</a:t>
            </a:r>
          </a:p>
          <a:p>
            <a:pPr marL="0" lvl="0" indent="0" algn="l" rtl="0">
              <a:spcBef>
                <a:spcPts val="0"/>
              </a:spcBef>
              <a:spcAft>
                <a:spcPts val="0"/>
              </a:spcAft>
              <a:buNone/>
            </a:pPr>
            <a:endParaRPr lang="el-GR" dirty="0"/>
          </a:p>
          <a:p>
            <a:pPr marL="0" lvl="0" indent="0" algn="l" rtl="0">
              <a:spcBef>
                <a:spcPts val="0"/>
              </a:spcBef>
              <a:spcAft>
                <a:spcPts val="0"/>
              </a:spcAft>
              <a:buNone/>
            </a:pPr>
            <a:r>
              <a:rPr lang="en-US" dirty="0"/>
              <a:t>Variable catering cost per delegate = 550</a:t>
            </a:r>
            <a:r>
              <a:rPr lang="el-GR" dirty="0"/>
              <a:t>€ </a:t>
            </a:r>
            <a:r>
              <a:rPr lang="en-US" dirty="0"/>
              <a:t>/</a:t>
            </a:r>
            <a:r>
              <a:rPr lang="el-GR" dirty="0"/>
              <a:t> </a:t>
            </a:r>
            <a:r>
              <a:rPr lang="en-US" dirty="0"/>
              <a:t>50</a:t>
            </a:r>
            <a:r>
              <a:rPr lang="el-GR" dirty="0"/>
              <a:t> </a:t>
            </a:r>
            <a:r>
              <a:rPr lang="en-US" dirty="0"/>
              <a:t>= 11</a:t>
            </a:r>
            <a:r>
              <a:rPr lang="el-GR" dirty="0"/>
              <a:t>€</a:t>
            </a:r>
          </a:p>
          <a:p>
            <a:pPr marL="0" lvl="0" indent="0" algn="l" rtl="0">
              <a:spcBef>
                <a:spcPts val="0"/>
              </a:spcBef>
              <a:spcAft>
                <a:spcPts val="0"/>
              </a:spcAft>
              <a:buNone/>
            </a:pPr>
            <a:r>
              <a:rPr lang="en-US" dirty="0"/>
              <a:t>Fixed catering cost = </a:t>
            </a:r>
            <a:r>
              <a:rPr lang="el-GR" dirty="0"/>
              <a:t>2.020€ - (170€ * 11) = 150€</a:t>
            </a:r>
          </a:p>
          <a:p>
            <a:pPr marL="0" lvl="0" indent="0" algn="l" rtl="0">
              <a:spcBef>
                <a:spcPts val="0"/>
              </a:spcBef>
              <a:spcAft>
                <a:spcPts val="0"/>
              </a:spcAft>
              <a:buNone/>
            </a:pPr>
            <a:r>
              <a:rPr lang="en-US" dirty="0"/>
              <a:t>Budget cost allowance for 185 delegates = 150</a:t>
            </a:r>
            <a:r>
              <a:rPr lang="el-GR" dirty="0"/>
              <a:t>€ + (185€ * 11) = 2.185€</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1233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1888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934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 </a:t>
            </a:r>
            <a:r>
              <a:rPr lang="en-US" dirty="0">
                <a:sym typeface="Wingdings" panose="05000000000000000000" pitchFamily="2" charset="2"/>
              </a:rPr>
              <a:t> Question</a:t>
            </a:r>
          </a:p>
          <a:p>
            <a:pPr marL="0" lvl="0" indent="0" algn="l" rtl="0">
              <a:spcBef>
                <a:spcPts val="0"/>
              </a:spcBef>
              <a:spcAft>
                <a:spcPts val="0"/>
              </a:spcAft>
              <a:buNone/>
            </a:pP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*Remember to exclude depreciation from the fixed overhead figures. Depreciation is not a cash flow.</a:t>
            </a:r>
          </a:p>
          <a:p>
            <a:pPr marL="0" lvl="0" indent="0" algn="l" rtl="0">
              <a:spcBef>
                <a:spcPts val="0"/>
              </a:spcBef>
              <a:spcAft>
                <a:spcPts val="0"/>
              </a:spcAft>
              <a:buNone/>
            </a:pPr>
            <a:r>
              <a:rPr lang="en-US" dirty="0">
                <a:sym typeface="Wingdings" panose="05000000000000000000" pitchFamily="2" charset="2"/>
              </a:rPr>
              <a:t>*Read the wording of the question carefully to determine the timing of each cash flow.</a:t>
            </a:r>
          </a:p>
          <a:p>
            <a:pPr marL="0" lvl="0" indent="0" algn="l" rtl="0">
              <a:spcBef>
                <a:spcPts val="0"/>
              </a:spcBef>
              <a:spcAft>
                <a:spcPts val="0"/>
              </a:spcAft>
              <a:buNone/>
            </a:pPr>
            <a:endParaRPr lang="en-US" dirty="0">
              <a:sym typeface="Wingdings" panose="05000000000000000000" pitchFamily="2" charset="2"/>
            </a:endParaRPr>
          </a:p>
          <a:p>
            <a:pPr marL="228600" lvl="0" indent="-228600" algn="l" rtl="0">
              <a:spcBef>
                <a:spcPts val="0"/>
              </a:spcBef>
              <a:spcAft>
                <a:spcPts val="0"/>
              </a:spcAft>
              <a:buAutoNum type="alphaLcParenBoth"/>
            </a:pPr>
            <a:r>
              <a:rPr lang="en-US" dirty="0">
                <a:sym typeface="Wingdings" panose="05000000000000000000" pitchFamily="2" charset="2"/>
              </a:rPr>
              <a:t>July        </a:t>
            </a:r>
            <a:r>
              <a:rPr lang="el-GR" dirty="0">
                <a:sym typeface="Wingdings" panose="05000000000000000000" pitchFamily="2" charset="2"/>
              </a:rPr>
              <a:t>       </a:t>
            </a:r>
            <a:r>
              <a:rPr lang="en-US" dirty="0">
                <a:sym typeface="Wingdings" panose="05000000000000000000" pitchFamily="2" charset="2"/>
              </a:rPr>
              <a:t>900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August   </a:t>
            </a:r>
            <a:r>
              <a:rPr lang="el-GR" dirty="0">
                <a:sym typeface="Wingdings" panose="05000000000000000000" pitchFamily="2" charset="2"/>
              </a:rPr>
              <a:t>      </a:t>
            </a:r>
            <a:r>
              <a:rPr lang="en-US" dirty="0">
                <a:sym typeface="Wingdings" panose="05000000000000000000" pitchFamily="2" charset="2"/>
              </a:rPr>
              <a:t>11.340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September   34.560</a:t>
            </a:r>
            <a:r>
              <a:rPr lang="el-GR" dirty="0">
                <a:sym typeface="Wingdings" panose="05000000000000000000" pitchFamily="2" charset="2"/>
              </a:rPr>
              <a:t>€</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Workings</a:t>
            </a:r>
          </a:p>
          <a:p>
            <a:pPr marL="0" lvl="0" indent="0" algn="l" rtl="0">
              <a:spcBef>
                <a:spcPts val="0"/>
              </a:spcBef>
              <a:spcAft>
                <a:spcPts val="0"/>
              </a:spcAft>
              <a:buNone/>
            </a:pPr>
            <a:r>
              <a:rPr lang="en-US" dirty="0">
                <a:sym typeface="Wingdings" panose="05000000000000000000" pitchFamily="2" charset="2"/>
              </a:rPr>
              <a:t>July: 10% * (10 * 900</a:t>
            </a:r>
            <a:r>
              <a:rPr lang="el-GR" dirty="0">
                <a:sym typeface="Wingdings" panose="05000000000000000000" pitchFamily="2" charset="2"/>
              </a:rPr>
              <a:t>€)</a:t>
            </a:r>
            <a:r>
              <a:rPr lang="en-US" dirty="0">
                <a:sym typeface="Wingdings" panose="05000000000000000000" pitchFamily="2" charset="2"/>
              </a:rPr>
              <a:t> = 900</a:t>
            </a:r>
            <a:r>
              <a:rPr lang="el-GR" dirty="0">
                <a:sym typeface="Wingdings" panose="05000000000000000000" pitchFamily="2" charset="2"/>
              </a:rPr>
              <a:t>€</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August: 90% * July sales (10 * 900</a:t>
            </a:r>
            <a:r>
              <a:rPr lang="el-GR" dirty="0">
                <a:sym typeface="Wingdings" panose="05000000000000000000" pitchFamily="2" charset="2"/>
              </a:rPr>
              <a:t>€) = 8.100€</a:t>
            </a:r>
          </a:p>
          <a:p>
            <a:pPr marL="0" lvl="0" indent="0" algn="l" rtl="0">
              <a:spcBef>
                <a:spcPts val="0"/>
              </a:spcBef>
              <a:spcAft>
                <a:spcPts val="0"/>
              </a:spcAft>
              <a:buNone/>
            </a:pPr>
            <a:r>
              <a:rPr lang="el-GR" dirty="0">
                <a:sym typeface="Wingdings" panose="05000000000000000000" pitchFamily="2" charset="2"/>
              </a:rPr>
              <a:t>             10% * </a:t>
            </a:r>
            <a:r>
              <a:rPr lang="en-US" dirty="0">
                <a:sym typeface="Wingdings" panose="05000000000000000000" pitchFamily="2" charset="2"/>
              </a:rPr>
              <a:t>August sales (36 * 900</a:t>
            </a:r>
            <a:r>
              <a:rPr lang="el-GR" dirty="0">
                <a:sym typeface="Wingdings" panose="05000000000000000000" pitchFamily="2" charset="2"/>
              </a:rPr>
              <a:t>€) </a:t>
            </a:r>
            <a:r>
              <a:rPr lang="en-US" dirty="0">
                <a:sym typeface="Wingdings" panose="05000000000000000000" pitchFamily="2" charset="2"/>
              </a:rPr>
              <a:t>= 3.240 </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8.100€ + 3.240€ = 11.340€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September: 90% * August sales (36 * 900</a:t>
            </a:r>
            <a:r>
              <a:rPr lang="el-GR" dirty="0">
                <a:sym typeface="Wingdings" panose="05000000000000000000" pitchFamily="2" charset="2"/>
              </a:rPr>
              <a:t>€) = 29.160€</a:t>
            </a:r>
          </a:p>
          <a:p>
            <a:pPr marL="0" lvl="0" indent="0" algn="l" rtl="0">
              <a:spcBef>
                <a:spcPts val="0"/>
              </a:spcBef>
              <a:spcAft>
                <a:spcPts val="0"/>
              </a:spcAft>
              <a:buNone/>
            </a:pPr>
            <a:r>
              <a:rPr lang="el-GR" dirty="0">
                <a:sym typeface="Wingdings" panose="05000000000000000000" pitchFamily="2" charset="2"/>
              </a:rPr>
              <a:t>                   10% * </a:t>
            </a:r>
            <a:r>
              <a:rPr lang="en-US" dirty="0">
                <a:sym typeface="Wingdings" panose="05000000000000000000" pitchFamily="2" charset="2"/>
              </a:rPr>
              <a:t>September sales (60 * 900</a:t>
            </a:r>
            <a:r>
              <a:rPr lang="el-GR" dirty="0">
                <a:sym typeface="Wingdings" panose="05000000000000000000" pitchFamily="2" charset="2"/>
              </a:rPr>
              <a:t>€) = 5.400€</a:t>
            </a:r>
          </a:p>
          <a:p>
            <a:pPr marL="0" lvl="0" indent="0" algn="l" rtl="0">
              <a:spcBef>
                <a:spcPts val="0"/>
              </a:spcBef>
              <a:spcAft>
                <a:spcPts val="0"/>
              </a:spcAft>
              <a:buNone/>
            </a:pPr>
            <a:r>
              <a:rPr lang="el-GR" dirty="0">
                <a:sym typeface="Wingdings" panose="05000000000000000000" pitchFamily="2" charset="2"/>
              </a:rPr>
              <a:t>                   29.160€ + 5.400€ = 34.560€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l-GR" dirty="0">
                <a:sym typeface="Wingdings" panose="05000000000000000000" pitchFamily="2" charset="2"/>
              </a:rPr>
              <a:t>(</a:t>
            </a:r>
            <a:r>
              <a:rPr lang="en-US" dirty="0">
                <a:sym typeface="Wingdings" panose="05000000000000000000" pitchFamily="2" charset="2"/>
              </a:rPr>
              <a:t>b) July                </a:t>
            </a:r>
            <a:r>
              <a:rPr lang="el-GR" dirty="0">
                <a:sym typeface="Wingdings" panose="05000000000000000000" pitchFamily="2" charset="2"/>
              </a:rPr>
              <a:t>  </a:t>
            </a:r>
            <a:r>
              <a:rPr lang="en-US" dirty="0">
                <a:sym typeface="Wingdings" panose="05000000000000000000" pitchFamily="2" charset="2"/>
              </a:rPr>
              <a:t>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August           </a:t>
            </a:r>
            <a:r>
              <a:rPr lang="el-GR" dirty="0">
                <a:sym typeface="Wingdings" panose="05000000000000000000" pitchFamily="2" charset="2"/>
              </a:rPr>
              <a:t> </a:t>
            </a:r>
            <a:r>
              <a:rPr lang="en-US" dirty="0">
                <a:sym typeface="Wingdings" panose="05000000000000000000" pitchFamily="2" charset="2"/>
              </a:rPr>
              <a:t>21.200</a:t>
            </a:r>
            <a:r>
              <a:rPr lang="el-GR" dirty="0">
                <a:sym typeface="Wingdings" panose="05000000000000000000" pitchFamily="2" charset="2"/>
              </a:rPr>
              <a:t>€</a:t>
            </a: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     September</a:t>
            </a:r>
            <a:r>
              <a:rPr lang="el-GR" dirty="0">
                <a:sym typeface="Wingdings" panose="05000000000000000000" pitchFamily="2" charset="2"/>
              </a:rPr>
              <a:t>     14.000€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Workings</a:t>
            </a:r>
          </a:p>
          <a:p>
            <a:pPr marL="0" lvl="0" indent="0" algn="l" rtl="0">
              <a:spcBef>
                <a:spcPts val="0"/>
              </a:spcBef>
              <a:spcAft>
                <a:spcPts val="0"/>
              </a:spcAft>
              <a:buNone/>
            </a:pPr>
            <a:r>
              <a:rPr lang="en-US" dirty="0">
                <a:sym typeface="Wingdings" panose="05000000000000000000" pitchFamily="2" charset="2"/>
              </a:rPr>
              <a:t>Cash payments each month are for the previous month’s purchases. Therefore, no payments are made in July.</a:t>
            </a:r>
          </a:p>
          <a:p>
            <a:pPr marL="0" lvl="0" indent="0" algn="l" rtl="0">
              <a:spcBef>
                <a:spcPts val="0"/>
              </a:spcBef>
              <a:spcAft>
                <a:spcPts val="0"/>
              </a:spcAft>
              <a:buNone/>
            </a:pP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August: payment for July closing stock    10.000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payment for July usage (40 * 280</a:t>
            </a:r>
            <a:r>
              <a:rPr lang="el-GR" dirty="0">
                <a:sym typeface="Wingdings" panose="05000000000000000000" pitchFamily="2" charset="2"/>
              </a:rPr>
              <a:t>€) = 11.200€</a:t>
            </a:r>
          </a:p>
          <a:p>
            <a:pPr marL="0" lvl="0" indent="0" algn="l" rtl="0">
              <a:spcBef>
                <a:spcPts val="0"/>
              </a:spcBef>
              <a:spcAft>
                <a:spcPts val="0"/>
              </a:spcAft>
              <a:buNone/>
            </a:pPr>
            <a:r>
              <a:rPr lang="el-GR" dirty="0">
                <a:sym typeface="Wingdings" panose="05000000000000000000" pitchFamily="2" charset="2"/>
              </a:rPr>
              <a:t>             10.000€ + 11.200€ = 21.200€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September: payment for August usage</a:t>
            </a:r>
            <a:r>
              <a:rPr lang="el-GR" dirty="0">
                <a:sym typeface="Wingdings" panose="05000000000000000000" pitchFamily="2" charset="2"/>
              </a:rPr>
              <a:t> </a:t>
            </a:r>
            <a:r>
              <a:rPr lang="en-US" dirty="0">
                <a:sym typeface="Wingdings" panose="05000000000000000000" pitchFamily="2" charset="2"/>
              </a:rPr>
              <a:t>(50 * 280</a:t>
            </a:r>
            <a:r>
              <a:rPr lang="el-GR" dirty="0">
                <a:sym typeface="Wingdings" panose="05000000000000000000" pitchFamily="2" charset="2"/>
              </a:rPr>
              <a:t>€) = 14.000€</a:t>
            </a: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0345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13.600</a:t>
            </a:r>
            <a:r>
              <a:rPr lang="el-GR" dirty="0"/>
              <a:t>€</a:t>
            </a:r>
          </a:p>
          <a:p>
            <a:pPr marL="0" lvl="0" indent="0" algn="l" rtl="0">
              <a:spcBef>
                <a:spcPts val="0"/>
              </a:spcBef>
              <a:spcAft>
                <a:spcPts val="0"/>
              </a:spcAft>
              <a:buNone/>
            </a:pPr>
            <a:endParaRPr lang="el-GR" dirty="0"/>
          </a:p>
          <a:p>
            <a:pPr marL="0" lvl="0" indent="0" algn="l" rtl="0">
              <a:spcBef>
                <a:spcPts val="0"/>
              </a:spcBef>
              <a:spcAft>
                <a:spcPts val="0"/>
              </a:spcAft>
              <a:buNone/>
            </a:pPr>
            <a:r>
              <a:rPr lang="en-US" dirty="0"/>
              <a:t>Workings</a:t>
            </a:r>
          </a:p>
          <a:p>
            <a:pPr marL="0" lvl="0" indent="0" algn="l" rtl="0">
              <a:spcBef>
                <a:spcPts val="0"/>
              </a:spcBef>
              <a:spcAft>
                <a:spcPts val="0"/>
              </a:spcAft>
              <a:buNone/>
            </a:pPr>
            <a:r>
              <a:rPr lang="en-US" dirty="0"/>
              <a:t>August labor cost paid in month incurred (50 * 160</a:t>
            </a:r>
            <a:r>
              <a:rPr lang="el-GR" dirty="0"/>
              <a:t>€) = 8.000€</a:t>
            </a:r>
          </a:p>
          <a:p>
            <a:pPr marL="0" lvl="0" indent="0" algn="l" rtl="0">
              <a:spcBef>
                <a:spcPts val="0"/>
              </a:spcBef>
              <a:spcAft>
                <a:spcPts val="0"/>
              </a:spcAft>
              <a:buNone/>
            </a:pPr>
            <a:r>
              <a:rPr lang="en-US" dirty="0"/>
              <a:t>July variable overhead cost paid in august (40 * 40</a:t>
            </a:r>
            <a:r>
              <a:rPr lang="el-GR" dirty="0"/>
              <a:t>€) </a:t>
            </a:r>
            <a:r>
              <a:rPr lang="en-US" dirty="0"/>
              <a:t>= 1.600</a:t>
            </a:r>
            <a:r>
              <a:rPr lang="el-GR" dirty="0"/>
              <a:t>€</a:t>
            </a:r>
          </a:p>
          <a:p>
            <a:pPr marL="0" lvl="0" indent="0" algn="l" rtl="0">
              <a:spcBef>
                <a:spcPts val="0"/>
              </a:spcBef>
              <a:spcAft>
                <a:spcPts val="0"/>
              </a:spcAft>
              <a:buNone/>
            </a:pPr>
            <a:r>
              <a:rPr lang="en-US" dirty="0"/>
              <a:t>Fixed overhead cash cost (5.000</a:t>
            </a:r>
            <a:r>
              <a:rPr lang="el-GR" dirty="0"/>
              <a:t>€ - 1.000€ </a:t>
            </a:r>
            <a:r>
              <a:rPr lang="en-US" dirty="0"/>
              <a:t>depreciation) = 4.000</a:t>
            </a:r>
            <a:r>
              <a:rPr lang="el-GR" dirty="0"/>
              <a:t>€</a:t>
            </a:r>
          </a:p>
          <a:p>
            <a:pPr marL="0" lvl="0" indent="0" algn="l" rtl="0">
              <a:spcBef>
                <a:spcPts val="0"/>
              </a:spcBef>
              <a:spcAft>
                <a:spcPts val="0"/>
              </a:spcAft>
              <a:buNone/>
            </a:pPr>
            <a:r>
              <a:rPr lang="el-GR" dirty="0"/>
              <a:t>8.000€ + 1.600€ + 4.000€ = 13.600€</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a:t>
            </a:r>
            <a:r>
              <a:rPr lang="en-US" dirty="0"/>
              <a:t>d) This is known as feedforward control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 This type of budget is known as a rolling budget</a:t>
            </a:r>
            <a:endParaRPr lang="el-GR" dirty="0"/>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44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7 (bottom-up budget) – Question 8 (</a:t>
            </a:r>
            <a:r>
              <a:rPr lang="en-US" baseline="0" dirty="0" err="1">
                <a:sym typeface="Wingdings" pitchFamily="2" charset="2"/>
              </a:rPr>
              <a:t>a,d</a:t>
            </a:r>
            <a:r>
              <a:rPr lang="en-US" baseline="0" dirty="0">
                <a:sym typeface="Wingdings" pitchFamily="2" charset="2"/>
              </a:rPr>
              <a:t>) </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9996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ANSWERS </a:t>
            </a:r>
            <a:r>
              <a:rPr lang="en-US" dirty="0">
                <a:sym typeface="Wingdings" pitchFamily="2" charset="2"/>
              </a:rPr>
              <a:t> Question</a:t>
            </a:r>
            <a:r>
              <a:rPr lang="en-US" baseline="0" dirty="0">
                <a:sym typeface="Wingdings" pitchFamily="2" charset="2"/>
              </a:rPr>
              <a:t> 9</a:t>
            </a:r>
          </a:p>
          <a:p>
            <a:pPr marL="0" lvl="0" indent="0" algn="l" rtl="0">
              <a:spcBef>
                <a:spcPts val="0"/>
              </a:spcBef>
              <a:spcAft>
                <a:spcPts val="0"/>
              </a:spcAft>
              <a:buNone/>
            </a:pPr>
            <a:endParaRPr lang="en-US" baseline="0" dirty="0">
              <a:sym typeface="Wingdings" pitchFamily="2" charset="2"/>
            </a:endParaRPr>
          </a:p>
          <a:p>
            <a:pPr marL="0" lvl="0" indent="0" algn="l" rtl="0">
              <a:spcBef>
                <a:spcPts val="0"/>
              </a:spcBef>
              <a:spcAft>
                <a:spcPts val="0"/>
              </a:spcAft>
              <a:buNone/>
            </a:pPr>
            <a:r>
              <a:rPr lang="en-US" baseline="0" dirty="0">
                <a:sym typeface="Wingdings" pitchFamily="2" charset="2"/>
              </a:rPr>
              <a:t>In a flexible budget for 185 delegates the budget cost allowance for catering costs will be 2.185</a:t>
            </a:r>
            <a:r>
              <a:rPr lang="el-GR" baseline="0" dirty="0">
                <a:sym typeface="Wingdings" pitchFamily="2" charset="2"/>
              </a:rPr>
              <a:t>€</a:t>
            </a:r>
            <a:r>
              <a:rPr lang="en-US" baseline="0" dirty="0">
                <a:sym typeface="Wingdings" pitchFamily="2" charset="2"/>
              </a:rPr>
              <a:t>. </a:t>
            </a:r>
          </a:p>
          <a:p>
            <a:pPr marL="0" lvl="0" indent="0" algn="l" rtl="0">
              <a:spcBef>
                <a:spcPts val="0"/>
              </a:spcBef>
              <a:spcAft>
                <a:spcPts val="0"/>
              </a:spcAft>
              <a:buNone/>
            </a:pPr>
            <a:endParaRPr lang="en-US" baseline="0" dirty="0">
              <a:sym typeface="Wingdings" pitchFamily="2" charset="2"/>
            </a:endParaRPr>
          </a:p>
          <a:p>
            <a:pPr marL="0" lvl="0" indent="0" algn="l" rtl="0">
              <a:spcBef>
                <a:spcPts val="0"/>
              </a:spcBef>
              <a:spcAft>
                <a:spcPts val="0"/>
              </a:spcAft>
              <a:buNone/>
            </a:pPr>
            <a:r>
              <a:rPr lang="en-US" baseline="0" dirty="0">
                <a:sym typeface="Wingdings" pitchFamily="2" charset="2"/>
              </a:rPr>
              <a:t>Delegates       </a:t>
            </a:r>
            <a:r>
              <a:rPr lang="el-GR" baseline="0" dirty="0">
                <a:sym typeface="Wingdings" pitchFamily="2" charset="2"/>
              </a:rPr>
              <a:t>  €</a:t>
            </a:r>
          </a:p>
          <a:p>
            <a:pPr marL="0" lvl="0" indent="0" algn="l" rtl="0">
              <a:spcBef>
                <a:spcPts val="0"/>
              </a:spcBef>
              <a:spcAft>
                <a:spcPts val="0"/>
              </a:spcAft>
              <a:buNone/>
            </a:pPr>
            <a:r>
              <a:rPr lang="el-GR" baseline="0" dirty="0">
                <a:sym typeface="Wingdings" pitchFamily="2" charset="2"/>
              </a:rPr>
              <a:t>170                2.020€</a:t>
            </a:r>
          </a:p>
          <a:p>
            <a:pPr marL="0" lvl="0" indent="0" algn="l" rtl="0">
              <a:spcBef>
                <a:spcPts val="0"/>
              </a:spcBef>
              <a:spcAft>
                <a:spcPts val="0"/>
              </a:spcAft>
              <a:buNone/>
            </a:pPr>
            <a:r>
              <a:rPr lang="el-GR" dirty="0"/>
              <a:t>120                1.470€</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50                   550€</a:t>
            </a:r>
          </a:p>
          <a:p>
            <a:pPr marL="0" lvl="0" indent="0" algn="l" rtl="0">
              <a:spcBef>
                <a:spcPts val="0"/>
              </a:spcBef>
              <a:spcAft>
                <a:spcPts val="0"/>
              </a:spcAft>
              <a:buNone/>
            </a:pPr>
            <a:endParaRPr lang="el-GR" dirty="0"/>
          </a:p>
          <a:p>
            <a:pPr marL="0" lvl="0" indent="0" algn="l" rtl="0">
              <a:spcBef>
                <a:spcPts val="0"/>
              </a:spcBef>
              <a:spcAft>
                <a:spcPts val="0"/>
              </a:spcAft>
              <a:buNone/>
            </a:pPr>
            <a:r>
              <a:rPr lang="en-US" dirty="0"/>
              <a:t>Variable catering cost per delegate = 550</a:t>
            </a:r>
            <a:r>
              <a:rPr lang="el-GR" dirty="0"/>
              <a:t>€ </a:t>
            </a:r>
            <a:r>
              <a:rPr lang="en-US" dirty="0"/>
              <a:t>/</a:t>
            </a:r>
            <a:r>
              <a:rPr lang="el-GR" dirty="0"/>
              <a:t> </a:t>
            </a:r>
            <a:r>
              <a:rPr lang="en-US" dirty="0"/>
              <a:t>50</a:t>
            </a:r>
            <a:r>
              <a:rPr lang="el-GR" dirty="0"/>
              <a:t> </a:t>
            </a:r>
            <a:r>
              <a:rPr lang="en-US" dirty="0"/>
              <a:t>= 11</a:t>
            </a:r>
            <a:r>
              <a:rPr lang="el-GR" dirty="0"/>
              <a:t>€</a:t>
            </a:r>
          </a:p>
          <a:p>
            <a:pPr marL="0" lvl="0" indent="0" algn="l" rtl="0">
              <a:spcBef>
                <a:spcPts val="0"/>
              </a:spcBef>
              <a:spcAft>
                <a:spcPts val="0"/>
              </a:spcAft>
              <a:buNone/>
            </a:pPr>
            <a:r>
              <a:rPr lang="en-US" dirty="0"/>
              <a:t>Fixed catering cost = </a:t>
            </a:r>
            <a:r>
              <a:rPr lang="el-GR" dirty="0"/>
              <a:t>2.020€ - (170€ * 11) = 150€</a:t>
            </a:r>
          </a:p>
          <a:p>
            <a:pPr marL="0" lvl="0" indent="0" algn="l" rtl="0">
              <a:spcBef>
                <a:spcPts val="0"/>
              </a:spcBef>
              <a:spcAft>
                <a:spcPts val="0"/>
              </a:spcAft>
              <a:buNone/>
            </a:pPr>
            <a:r>
              <a:rPr lang="en-US" dirty="0"/>
              <a:t>Budget cost allowance for 185 delegates = 150</a:t>
            </a:r>
            <a:r>
              <a:rPr lang="el-GR" dirty="0"/>
              <a:t>€ + (185€ * 11) = 2.185€</a:t>
            </a:r>
            <a:endParaRPr dirty="0"/>
          </a:p>
        </p:txBody>
      </p:sp>
      <p:sp>
        <p:nvSpPr>
          <p:cNvPr id="885" name="Google Shape;88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1233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188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9347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ANSWER </a:t>
            </a:r>
            <a:r>
              <a:rPr lang="en-US" dirty="0">
                <a:sym typeface="Wingdings" panose="05000000000000000000" pitchFamily="2" charset="2"/>
              </a:rPr>
              <a:t> Question</a:t>
            </a:r>
          </a:p>
          <a:p>
            <a:pPr marL="0" lvl="0" indent="0" algn="l" rtl="0">
              <a:spcBef>
                <a:spcPts val="0"/>
              </a:spcBef>
              <a:spcAft>
                <a:spcPts val="0"/>
              </a:spcAft>
              <a:buNone/>
            </a:pP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*Remember to exclude depreciation from the fixed overhead figures. Depreciation is not a cash flow.</a:t>
            </a:r>
          </a:p>
          <a:p>
            <a:pPr marL="0" lvl="0" indent="0" algn="l" rtl="0">
              <a:spcBef>
                <a:spcPts val="0"/>
              </a:spcBef>
              <a:spcAft>
                <a:spcPts val="0"/>
              </a:spcAft>
              <a:buNone/>
            </a:pPr>
            <a:r>
              <a:rPr lang="en-US" dirty="0">
                <a:sym typeface="Wingdings" panose="05000000000000000000" pitchFamily="2" charset="2"/>
              </a:rPr>
              <a:t>*Read the wording of the question carefully to determine the timing of each cash flow.</a:t>
            </a:r>
          </a:p>
          <a:p>
            <a:pPr marL="0" lvl="0" indent="0" algn="l" rtl="0">
              <a:spcBef>
                <a:spcPts val="0"/>
              </a:spcBef>
              <a:spcAft>
                <a:spcPts val="0"/>
              </a:spcAft>
              <a:buNone/>
            </a:pPr>
            <a:endParaRPr lang="en-US" dirty="0">
              <a:sym typeface="Wingdings" panose="05000000000000000000" pitchFamily="2" charset="2"/>
            </a:endParaRPr>
          </a:p>
          <a:p>
            <a:pPr marL="228600" lvl="0" indent="-228600" algn="l" rtl="0">
              <a:spcBef>
                <a:spcPts val="0"/>
              </a:spcBef>
              <a:spcAft>
                <a:spcPts val="0"/>
              </a:spcAft>
              <a:buAutoNum type="alphaLcParenBoth"/>
            </a:pPr>
            <a:r>
              <a:rPr lang="en-US" dirty="0">
                <a:sym typeface="Wingdings" panose="05000000000000000000" pitchFamily="2" charset="2"/>
              </a:rPr>
              <a:t>July        </a:t>
            </a:r>
            <a:r>
              <a:rPr lang="el-GR" dirty="0">
                <a:sym typeface="Wingdings" panose="05000000000000000000" pitchFamily="2" charset="2"/>
              </a:rPr>
              <a:t>       </a:t>
            </a:r>
            <a:r>
              <a:rPr lang="en-US" dirty="0">
                <a:sym typeface="Wingdings" panose="05000000000000000000" pitchFamily="2" charset="2"/>
              </a:rPr>
              <a:t>900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August   </a:t>
            </a:r>
            <a:r>
              <a:rPr lang="el-GR" dirty="0">
                <a:sym typeface="Wingdings" panose="05000000000000000000" pitchFamily="2" charset="2"/>
              </a:rPr>
              <a:t>      </a:t>
            </a:r>
            <a:r>
              <a:rPr lang="en-US" dirty="0">
                <a:sym typeface="Wingdings" panose="05000000000000000000" pitchFamily="2" charset="2"/>
              </a:rPr>
              <a:t>11.340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September   34.560</a:t>
            </a:r>
            <a:r>
              <a:rPr lang="el-GR" dirty="0">
                <a:sym typeface="Wingdings" panose="05000000000000000000" pitchFamily="2" charset="2"/>
              </a:rPr>
              <a:t>€</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Workings</a:t>
            </a:r>
          </a:p>
          <a:p>
            <a:pPr marL="0" lvl="0" indent="0" algn="l" rtl="0">
              <a:spcBef>
                <a:spcPts val="0"/>
              </a:spcBef>
              <a:spcAft>
                <a:spcPts val="0"/>
              </a:spcAft>
              <a:buNone/>
            </a:pPr>
            <a:r>
              <a:rPr lang="en-US" dirty="0">
                <a:sym typeface="Wingdings" panose="05000000000000000000" pitchFamily="2" charset="2"/>
              </a:rPr>
              <a:t>July: 10% * (10 * 900</a:t>
            </a:r>
            <a:r>
              <a:rPr lang="el-GR" dirty="0">
                <a:sym typeface="Wingdings" panose="05000000000000000000" pitchFamily="2" charset="2"/>
              </a:rPr>
              <a:t>€)</a:t>
            </a:r>
            <a:r>
              <a:rPr lang="en-US" dirty="0">
                <a:sym typeface="Wingdings" panose="05000000000000000000" pitchFamily="2" charset="2"/>
              </a:rPr>
              <a:t> = 900</a:t>
            </a:r>
            <a:r>
              <a:rPr lang="el-GR" dirty="0">
                <a:sym typeface="Wingdings" panose="05000000000000000000" pitchFamily="2" charset="2"/>
              </a:rPr>
              <a:t>€</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August: 90% * July sales (10 * 900</a:t>
            </a:r>
            <a:r>
              <a:rPr lang="el-GR" dirty="0">
                <a:sym typeface="Wingdings" panose="05000000000000000000" pitchFamily="2" charset="2"/>
              </a:rPr>
              <a:t>€) = 8.100€</a:t>
            </a:r>
          </a:p>
          <a:p>
            <a:pPr marL="0" lvl="0" indent="0" algn="l" rtl="0">
              <a:spcBef>
                <a:spcPts val="0"/>
              </a:spcBef>
              <a:spcAft>
                <a:spcPts val="0"/>
              </a:spcAft>
              <a:buNone/>
            </a:pPr>
            <a:r>
              <a:rPr lang="el-GR" dirty="0">
                <a:sym typeface="Wingdings" panose="05000000000000000000" pitchFamily="2" charset="2"/>
              </a:rPr>
              <a:t>             10% * </a:t>
            </a:r>
            <a:r>
              <a:rPr lang="en-US" dirty="0">
                <a:sym typeface="Wingdings" panose="05000000000000000000" pitchFamily="2" charset="2"/>
              </a:rPr>
              <a:t>August sales (36 * 900</a:t>
            </a:r>
            <a:r>
              <a:rPr lang="el-GR" dirty="0">
                <a:sym typeface="Wingdings" panose="05000000000000000000" pitchFamily="2" charset="2"/>
              </a:rPr>
              <a:t>€) </a:t>
            </a:r>
            <a:r>
              <a:rPr lang="en-US" dirty="0">
                <a:sym typeface="Wingdings" panose="05000000000000000000" pitchFamily="2" charset="2"/>
              </a:rPr>
              <a:t>= 3.240 </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8.100€ + 3.240€ = 11.340€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September: 90% * August sales (36 * 900</a:t>
            </a:r>
            <a:r>
              <a:rPr lang="el-GR" dirty="0">
                <a:sym typeface="Wingdings" panose="05000000000000000000" pitchFamily="2" charset="2"/>
              </a:rPr>
              <a:t>€) = 29.160€</a:t>
            </a:r>
          </a:p>
          <a:p>
            <a:pPr marL="0" lvl="0" indent="0" algn="l" rtl="0">
              <a:spcBef>
                <a:spcPts val="0"/>
              </a:spcBef>
              <a:spcAft>
                <a:spcPts val="0"/>
              </a:spcAft>
              <a:buNone/>
            </a:pPr>
            <a:r>
              <a:rPr lang="el-GR" dirty="0">
                <a:sym typeface="Wingdings" panose="05000000000000000000" pitchFamily="2" charset="2"/>
              </a:rPr>
              <a:t>                   10% * </a:t>
            </a:r>
            <a:r>
              <a:rPr lang="en-US" dirty="0">
                <a:sym typeface="Wingdings" panose="05000000000000000000" pitchFamily="2" charset="2"/>
              </a:rPr>
              <a:t>September sales (60 * 900</a:t>
            </a:r>
            <a:r>
              <a:rPr lang="el-GR" dirty="0">
                <a:sym typeface="Wingdings" panose="05000000000000000000" pitchFamily="2" charset="2"/>
              </a:rPr>
              <a:t>€) = 5.400€</a:t>
            </a:r>
          </a:p>
          <a:p>
            <a:pPr marL="0" lvl="0" indent="0" algn="l" rtl="0">
              <a:spcBef>
                <a:spcPts val="0"/>
              </a:spcBef>
              <a:spcAft>
                <a:spcPts val="0"/>
              </a:spcAft>
              <a:buNone/>
            </a:pPr>
            <a:r>
              <a:rPr lang="el-GR" dirty="0">
                <a:sym typeface="Wingdings" panose="05000000000000000000" pitchFamily="2" charset="2"/>
              </a:rPr>
              <a:t>                   29.160€ + 5.400€ = 34.560€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l-GR" dirty="0">
                <a:sym typeface="Wingdings" panose="05000000000000000000" pitchFamily="2" charset="2"/>
              </a:rPr>
              <a:t>(</a:t>
            </a:r>
            <a:r>
              <a:rPr lang="en-US" dirty="0">
                <a:sym typeface="Wingdings" panose="05000000000000000000" pitchFamily="2" charset="2"/>
              </a:rPr>
              <a:t>b) July                </a:t>
            </a:r>
            <a:r>
              <a:rPr lang="el-GR" dirty="0">
                <a:sym typeface="Wingdings" panose="05000000000000000000" pitchFamily="2" charset="2"/>
              </a:rPr>
              <a:t>  </a:t>
            </a:r>
            <a:r>
              <a:rPr lang="en-US" dirty="0">
                <a:sym typeface="Wingdings" panose="05000000000000000000" pitchFamily="2" charset="2"/>
              </a:rPr>
              <a:t>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August           </a:t>
            </a:r>
            <a:r>
              <a:rPr lang="el-GR" dirty="0">
                <a:sym typeface="Wingdings" panose="05000000000000000000" pitchFamily="2" charset="2"/>
              </a:rPr>
              <a:t> </a:t>
            </a:r>
            <a:r>
              <a:rPr lang="en-US" dirty="0">
                <a:sym typeface="Wingdings" panose="05000000000000000000" pitchFamily="2" charset="2"/>
              </a:rPr>
              <a:t>21.200</a:t>
            </a:r>
            <a:r>
              <a:rPr lang="el-GR" dirty="0">
                <a:sym typeface="Wingdings" panose="05000000000000000000" pitchFamily="2" charset="2"/>
              </a:rPr>
              <a:t>€</a:t>
            </a: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     September</a:t>
            </a:r>
            <a:r>
              <a:rPr lang="el-GR" dirty="0">
                <a:sym typeface="Wingdings" panose="05000000000000000000" pitchFamily="2" charset="2"/>
              </a:rPr>
              <a:t>     14.000€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Workings</a:t>
            </a:r>
          </a:p>
          <a:p>
            <a:pPr marL="0" lvl="0" indent="0" algn="l" rtl="0">
              <a:spcBef>
                <a:spcPts val="0"/>
              </a:spcBef>
              <a:spcAft>
                <a:spcPts val="0"/>
              </a:spcAft>
              <a:buNone/>
            </a:pPr>
            <a:r>
              <a:rPr lang="en-US" dirty="0">
                <a:sym typeface="Wingdings" panose="05000000000000000000" pitchFamily="2" charset="2"/>
              </a:rPr>
              <a:t>Cash payments each month are for the previous month’s purchases. Therefore, no payments are made in July.</a:t>
            </a:r>
          </a:p>
          <a:p>
            <a:pPr marL="0" lvl="0" indent="0" algn="l" rtl="0">
              <a:spcBef>
                <a:spcPts val="0"/>
              </a:spcBef>
              <a:spcAft>
                <a:spcPts val="0"/>
              </a:spcAft>
              <a:buNone/>
            </a:pPr>
            <a:endParaRPr lang="en-US"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August: payment for July closing stock    10.000</a:t>
            </a:r>
            <a:r>
              <a:rPr lang="el-GR" dirty="0">
                <a:sym typeface="Wingdings" panose="05000000000000000000" pitchFamily="2" charset="2"/>
              </a:rPr>
              <a:t>€</a:t>
            </a:r>
          </a:p>
          <a:p>
            <a:pPr marL="0" lvl="0" indent="0" algn="l" rtl="0">
              <a:spcBef>
                <a:spcPts val="0"/>
              </a:spcBef>
              <a:spcAft>
                <a:spcPts val="0"/>
              </a:spcAft>
              <a:buNone/>
            </a:pPr>
            <a:r>
              <a:rPr lang="el-GR" dirty="0">
                <a:sym typeface="Wingdings" panose="05000000000000000000" pitchFamily="2" charset="2"/>
              </a:rPr>
              <a:t>             </a:t>
            </a:r>
            <a:r>
              <a:rPr lang="en-US" dirty="0">
                <a:sym typeface="Wingdings" panose="05000000000000000000" pitchFamily="2" charset="2"/>
              </a:rPr>
              <a:t>payment for July usage (40 * 280</a:t>
            </a:r>
            <a:r>
              <a:rPr lang="el-GR" dirty="0">
                <a:sym typeface="Wingdings" panose="05000000000000000000" pitchFamily="2" charset="2"/>
              </a:rPr>
              <a:t>€) = 11.200€</a:t>
            </a:r>
          </a:p>
          <a:p>
            <a:pPr marL="0" lvl="0" indent="0" algn="l" rtl="0">
              <a:spcBef>
                <a:spcPts val="0"/>
              </a:spcBef>
              <a:spcAft>
                <a:spcPts val="0"/>
              </a:spcAft>
              <a:buNone/>
            </a:pPr>
            <a:r>
              <a:rPr lang="el-GR" dirty="0">
                <a:sym typeface="Wingdings" panose="05000000000000000000" pitchFamily="2" charset="2"/>
              </a:rPr>
              <a:t>             10.000€ + 11.200€ = 21.200€</a:t>
            </a:r>
          </a:p>
          <a:p>
            <a:pPr marL="0" lvl="0" indent="0" algn="l" rtl="0">
              <a:spcBef>
                <a:spcPts val="0"/>
              </a:spcBef>
              <a:spcAft>
                <a:spcPts val="0"/>
              </a:spcAft>
              <a:buNone/>
            </a:pPr>
            <a:endParaRPr lang="el-GR" dirty="0">
              <a:sym typeface="Wingdings" panose="05000000000000000000" pitchFamily="2" charset="2"/>
            </a:endParaRPr>
          </a:p>
          <a:p>
            <a:pPr marL="0" lvl="0" indent="0" algn="l" rtl="0">
              <a:spcBef>
                <a:spcPts val="0"/>
              </a:spcBef>
              <a:spcAft>
                <a:spcPts val="0"/>
              </a:spcAft>
              <a:buNone/>
            </a:pPr>
            <a:r>
              <a:rPr lang="en-US" dirty="0">
                <a:sym typeface="Wingdings" panose="05000000000000000000" pitchFamily="2" charset="2"/>
              </a:rPr>
              <a:t>September: payment for August usage</a:t>
            </a:r>
            <a:r>
              <a:rPr lang="el-GR" dirty="0">
                <a:sym typeface="Wingdings" panose="05000000000000000000" pitchFamily="2" charset="2"/>
              </a:rPr>
              <a:t> </a:t>
            </a:r>
            <a:r>
              <a:rPr lang="en-US" dirty="0">
                <a:sym typeface="Wingdings" panose="05000000000000000000" pitchFamily="2" charset="2"/>
              </a:rPr>
              <a:t>(50 * 280</a:t>
            </a:r>
            <a:r>
              <a:rPr lang="el-GR" dirty="0">
                <a:sym typeface="Wingdings" panose="05000000000000000000" pitchFamily="2" charset="2"/>
              </a:rPr>
              <a:t>€) = 14.000€</a:t>
            </a:r>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0345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13.600</a:t>
            </a:r>
            <a:r>
              <a:rPr lang="el-GR" dirty="0"/>
              <a:t>€</a:t>
            </a:r>
          </a:p>
          <a:p>
            <a:pPr marL="0" lvl="0" indent="0" algn="l" rtl="0">
              <a:spcBef>
                <a:spcPts val="0"/>
              </a:spcBef>
              <a:spcAft>
                <a:spcPts val="0"/>
              </a:spcAft>
              <a:buNone/>
            </a:pPr>
            <a:endParaRPr lang="el-GR" dirty="0"/>
          </a:p>
          <a:p>
            <a:pPr marL="0" lvl="0" indent="0" algn="l" rtl="0">
              <a:spcBef>
                <a:spcPts val="0"/>
              </a:spcBef>
              <a:spcAft>
                <a:spcPts val="0"/>
              </a:spcAft>
              <a:buNone/>
            </a:pPr>
            <a:r>
              <a:rPr lang="en-US" dirty="0"/>
              <a:t>Workings</a:t>
            </a:r>
          </a:p>
          <a:p>
            <a:pPr marL="0" lvl="0" indent="0" algn="l" rtl="0">
              <a:spcBef>
                <a:spcPts val="0"/>
              </a:spcBef>
              <a:spcAft>
                <a:spcPts val="0"/>
              </a:spcAft>
              <a:buNone/>
            </a:pPr>
            <a:r>
              <a:rPr lang="en-US" dirty="0"/>
              <a:t>August labor cost paid in month incurred (50 * 160</a:t>
            </a:r>
            <a:r>
              <a:rPr lang="el-GR" dirty="0"/>
              <a:t>€) = 8.000€</a:t>
            </a:r>
          </a:p>
          <a:p>
            <a:pPr marL="0" lvl="0" indent="0" algn="l" rtl="0">
              <a:spcBef>
                <a:spcPts val="0"/>
              </a:spcBef>
              <a:spcAft>
                <a:spcPts val="0"/>
              </a:spcAft>
              <a:buNone/>
            </a:pPr>
            <a:r>
              <a:rPr lang="en-US" dirty="0"/>
              <a:t>July variable overhead cost paid in august (40 * 40</a:t>
            </a:r>
            <a:r>
              <a:rPr lang="el-GR" dirty="0"/>
              <a:t>€) </a:t>
            </a:r>
            <a:r>
              <a:rPr lang="en-US" dirty="0"/>
              <a:t>= 1.600</a:t>
            </a:r>
            <a:r>
              <a:rPr lang="el-GR" dirty="0"/>
              <a:t>€</a:t>
            </a:r>
          </a:p>
          <a:p>
            <a:pPr marL="0" lvl="0" indent="0" algn="l" rtl="0">
              <a:spcBef>
                <a:spcPts val="0"/>
              </a:spcBef>
              <a:spcAft>
                <a:spcPts val="0"/>
              </a:spcAft>
              <a:buNone/>
            </a:pPr>
            <a:r>
              <a:rPr lang="en-US" dirty="0"/>
              <a:t>Fixed overhead cash cost (5.000</a:t>
            </a:r>
            <a:r>
              <a:rPr lang="el-GR" dirty="0"/>
              <a:t>€ - 1.000€ </a:t>
            </a:r>
            <a:r>
              <a:rPr lang="en-US" dirty="0"/>
              <a:t>depreciation) = 4.000</a:t>
            </a:r>
            <a:r>
              <a:rPr lang="el-GR" dirty="0"/>
              <a:t>€</a:t>
            </a:r>
          </a:p>
          <a:p>
            <a:pPr marL="0" lvl="0" indent="0" algn="l" rtl="0">
              <a:spcBef>
                <a:spcPts val="0"/>
              </a:spcBef>
              <a:spcAft>
                <a:spcPts val="0"/>
              </a:spcAft>
              <a:buNone/>
            </a:pPr>
            <a:r>
              <a:rPr lang="el-GR" dirty="0"/>
              <a:t>8.000€ + 1.600€ + 4.000€ = 13.600€</a:t>
            </a:r>
          </a:p>
          <a:p>
            <a:pPr marL="0" lvl="0" indent="0" algn="l" rtl="0">
              <a:spcBef>
                <a:spcPts val="0"/>
              </a:spcBef>
              <a:spcAft>
                <a:spcPts val="0"/>
              </a:spcAft>
              <a:buNone/>
            </a:pPr>
            <a:endParaRPr lang="el-GR" dirty="0"/>
          </a:p>
          <a:p>
            <a:pPr marL="0" lvl="0" indent="0" algn="l" rtl="0">
              <a:spcBef>
                <a:spcPts val="0"/>
              </a:spcBef>
              <a:spcAft>
                <a:spcPts val="0"/>
              </a:spcAft>
              <a:buNone/>
            </a:pPr>
            <a:r>
              <a:rPr lang="el-GR" dirty="0"/>
              <a:t>(</a:t>
            </a:r>
            <a:r>
              <a:rPr lang="en-US" dirty="0"/>
              <a:t>d) This is known as feedforward control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 This type of budget is known as a rolling budget</a:t>
            </a:r>
            <a:endParaRPr lang="el-GR" dirty="0"/>
          </a:p>
        </p:txBody>
      </p:sp>
      <p:sp>
        <p:nvSpPr>
          <p:cNvPr id="898" name="Google Shape;89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4472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2" name="Google Shape;78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18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0441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078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1775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4" name="Google Shape;5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676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0307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4" name="Google Shape;5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830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7873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6019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7183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77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6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0"/>
          <p:cNvSpPr>
            <a:spLocks noGrp="1"/>
          </p:cNvSpPr>
          <p:nvPr>
            <p:ph type="pic" idx="2"/>
          </p:nvPr>
        </p:nvSpPr>
        <p:spPr>
          <a:xfrm>
            <a:off x="1792288" y="612775"/>
            <a:ext cx="5486400" cy="4114800"/>
          </a:xfrm>
          <a:prstGeom prst="rect">
            <a:avLst/>
          </a:prstGeom>
          <a:noFill/>
          <a:ln>
            <a:noFill/>
          </a:ln>
        </p:spPr>
      </p:sp>
      <p:sp>
        <p:nvSpPr>
          <p:cNvPr id="68" name="Google Shape;68;p7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0.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12.png"/></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in/andreasstefanidi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www.indeed.com/career-advice/career-development/cost-control-method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12.png"/></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899653" y="1263006"/>
            <a:ext cx="10043650" cy="8007013"/>
            <a:chOff x="-832463" y="-758932"/>
            <a:chExt cx="13391533" cy="9642459"/>
          </a:xfrm>
        </p:grpSpPr>
        <p:sp>
          <p:nvSpPr>
            <p:cNvPr id="89" name="Google Shape;89;p1"/>
            <p:cNvSpPr txBox="1"/>
            <p:nvPr/>
          </p:nvSpPr>
          <p:spPr>
            <a:xfrm>
              <a:off x="-832463" y="38475"/>
              <a:ext cx="13391533" cy="5989181"/>
            </a:xfrm>
            <a:prstGeom prst="rect">
              <a:avLst/>
            </a:prstGeom>
            <a:noFill/>
            <a:ln>
              <a:noFill/>
            </a:ln>
          </p:spPr>
          <p:txBody>
            <a:bodyPr spcFirstLastPara="1" wrap="square" lIns="0" tIns="0" rIns="0" bIns="0" anchor="t" anchorCtr="0">
              <a:spAutoFit/>
            </a:bodyPr>
            <a:lstStyle/>
            <a:p>
              <a:pPr marL="0" marR="0" lvl="0" indent="0" algn="ctr" rtl="0">
                <a:lnSpc>
                  <a:spcPct val="194703"/>
                </a:lnSpc>
                <a:spcBef>
                  <a:spcPts val="0"/>
                </a:spcBef>
                <a:spcAft>
                  <a:spcPts val="0"/>
                </a:spcAft>
                <a:buNone/>
              </a:pPr>
              <a:r>
                <a:rPr lang="en-US" sz="54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Module 7 – </a:t>
              </a:r>
              <a:r>
                <a:rPr lang="fr-BE" sz="54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L’alphabétisation financière et économique dans un monde numérique</a:t>
              </a:r>
              <a:endParaRPr dirty="0">
                <a:effectLst>
                  <a:outerShdw blurRad="38100" dist="38100" dir="2700000" algn="tl">
                    <a:srgbClr val="000000">
                      <a:alpha val="43137"/>
                    </a:srgbClr>
                  </a:outerShdw>
                </a:effectLst>
                <a:latin typeface="Droid Serif" pitchFamily="18" charset="0"/>
                <a:ea typeface="Droid Serif" pitchFamily="18" charset="0"/>
                <a:cs typeface="Droid Serif" pitchFamily="18" charset="0"/>
              </a:endParaRPr>
            </a:p>
          </p:txBody>
        </p:sp>
        <p:sp>
          <p:nvSpPr>
            <p:cNvPr id="90" name="Google Shape;90;p1"/>
            <p:cNvSpPr/>
            <p:nvPr/>
          </p:nvSpPr>
          <p:spPr>
            <a:xfrm>
              <a:off x="1428954" y="6112954"/>
              <a:ext cx="9517625" cy="2770573"/>
            </a:xfrm>
            <a:custGeom>
              <a:avLst/>
              <a:gdLst/>
              <a:ahLst/>
              <a:cxnLst/>
              <a:rect l="l" t="t" r="r" b="b"/>
              <a:pathLst>
                <a:path w="26005416" h="6594952" extrusionOk="0">
                  <a:moveTo>
                    <a:pt x="25880957" y="59690"/>
                  </a:moveTo>
                  <a:cubicBezTo>
                    <a:pt x="25916516" y="59690"/>
                    <a:pt x="25945726" y="88900"/>
                    <a:pt x="25945726" y="124460"/>
                  </a:cubicBezTo>
                  <a:lnTo>
                    <a:pt x="25945726" y="6470493"/>
                  </a:lnTo>
                  <a:cubicBezTo>
                    <a:pt x="25945726" y="6506052"/>
                    <a:pt x="25916516" y="6535263"/>
                    <a:pt x="25880957" y="6535263"/>
                  </a:cubicBezTo>
                  <a:lnTo>
                    <a:pt x="124460" y="6535263"/>
                  </a:lnTo>
                  <a:cubicBezTo>
                    <a:pt x="88900" y="6535263"/>
                    <a:pt x="59690" y="6506052"/>
                    <a:pt x="59690" y="6470493"/>
                  </a:cubicBezTo>
                  <a:lnTo>
                    <a:pt x="59690" y="124460"/>
                  </a:lnTo>
                  <a:cubicBezTo>
                    <a:pt x="59690" y="88900"/>
                    <a:pt x="88900" y="59690"/>
                    <a:pt x="124460" y="59690"/>
                  </a:cubicBezTo>
                  <a:lnTo>
                    <a:pt x="25880957" y="59690"/>
                  </a:lnTo>
                  <a:moveTo>
                    <a:pt x="25880957" y="0"/>
                  </a:moveTo>
                  <a:lnTo>
                    <a:pt x="124460" y="0"/>
                  </a:lnTo>
                  <a:cubicBezTo>
                    <a:pt x="55880" y="0"/>
                    <a:pt x="0" y="55880"/>
                    <a:pt x="0" y="124460"/>
                  </a:cubicBezTo>
                  <a:lnTo>
                    <a:pt x="0" y="6470493"/>
                  </a:lnTo>
                  <a:cubicBezTo>
                    <a:pt x="0" y="6539073"/>
                    <a:pt x="55880" y="6594952"/>
                    <a:pt x="124460" y="6594952"/>
                  </a:cubicBezTo>
                  <a:lnTo>
                    <a:pt x="25880957" y="6594952"/>
                  </a:lnTo>
                  <a:cubicBezTo>
                    <a:pt x="25949537" y="6594952"/>
                    <a:pt x="26005416" y="6539073"/>
                    <a:pt x="26005416" y="6470493"/>
                  </a:cubicBezTo>
                  <a:lnTo>
                    <a:pt x="26005416" y="124460"/>
                  </a:lnTo>
                  <a:cubicBezTo>
                    <a:pt x="26005416" y="55880"/>
                    <a:pt x="25949537" y="0"/>
                    <a:pt x="25880957"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890593" y="6122342"/>
              <a:ext cx="8269408" cy="233503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fr-BE" sz="3000" b="0" i="0" u="none" strike="noStrike" cap="none" dirty="0">
                  <a:solidFill>
                    <a:srgbClr val="F6F5EF"/>
                  </a:solidFill>
                  <a:latin typeface="Public Sans"/>
                  <a:ea typeface="Public Sans"/>
                  <a:cs typeface="Public Sans"/>
                  <a:sym typeface="Public Sans"/>
                </a:rPr>
                <a:t>Les compétences entrepreneuriales dans le secteur public : une approche numérique</a:t>
              </a:r>
              <a:endParaRPr sz="3000" dirty="0"/>
            </a:p>
          </p:txBody>
        </p:sp>
        <p:sp>
          <p:nvSpPr>
            <p:cNvPr id="92" name="Google Shape;92;p1"/>
            <p:cNvSpPr txBox="1"/>
            <p:nvPr/>
          </p:nvSpPr>
          <p:spPr>
            <a:xfrm>
              <a:off x="0" y="-758932"/>
              <a:ext cx="11992674" cy="79780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75" b="1" i="0" u="none" strike="noStrike" cap="none" dirty="0">
                  <a:solidFill>
                    <a:srgbClr val="FBFCFD"/>
                  </a:solidFill>
                  <a:latin typeface="Public Sans"/>
                  <a:ea typeface="Public Sans"/>
                  <a:cs typeface="Public Sans"/>
                  <a:sym typeface="Public Sans"/>
                </a:rPr>
                <a:t>PROGRAMME D’ÉTUDES ENTREPUBL</a:t>
              </a:r>
            </a:p>
          </p:txBody>
        </p:sp>
      </p:grpSp>
      <p:pic>
        <p:nvPicPr>
          <p:cNvPr id="93" name="Google Shape;93;p1"/>
          <p:cNvPicPr preferRelativeResize="0"/>
          <p:nvPr/>
        </p:nvPicPr>
        <p:blipFill rotWithShape="1">
          <a:blip r:embed="rId3">
            <a:alphaModFix/>
          </a:blip>
          <a:srcRect/>
          <a:stretch/>
        </p:blipFill>
        <p:spPr>
          <a:xfrm>
            <a:off x="304800" y="9270018"/>
            <a:ext cx="3856324" cy="809828"/>
          </a:xfrm>
          <a:prstGeom prst="rect">
            <a:avLst/>
          </a:prstGeom>
          <a:noFill/>
          <a:ln>
            <a:noFill/>
          </a:ln>
        </p:spPr>
      </p:pic>
      <p:pic>
        <p:nvPicPr>
          <p:cNvPr id="94" name="Google Shape;94;p1"/>
          <p:cNvPicPr preferRelativeResize="0"/>
          <p:nvPr/>
        </p:nvPicPr>
        <p:blipFill rotWithShape="1">
          <a:blip r:embed="rId4">
            <a:alphaModFix/>
          </a:blip>
          <a:srcRect r="15894"/>
          <a:stretch/>
        </p:blipFill>
        <p:spPr>
          <a:xfrm>
            <a:off x="11277600" y="2188301"/>
            <a:ext cx="7010400" cy="5910398"/>
          </a:xfrm>
          <a:prstGeom prst="rect">
            <a:avLst/>
          </a:prstGeom>
          <a:noFill/>
          <a:ln>
            <a:noFill/>
          </a:ln>
        </p:spPr>
      </p:pic>
      <p:sp>
        <p:nvSpPr>
          <p:cNvPr id="95" name="Google Shape;95;p1"/>
          <p:cNvSpPr txBox="1"/>
          <p:nvPr/>
        </p:nvSpPr>
        <p:spPr>
          <a:xfrm>
            <a:off x="12227931" y="5730736"/>
            <a:ext cx="2502218" cy="1714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0" i="0" u="none" strike="noStrike" cap="none">
                <a:solidFill>
                  <a:srgbClr val="000000"/>
                </a:solidFill>
                <a:latin typeface="Public Sans"/>
                <a:ea typeface="Public Sans"/>
                <a:cs typeface="Public Sans"/>
                <a:sym typeface="Public Sans"/>
              </a:rPr>
              <a:t>2022-1-BE02-KA220-VET-000089555</a:t>
            </a:r>
            <a:endParaRPr/>
          </a:p>
        </p:txBody>
      </p:sp>
      <p:pic>
        <p:nvPicPr>
          <p:cNvPr id="96" name="Google Shape;96;p1" descr="Logo&#10;&#10;Description automatically generated"/>
          <p:cNvPicPr preferRelativeResize="0"/>
          <p:nvPr/>
        </p:nvPicPr>
        <p:blipFill rotWithShape="1">
          <a:blip r:embed="rId5">
            <a:alphaModFix/>
          </a:blip>
          <a:srcRect/>
          <a:stretch/>
        </p:blipFill>
        <p:spPr>
          <a:xfrm>
            <a:off x="12412240" y="3987161"/>
            <a:ext cx="2133600" cy="1557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40"/>
        <p:cNvGrpSpPr/>
        <p:nvPr/>
      </p:nvGrpSpPr>
      <p:grpSpPr>
        <a:xfrm>
          <a:off x="0" y="0"/>
          <a:ext cx="0" cy="0"/>
          <a:chOff x="0" y="0"/>
          <a:chExt cx="0" cy="0"/>
        </a:xfrm>
      </p:grpSpPr>
      <p:sp>
        <p:nvSpPr>
          <p:cNvPr id="241" name="Google Shape;241;p11"/>
          <p:cNvSpPr/>
          <p:nvPr/>
        </p:nvSpPr>
        <p:spPr>
          <a:xfrm>
            <a:off x="1285179" y="4236256"/>
            <a:ext cx="10574782" cy="472503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txBox="1"/>
          <p:nvPr/>
        </p:nvSpPr>
        <p:spPr>
          <a:xfrm>
            <a:off x="1561171" y="4439770"/>
            <a:ext cx="10255628" cy="4405437"/>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fr-BE" sz="2651" b="0" i="0" u="sng" strike="noStrike" cap="none" dirty="0">
                <a:solidFill>
                  <a:srgbClr val="000000"/>
                </a:solidFill>
                <a:latin typeface="droid serif" pitchFamily="18" charset="0"/>
                <a:ea typeface="droid serif" pitchFamily="18" charset="0"/>
                <a:cs typeface="droid serif" pitchFamily="18" charset="0"/>
                <a:sym typeface="Oi"/>
              </a:rPr>
              <a:t>Façonne la façon dont une organisation crée et préserve de la valeur grâce à</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a:t>
            </a:r>
            <a:endParaRPr dirty="0"/>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651" b="1" i="1" u="sng" strike="noStrike" cap="none" dirty="0">
                <a:solidFill>
                  <a:srgbClr val="000000"/>
                </a:solidFill>
                <a:latin typeface="droid serif" pitchFamily="18" charset="0"/>
                <a:ea typeface="droid serif" pitchFamily="18" charset="0"/>
                <a:cs typeface="droid serif" pitchFamily="18" charset="0"/>
                <a:sym typeface="Oi"/>
              </a:rPr>
              <a:t>Gestion du </a:t>
            </a:r>
            <a:r>
              <a:rPr lang="en-US" sz="2651" b="1" i="1" u="sng" strike="noStrike" cap="none" dirty="0" err="1">
                <a:solidFill>
                  <a:srgbClr val="000000"/>
                </a:solidFill>
                <a:latin typeface="droid serif" pitchFamily="18" charset="0"/>
                <a:ea typeface="droid serif" pitchFamily="18" charset="0"/>
                <a:cs typeface="droid serif" pitchFamily="18" charset="0"/>
                <a:sym typeface="Oi"/>
              </a:rPr>
              <a:t>rendement</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Préparer l’information pour la gestion interne – p. ex. mesures de rendement (quantitatives ou qualitatives)</a:t>
            </a:r>
            <a:endParaRPr dirty="0"/>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651" b="1" i="1" u="sng" strike="noStrike" cap="none" dirty="0" err="1">
                <a:solidFill>
                  <a:srgbClr val="000000"/>
                </a:solidFill>
                <a:latin typeface="droid serif" pitchFamily="18" charset="0"/>
                <a:ea typeface="droid serif" pitchFamily="18" charset="0"/>
                <a:cs typeface="droid serif" pitchFamily="18" charset="0"/>
                <a:sym typeface="Oi"/>
              </a:rPr>
              <a:t>Contrôle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Le rendement réel sera comparé au rendement prévu afin d’identifier les différences</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243" name="Google Shape;243;p11"/>
          <p:cNvSpPr/>
          <p:nvPr/>
        </p:nvSpPr>
        <p:spPr>
          <a:xfrm>
            <a:off x="12199825" y="4236256"/>
            <a:ext cx="4219034" cy="4738485"/>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11"/>
          <p:cNvGrpSpPr/>
          <p:nvPr/>
        </p:nvGrpSpPr>
        <p:grpSpPr>
          <a:xfrm>
            <a:off x="12539689" y="4346956"/>
            <a:ext cx="3269804" cy="2789935"/>
            <a:chOff x="-1" y="-387754"/>
            <a:chExt cx="4359738" cy="3719915"/>
          </a:xfrm>
        </p:grpSpPr>
        <p:sp>
          <p:nvSpPr>
            <p:cNvPr id="245" name="Google Shape;245;p11"/>
            <p:cNvSpPr txBox="1"/>
            <p:nvPr/>
          </p:nvSpPr>
          <p:spPr>
            <a:xfrm>
              <a:off x="0" y="2872844"/>
              <a:ext cx="4359737" cy="459317"/>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6" name="Google Shape;246;p11"/>
            <p:cNvSpPr txBox="1"/>
            <p:nvPr/>
          </p:nvSpPr>
          <p:spPr>
            <a:xfrm>
              <a:off x="-1" y="-387754"/>
              <a:ext cx="4359737" cy="1846147"/>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000000"/>
                  </a:solidFill>
                  <a:latin typeface="droid serif" pitchFamily="18" charset="0"/>
                  <a:ea typeface="droid serif" pitchFamily="18" charset="0"/>
                  <a:cs typeface="droid serif" pitchFamily="18" charset="0"/>
                  <a:sym typeface="Oi"/>
                </a:rPr>
                <a:t>Video (2:39) – </a:t>
              </a:r>
              <a:r>
                <a:rPr lang="fr-BE" sz="2499" b="0" i="0" u="sng" strike="noStrike" cap="none" dirty="0">
                  <a:solidFill>
                    <a:srgbClr val="000000"/>
                  </a:solidFill>
                  <a:latin typeface="droid serif" pitchFamily="18" charset="0"/>
                  <a:ea typeface="droid serif" pitchFamily="18" charset="0"/>
                  <a:cs typeface="droid serif" pitchFamily="18" charset="0"/>
                  <a:sym typeface="Oi"/>
                </a:rPr>
                <a:t>Que fait un directeur financier?</a:t>
              </a:r>
              <a:endParaRPr sz="2499"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247" name="Google Shape;247;p11"/>
          <p:cNvSpPr txBox="1"/>
          <p:nvPr/>
        </p:nvSpPr>
        <p:spPr>
          <a:xfrm>
            <a:off x="4648019" y="567554"/>
            <a:ext cx="11649255" cy="3102388"/>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Permettre la création de valeur grâce à la planification, à la prévision et à l’allocation des ressources</a:t>
            </a:r>
            <a:endParaRPr sz="1100" dirty="0">
              <a:effectLst>
                <a:outerShdw blurRad="38100" dist="38100" dir="2700000" algn="tl">
                  <a:srgbClr val="000000">
                    <a:alpha val="43137"/>
                  </a:srgbClr>
                </a:outerShdw>
              </a:effectLst>
            </a:endParaRPr>
          </a:p>
        </p:txBody>
      </p:sp>
      <p:pic>
        <p:nvPicPr>
          <p:cNvPr id="248" name="Google Shape;248;p11"/>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249" name="Google Shape;249;p11"/>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250" name="Google Shape;250;p11" descr="A picture containing text, circle, logo, font&#10;&#10;Description automatically generated"/>
          <p:cNvPicPr preferRelativeResize="0"/>
          <p:nvPr/>
        </p:nvPicPr>
        <p:blipFill rotWithShape="1">
          <a:blip r:embed="rId5">
            <a:alphaModFix/>
          </a:blip>
          <a:srcRect/>
          <a:stretch/>
        </p:blipFill>
        <p:spPr>
          <a:xfrm>
            <a:off x="12741675" y="5806942"/>
            <a:ext cx="3085514" cy="301433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45" name="Google Shape;745;p46"/>
          <p:cNvSpPr txBox="1"/>
          <p:nvPr/>
        </p:nvSpPr>
        <p:spPr>
          <a:xfrm>
            <a:off x="12609756" y="6395361"/>
            <a:ext cx="3269803" cy="3444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55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État des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résultats</a:t>
            </a: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exemple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3" name="Picture 2" descr="A picture containing text, screenshot, font, number&#10;&#10;Description automatically generated">
            <a:extLst>
              <a:ext uri="{FF2B5EF4-FFF2-40B4-BE49-F238E27FC236}">
                <a16:creationId xmlns:a16="http://schemas.microsoft.com/office/drawing/2014/main" id="{8139C944-7DD4-5D3B-2D5C-0C69DC7A576B}"/>
              </a:ext>
            </a:extLst>
          </p:cNvPr>
          <p:cNvPicPr>
            <a:picLocks noChangeAspect="1"/>
          </p:cNvPicPr>
          <p:nvPr/>
        </p:nvPicPr>
        <p:blipFill>
          <a:blip r:embed="rId5"/>
          <a:stretch>
            <a:fillRect/>
          </a:stretch>
        </p:blipFill>
        <p:spPr>
          <a:xfrm>
            <a:off x="4599892" y="2070437"/>
            <a:ext cx="11657533" cy="7721263"/>
          </a:xfrm>
          <a:prstGeom prst="rect">
            <a:avLst/>
          </a:prstGeom>
        </p:spPr>
      </p:pic>
    </p:spTree>
    <p:extLst>
      <p:ext uri="{BB962C8B-B14F-4D97-AF65-F5344CB8AC3E}">
        <p14:creationId xmlns:p14="http://schemas.microsoft.com/office/powerpoint/2010/main" val="30412727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737420" y="1541086"/>
            <a:ext cx="7853826" cy="8432218"/>
            <a:chOff x="-496459" y="-1"/>
            <a:chExt cx="10471767" cy="9574789"/>
          </a:xfrm>
        </p:grpSpPr>
        <p:sp>
          <p:nvSpPr>
            <p:cNvPr id="889" name="Google Shape;889;p56"/>
            <p:cNvSpPr/>
            <p:nvPr/>
          </p:nvSpPr>
          <p:spPr>
            <a:xfrm>
              <a:off x="-496459" y="-1"/>
              <a:ext cx="10471767" cy="9574788"/>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0" name="Google Shape;890;p56"/>
            <p:cNvSpPr txBox="1"/>
            <p:nvPr/>
          </p:nvSpPr>
          <p:spPr>
            <a:xfrm>
              <a:off x="-245378" y="141436"/>
              <a:ext cx="10220686" cy="943335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Répondez aux questions suivantes pour vérifier vos réalisations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20008"/>
                </a:lnSpc>
                <a:spcBef>
                  <a:spcPts val="0"/>
                </a:spcBef>
                <a:spcAft>
                  <a:spcPts val="0"/>
                </a:spcAft>
                <a:buClr>
                  <a:srgbClr val="000000"/>
                </a:buClr>
                <a:buSzTx/>
                <a:buFont typeface="Arial"/>
                <a:buAutoNum type="arabicPeriod"/>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Il existe une règle d’engagement des coûts qui stipule que les coûts doivent être enregistrés lorsqu’ils sont engagés</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     VRAI or FAUX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2.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Lequel des énoncés suivants est un exemple de ségrégation appropriée des coûts </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 Affectation de la totalité des dépenses publicitaires au département de production.</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b) Inclure les coûts directs et indirects dans la même catégorie de coûts.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c) Affectation des coûts de main-d’œuvre au département marketing.</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d) Séparer les coûts fixes et variables pour une analyse précise.</a:t>
              </a: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a:t>
              </a: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d’apprentissage</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5</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346276" y="622898"/>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d’Evaluation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11419848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696133" y="1720237"/>
            <a:ext cx="7853826" cy="7846122"/>
            <a:chOff x="-551508" y="203426"/>
            <a:chExt cx="10471767" cy="8909276"/>
          </a:xfrm>
        </p:grpSpPr>
        <p:sp>
          <p:nvSpPr>
            <p:cNvPr id="889" name="Google Shape;889;p56"/>
            <p:cNvSpPr/>
            <p:nvPr/>
          </p:nvSpPr>
          <p:spPr>
            <a:xfrm>
              <a:off x="-551508" y="304274"/>
              <a:ext cx="10471767" cy="8630280"/>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0" name="Google Shape;890;p56"/>
            <p:cNvSpPr txBox="1"/>
            <p:nvPr/>
          </p:nvSpPr>
          <p:spPr>
            <a:xfrm>
              <a:off x="-212395" y="203426"/>
              <a:ext cx="9793540" cy="89092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3.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Pourquoi les coûts passés devraient-ils être évités dans le calcul des coûts </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 Les coûts passés ne sont pas pertinents et n’ont aucune incidence sur la prise de décisions futures.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b) Les coûts passés peuvent fausser l’exactitude de l’information sur les coûts.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c) Les coûts passés sont déjà comptabilisés dans les états financiers.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d) Les coûts passés ne peuvent pas être mesurés avec précision.</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4.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L’inclusion des coûts passés dans le calcul des coûts permet d’obtenir une représentation plus précise de la situation financière actuelle</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VRAI or FAUX ?</a:t>
              </a: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a:t>
              </a: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d’apprentissage</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5</a:t>
              </a:r>
              <a:endParaRPr kumimoji="0" lang="en-US"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346276" y="622898"/>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d’Evaluation</a:t>
            </a:r>
            <a:r>
              <a:rPr kumimoji="0" lang="en-U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19445716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696133" y="1509295"/>
            <a:ext cx="7444977" cy="7613753"/>
            <a:chOff x="-551508" y="-36100"/>
            <a:chExt cx="9926635" cy="8645422"/>
          </a:xfrm>
        </p:grpSpPr>
        <p:sp>
          <p:nvSpPr>
            <p:cNvPr id="889" name="Google Shape;889;p56"/>
            <p:cNvSpPr/>
            <p:nvPr/>
          </p:nvSpPr>
          <p:spPr>
            <a:xfrm>
              <a:off x="-551508" y="224122"/>
              <a:ext cx="9926635" cy="8385200"/>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0" name="Google Shape;890;p56"/>
            <p:cNvSpPr txBox="1"/>
            <p:nvPr/>
          </p:nvSpPr>
          <p:spPr>
            <a:xfrm>
              <a:off x="-283115" y="-36100"/>
              <a:ext cx="9389847" cy="828050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5.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La conduite éthique en comptabilité analytique exige de maintenir la confidentialité de l’information sur les coûts et de ne pas la divulguer sans l’autorisation appropriée</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VRAI or FAUX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6.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Quel est le rôle de l’éthique dans la comptabilité analytique </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 Assurer le respect des dispositions légales.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b) Fournir des informations précises et fiables sur les coûts.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c) Maximiser les profits de l’organisation.</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d) Créer un avantage concurrentiel sur le marché.</a:t>
              </a: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d’apprentissage5</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346276" y="622898"/>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d’Evaluation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3688367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696133" y="1738464"/>
            <a:ext cx="7410735" cy="7925638"/>
            <a:chOff x="-551508" y="224122"/>
            <a:chExt cx="10335033" cy="8999567"/>
          </a:xfrm>
        </p:grpSpPr>
        <p:sp>
          <p:nvSpPr>
            <p:cNvPr id="889" name="Google Shape;889;p56"/>
            <p:cNvSpPr/>
            <p:nvPr/>
          </p:nvSpPr>
          <p:spPr>
            <a:xfrm>
              <a:off x="-551508" y="224122"/>
              <a:ext cx="10335033" cy="8999567"/>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0" name="Google Shape;890;p56"/>
            <p:cNvSpPr txBox="1"/>
            <p:nvPr/>
          </p:nvSpPr>
          <p:spPr>
            <a:xfrm>
              <a:off x="-300426" y="224122"/>
              <a:ext cx="10083951" cy="838520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7. Que </a:t>
              </a:r>
              <a:r>
                <a:rPr kumimoji="0" lang="en-US" sz="2499" b="0" i="0" u="none"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Oi"/>
                </a:rPr>
                <a:t>représente</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 </a:t>
              </a:r>
              <a:r>
                <a:rPr kumimoji="0" lang="en-US" sz="2499" b="0" i="0" u="none"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Oi"/>
                </a:rPr>
                <a:t>l’équation</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 </a:t>
              </a:r>
              <a:r>
                <a:rPr kumimoji="0" lang="en-US" sz="2499" b="0" i="0" u="none"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Oi"/>
                </a:rPr>
                <a:t>comptable</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 La situation financière d’une entreprise à un moment donné.</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b) Les revenus générés par une entreprise au cours d’une période donnée.</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c) Les dépenses engagées par une entreprise au cours d’une période déterminée.</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d) Le revenu net gagné par une entreprise au cours d’une période donnée.</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8.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La comptabilité financière s’adresse aux utilisateurs externes, tandis que la comptabilité analytique est davantage utilisée à des fins internes</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VRAI or FAUX ?</a:t>
              </a: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d’apprentissage5</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346276" y="622898"/>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d’Evaluation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40117868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696133" y="1738464"/>
            <a:ext cx="7410735" cy="5999976"/>
            <a:chOff x="-551508" y="224122"/>
            <a:chExt cx="10335033" cy="6812977"/>
          </a:xfrm>
        </p:grpSpPr>
        <p:sp>
          <p:nvSpPr>
            <p:cNvPr id="889" name="Google Shape;889;p56"/>
            <p:cNvSpPr/>
            <p:nvPr/>
          </p:nvSpPr>
          <p:spPr>
            <a:xfrm>
              <a:off x="-551508" y="224122"/>
              <a:ext cx="10335033" cy="6801298"/>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90" name="Google Shape;890;p56"/>
            <p:cNvSpPr txBox="1"/>
            <p:nvPr/>
          </p:nvSpPr>
          <p:spPr>
            <a:xfrm>
              <a:off x="-300426" y="224122"/>
              <a:ext cx="10083951" cy="681297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9.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Le bilan fournit un aperçu de la situation financière d’une entreprise à un moment donné, en montrant ses actifs, ses passifs et ses capitaux propres</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VRAI or FAUX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10. </a:t>
              </a: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Le compte de résultat fournit des informations sur la performance financière d’une entreprise sur une période spécifique, montrant ses revenus, ses dépenses et son bénéfice net</a:t>
              </a: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VRAI or FAUX ?</a:t>
              </a: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a:t>
              </a: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d’apprentissage</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5</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346276" y="622898"/>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d’Evaluation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7658271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941"/>
        <p:cNvGrpSpPr/>
        <p:nvPr/>
      </p:nvGrpSpPr>
      <p:grpSpPr>
        <a:xfrm>
          <a:off x="0" y="0"/>
          <a:ext cx="0" cy="0"/>
          <a:chOff x="0" y="0"/>
          <a:chExt cx="0" cy="0"/>
        </a:xfrm>
      </p:grpSpPr>
      <p:pic>
        <p:nvPicPr>
          <p:cNvPr id="942" name="Google Shape;942;p60"/>
          <p:cNvPicPr preferRelativeResize="0"/>
          <p:nvPr/>
        </p:nvPicPr>
        <p:blipFill rotWithShape="1">
          <a:blip r:embed="rId3">
            <a:alphaModFix/>
          </a:blip>
          <a:srcRect r="15894"/>
          <a:stretch/>
        </p:blipFill>
        <p:spPr>
          <a:xfrm>
            <a:off x="11277600" y="2188301"/>
            <a:ext cx="7010400" cy="5910398"/>
          </a:xfrm>
          <a:prstGeom prst="rect">
            <a:avLst/>
          </a:prstGeom>
          <a:noFill/>
          <a:ln>
            <a:noFill/>
          </a:ln>
        </p:spPr>
      </p:pic>
      <p:sp>
        <p:nvSpPr>
          <p:cNvPr id="943" name="Google Shape;943;p60"/>
          <p:cNvSpPr txBox="1"/>
          <p:nvPr/>
        </p:nvSpPr>
        <p:spPr>
          <a:xfrm>
            <a:off x="12227931" y="5730736"/>
            <a:ext cx="2502218" cy="1714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100" b="0" i="0" u="none" strike="noStrike" cap="none">
                <a:solidFill>
                  <a:srgbClr val="000000"/>
                </a:solidFill>
                <a:latin typeface="Public Sans"/>
                <a:ea typeface="Public Sans"/>
                <a:cs typeface="Public Sans"/>
                <a:sym typeface="Public Sans"/>
              </a:rPr>
              <a:t>2022-1-BE02-KA220-VET-000089555</a:t>
            </a:r>
            <a:endParaRPr/>
          </a:p>
        </p:txBody>
      </p:sp>
      <p:sp>
        <p:nvSpPr>
          <p:cNvPr id="944" name="Google Shape;944;p60"/>
          <p:cNvSpPr txBox="1"/>
          <p:nvPr/>
        </p:nvSpPr>
        <p:spPr>
          <a:xfrm>
            <a:off x="9756086" y="8941130"/>
            <a:ext cx="8281021" cy="1326004"/>
          </a:xfrm>
          <a:prstGeom prst="rect">
            <a:avLst/>
          </a:prstGeom>
          <a:noFill/>
          <a:ln>
            <a:noFill/>
          </a:ln>
        </p:spPr>
        <p:txBody>
          <a:bodyPr spcFirstLastPara="1" wrap="square" lIns="0" tIns="0" rIns="0" bIns="0" anchor="t" anchorCtr="0">
            <a:spAutoFit/>
          </a:bodyPr>
          <a:lstStyle/>
          <a:p>
            <a:pPr marL="0" marR="0" lvl="0" indent="0" algn="just" rtl="0">
              <a:lnSpc>
                <a:spcPct val="120055"/>
              </a:lnSpc>
              <a:spcBef>
                <a:spcPts val="0"/>
              </a:spcBef>
              <a:spcAft>
                <a:spcPts val="0"/>
              </a:spcAft>
              <a:buNone/>
            </a:pPr>
            <a:r>
              <a:rPr lang="fr-BE" sz="1795" b="0" i="0" u="none" strike="noStrike" cap="none">
                <a:solidFill>
                  <a:srgbClr val="FFFFFF"/>
                </a:solidFill>
                <a:latin typeface="droid serif" pitchFamily="18" charset="0"/>
                <a:ea typeface="droid serif" pitchFamily="18" charset="0"/>
                <a:cs typeface="droid serif" pitchFamily="18" charset="0"/>
                <a:sym typeface="Oi"/>
              </a:rPr>
              <a:t>Le soutien de la Commission européenne à la production de cette publication ne constitue pas une approbation du contenu, qui ne reflète que les opinions des auteurs, et la Commission ne peut être tenue responsable de l’utilisation qui pourrait être faite des informations qu’elle contient</a:t>
            </a:r>
            <a:endParaRPr dirty="0"/>
          </a:p>
        </p:txBody>
      </p:sp>
      <p:pic>
        <p:nvPicPr>
          <p:cNvPr id="945" name="Google Shape;945;p60"/>
          <p:cNvPicPr preferRelativeResize="0"/>
          <p:nvPr/>
        </p:nvPicPr>
        <p:blipFill rotWithShape="1">
          <a:blip r:embed="rId4">
            <a:alphaModFix/>
          </a:blip>
          <a:srcRect/>
          <a:stretch/>
        </p:blipFill>
        <p:spPr>
          <a:xfrm>
            <a:off x="7995115" y="8801100"/>
            <a:ext cx="1466560" cy="1485900"/>
          </a:xfrm>
          <a:prstGeom prst="rect">
            <a:avLst/>
          </a:prstGeom>
          <a:noFill/>
          <a:ln>
            <a:noFill/>
          </a:ln>
        </p:spPr>
      </p:pic>
      <p:pic>
        <p:nvPicPr>
          <p:cNvPr id="946" name="Google Shape;946;p60" descr="Logo&#10;&#10;Description automatically generated"/>
          <p:cNvPicPr preferRelativeResize="0"/>
          <p:nvPr/>
        </p:nvPicPr>
        <p:blipFill rotWithShape="1">
          <a:blip r:embed="rId5">
            <a:alphaModFix/>
          </a:blip>
          <a:srcRect/>
          <a:stretch/>
        </p:blipFill>
        <p:spPr>
          <a:xfrm>
            <a:off x="12412240" y="3987161"/>
            <a:ext cx="2133600" cy="15574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4"/>
        <p:cNvGrpSpPr/>
        <p:nvPr/>
      </p:nvGrpSpPr>
      <p:grpSpPr>
        <a:xfrm>
          <a:off x="0" y="0"/>
          <a:ext cx="0" cy="0"/>
          <a:chOff x="0" y="0"/>
          <a:chExt cx="0" cy="0"/>
        </a:xfrm>
      </p:grpSpPr>
      <p:sp>
        <p:nvSpPr>
          <p:cNvPr id="255" name="Google Shape;255;p12"/>
          <p:cNvSpPr/>
          <p:nvPr/>
        </p:nvSpPr>
        <p:spPr>
          <a:xfrm>
            <a:off x="1248728" y="4397932"/>
            <a:ext cx="10488458" cy="396548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txBox="1"/>
          <p:nvPr/>
        </p:nvSpPr>
        <p:spPr>
          <a:xfrm>
            <a:off x="1538869" y="4513730"/>
            <a:ext cx="10131410" cy="3915944"/>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fr-BE" sz="2651" b="0" i="0" u="sng" strike="noStrike" cap="none" dirty="0">
                <a:solidFill>
                  <a:srgbClr val="000000"/>
                </a:solidFill>
                <a:latin typeface="droid serif" pitchFamily="18" charset="0"/>
                <a:ea typeface="droid serif" pitchFamily="18" charset="0"/>
                <a:cs typeface="droid serif" pitchFamily="18" charset="0"/>
                <a:sym typeface="Oi"/>
              </a:rPr>
              <a:t>Narre comment une organisation crée et préserve de la valeur grâce à</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a:t>
            </a:r>
            <a:endParaRPr dirty="0"/>
          </a:p>
          <a:p>
            <a:pPr marL="0" marR="0" lvl="0" indent="0" rtl="0">
              <a:lnSpc>
                <a:spcPct val="119992"/>
              </a:lnSpc>
              <a:spcBef>
                <a:spcPts val="0"/>
              </a:spcBef>
              <a:spcAft>
                <a:spcPts val="0"/>
              </a:spcAft>
              <a:buNone/>
            </a:pPr>
            <a:endParaRPr sz="2651" b="1" i="1" u="sng"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651" b="1" i="1" u="sng" strike="noStrike" cap="none" dirty="0">
                <a:solidFill>
                  <a:srgbClr val="000000"/>
                </a:solidFill>
                <a:latin typeface="droid serif" pitchFamily="18" charset="0"/>
                <a:ea typeface="droid serif" pitchFamily="18" charset="0"/>
                <a:cs typeface="droid serif" pitchFamily="18" charset="0"/>
                <a:sym typeface="Oi"/>
              </a:rPr>
              <a:t>Rapports financiers (</a:t>
            </a:r>
            <a:r>
              <a:rPr lang="en-US" sz="2651" b="1" i="1" u="sng" strike="noStrike" cap="none" dirty="0" err="1">
                <a:solidFill>
                  <a:srgbClr val="000000"/>
                </a:solidFill>
                <a:latin typeface="droid serif" pitchFamily="18" charset="0"/>
                <a:ea typeface="droid serif" pitchFamily="18" charset="0"/>
                <a:cs typeface="droid serif" pitchFamily="18" charset="0"/>
                <a:sym typeface="Oi"/>
              </a:rPr>
              <a:t>corporatifs</a:t>
            </a:r>
            <a:r>
              <a:rPr lang="en-US" sz="2651" b="1" i="1" u="sng" strike="noStrike" cap="none" dirty="0">
                <a:solidFill>
                  <a:srgbClr val="000000"/>
                </a:solidFill>
                <a:latin typeface="droid serif" pitchFamily="18" charset="0"/>
                <a:ea typeface="droid serif" pitchFamily="18" charset="0"/>
                <a:cs typeface="droid serif" pitchFamily="18" charset="0"/>
                <a:sym typeface="Oi"/>
              </a:rPr>
              <a:t>)</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Préparer des rapports complets pour fournir des informations aux parties prenantes et / ou à d’autres personnes intéressées sur les activités et le rendement de l’organisation tout au long de l’année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257" name="Google Shape;257;p12"/>
          <p:cNvSpPr/>
          <p:nvPr/>
        </p:nvSpPr>
        <p:spPr>
          <a:xfrm>
            <a:off x="12240165" y="4397932"/>
            <a:ext cx="4754293" cy="4318365"/>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2"/>
          <p:cNvGrpSpPr/>
          <p:nvPr/>
        </p:nvGrpSpPr>
        <p:grpSpPr>
          <a:xfrm>
            <a:off x="12489365" y="6763295"/>
            <a:ext cx="4259766" cy="1846146"/>
            <a:chOff x="-252077" y="1666870"/>
            <a:chExt cx="5174164" cy="2461528"/>
          </a:xfrm>
        </p:grpSpPr>
        <p:sp>
          <p:nvSpPr>
            <p:cNvPr id="259" name="Google Shape;259;p12"/>
            <p:cNvSpPr txBox="1"/>
            <p:nvPr/>
          </p:nvSpPr>
          <p:spPr>
            <a:xfrm>
              <a:off x="0" y="2872844"/>
              <a:ext cx="4359737" cy="459317"/>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0" name="Google Shape;260;p12"/>
            <p:cNvSpPr txBox="1"/>
            <p:nvPr/>
          </p:nvSpPr>
          <p:spPr>
            <a:xfrm>
              <a:off x="-252077" y="1666870"/>
              <a:ext cx="5174164" cy="2461528"/>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000000"/>
                  </a:solidFill>
                  <a:latin typeface="droid serif" pitchFamily="18" charset="0"/>
                  <a:ea typeface="droid serif" pitchFamily="18" charset="0"/>
                  <a:cs typeface="droid serif" pitchFamily="18" charset="0"/>
                  <a:sym typeface="Oi"/>
                </a:rPr>
                <a:t>Video (2:39) – </a:t>
              </a:r>
              <a:r>
                <a:rPr lang="fr-BE" sz="2499" b="0" i="0" u="sng" strike="noStrike" cap="none" dirty="0">
                  <a:solidFill>
                    <a:srgbClr val="000000"/>
                  </a:solidFill>
                  <a:latin typeface="droid serif" pitchFamily="18" charset="0"/>
                  <a:ea typeface="droid serif" pitchFamily="18" charset="0"/>
                  <a:cs typeface="droid serif" pitchFamily="18" charset="0"/>
                  <a:sym typeface="Oi"/>
                </a:rPr>
                <a:t>Technologie de pointe en gestion financière du gouvernement</a:t>
              </a:r>
              <a:endParaRPr sz="2499"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261" name="Google Shape;261;p12"/>
          <p:cNvSpPr txBox="1"/>
          <p:nvPr/>
        </p:nvSpPr>
        <p:spPr>
          <a:xfrm>
            <a:off x="4648019" y="567554"/>
            <a:ext cx="11320527" cy="3102388"/>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Permettre la création de valeur grâce à la planification, à la prévision et à l’allocation des ressources</a:t>
            </a:r>
            <a:endParaRPr sz="1100" dirty="0">
              <a:effectLst>
                <a:outerShdw blurRad="38100" dist="38100" dir="2700000" algn="tl">
                  <a:srgbClr val="000000">
                    <a:alpha val="43137"/>
                  </a:srgbClr>
                </a:outerShdw>
              </a:effectLst>
            </a:endParaRPr>
          </a:p>
        </p:txBody>
      </p:sp>
      <p:pic>
        <p:nvPicPr>
          <p:cNvPr id="262" name="Google Shape;262;p12"/>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263" name="Google Shape;263;p12"/>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11" name="Picture 10" descr="tech.jpg"/>
          <p:cNvPicPr>
            <a:picLocks noChangeAspect="1"/>
          </p:cNvPicPr>
          <p:nvPr/>
        </p:nvPicPr>
        <p:blipFill>
          <a:blip r:embed="rId5"/>
          <a:stretch>
            <a:fillRect/>
          </a:stretch>
        </p:blipFill>
        <p:spPr>
          <a:xfrm>
            <a:off x="13194122" y="4664794"/>
            <a:ext cx="2774424" cy="188264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267"/>
        <p:cNvGrpSpPr/>
        <p:nvPr/>
      </p:nvGrpSpPr>
      <p:grpSpPr>
        <a:xfrm>
          <a:off x="0" y="0"/>
          <a:ext cx="0" cy="0"/>
          <a:chOff x="0" y="0"/>
          <a:chExt cx="0" cy="0"/>
        </a:xfrm>
      </p:grpSpPr>
      <p:sp>
        <p:nvSpPr>
          <p:cNvPr id="268" name="Google Shape;268;p13"/>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13"/>
          <p:cNvGrpSpPr/>
          <p:nvPr/>
        </p:nvGrpSpPr>
        <p:grpSpPr>
          <a:xfrm>
            <a:off x="830515" y="1967800"/>
            <a:ext cx="7391400" cy="7848302"/>
            <a:chOff x="-613347" y="-1337173"/>
            <a:chExt cx="9855200" cy="9131908"/>
          </a:xfrm>
        </p:grpSpPr>
        <p:sp>
          <p:nvSpPr>
            <p:cNvPr id="270" name="Google Shape;270;p13"/>
            <p:cNvSpPr/>
            <p:nvPr/>
          </p:nvSpPr>
          <p:spPr>
            <a:xfrm>
              <a:off x="-613347" y="-1175667"/>
              <a:ext cx="9855200" cy="8808897"/>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txBox="1"/>
            <p:nvPr/>
          </p:nvSpPr>
          <p:spPr>
            <a:xfrm>
              <a:off x="-331452" y="-1337173"/>
              <a:ext cx="9179859" cy="9131908"/>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endParaRPr sz="2500"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rtl="0">
                <a:lnSpc>
                  <a:spcPct val="120008"/>
                </a:lnSpc>
                <a:spcBef>
                  <a:spcPts val="0"/>
                </a:spcBef>
                <a:spcAft>
                  <a:spcPts val="0"/>
                </a:spcAft>
                <a:buNone/>
              </a:pPr>
              <a:r>
                <a:rPr lang="fr-BE" sz="2500" b="0" i="0" u="none" strike="noStrike" cap="none" dirty="0">
                  <a:solidFill>
                    <a:srgbClr val="2A2A2A"/>
                  </a:solidFill>
                  <a:latin typeface="droid serif" pitchFamily="18" charset="0"/>
                  <a:ea typeface="droid serif" pitchFamily="18" charset="0"/>
                  <a:cs typeface="droid serif" pitchFamily="18" charset="0"/>
                  <a:sym typeface="Oi"/>
                </a:rPr>
                <a:t>Répondez aux questions suivantes pour vérifier vos réalisations!</a:t>
              </a:r>
            </a:p>
            <a:p>
              <a:pPr marL="0" marR="0" lvl="0" indent="0" rtl="0">
                <a:lnSpc>
                  <a:spcPct val="120008"/>
                </a:lnSpc>
                <a:spcBef>
                  <a:spcPts val="0"/>
                </a:spcBef>
                <a:spcAft>
                  <a:spcPts val="0"/>
                </a:spcAft>
                <a:buNone/>
              </a:pPr>
              <a:endParaRPr lang="en-US" sz="2500" dirty="0">
                <a:solidFill>
                  <a:srgbClr val="2A2A2A"/>
                </a:solidFill>
                <a:latin typeface="droid serif" pitchFamily="18" charset="0"/>
                <a:ea typeface="droid serif" pitchFamily="18" charset="0"/>
                <a:cs typeface="droid serif" pitchFamily="18" charset="0"/>
                <a:sym typeface="Oi"/>
              </a:endParaRPr>
            </a:p>
            <a:p>
              <a:pPr marL="457200" lvl="0" indent="-457200">
                <a:lnSpc>
                  <a:spcPct val="120008"/>
                </a:lnSpc>
                <a:buAutoNum type="arabicPeriod"/>
              </a:pPr>
              <a:r>
                <a:rPr lang="fr-BE" sz="2500" dirty="0">
                  <a:solidFill>
                    <a:srgbClr val="2A2A2A"/>
                  </a:solidFill>
                  <a:latin typeface="droid serif" pitchFamily="18" charset="0"/>
                  <a:ea typeface="droid serif" pitchFamily="18" charset="0"/>
                  <a:cs typeface="droid serif" pitchFamily="18" charset="0"/>
                  <a:sym typeface="Oi"/>
                </a:rPr>
                <a:t>Les progrès technologiques et les innovations sont l’une des principales raisons qui génèrent des changements dans les organisations publiques. </a:t>
              </a:r>
            </a:p>
            <a:p>
              <a:pPr lvl="3">
                <a:lnSpc>
                  <a:spcPct val="120008"/>
                </a:lnSpc>
              </a:pPr>
              <a:r>
                <a:rPr lang="fr-BE" sz="2500" dirty="0">
                  <a:solidFill>
                    <a:srgbClr val="2A2A2A"/>
                  </a:solidFill>
                  <a:latin typeface="droid serif" pitchFamily="18" charset="0"/>
                  <a:ea typeface="droid serif" pitchFamily="18" charset="0"/>
                  <a:cs typeface="droid serif" pitchFamily="18" charset="0"/>
                  <a:sym typeface="Oi"/>
                </a:rPr>
                <a:t> 	VRAI ou FAUX </a:t>
              </a:r>
              <a:r>
                <a:rPr lang="en-US" sz="2500" dirty="0">
                  <a:solidFill>
                    <a:srgbClr val="2A2A2A"/>
                  </a:solidFill>
                  <a:latin typeface="droid serif" pitchFamily="18" charset="0"/>
                  <a:ea typeface="droid serif" pitchFamily="18" charset="0"/>
                  <a:cs typeface="droid serif" pitchFamily="18" charset="0"/>
                  <a:sym typeface="Oi"/>
                </a:rPr>
                <a:t>?</a:t>
              </a:r>
            </a:p>
            <a:p>
              <a:pPr marL="457200" lvl="0" indent="-45720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a:p>
              <a:pPr marL="457200" lvl="0" indent="-457200">
                <a:lnSpc>
                  <a:spcPct val="120008"/>
                </a:lnSpc>
              </a:pPr>
              <a:r>
                <a:rPr lang="en-US" sz="2500" dirty="0">
                  <a:solidFill>
                    <a:srgbClr val="2A2A2A"/>
                  </a:solidFill>
                  <a:latin typeface="droid serif" pitchFamily="18" charset="0"/>
                  <a:ea typeface="droid serif" pitchFamily="18" charset="0"/>
                  <a:cs typeface="droid serif" pitchFamily="18" charset="0"/>
                  <a:sym typeface="Oi"/>
                </a:rPr>
                <a:t>2. </a:t>
              </a:r>
              <a:r>
                <a:rPr lang="fr-BE" sz="2500" dirty="0">
                  <a:solidFill>
                    <a:srgbClr val="2A2A2A"/>
                  </a:solidFill>
                  <a:latin typeface="droid serif" pitchFamily="18" charset="0"/>
                  <a:ea typeface="droid serif" pitchFamily="18" charset="0"/>
                  <a:cs typeface="droid serif" pitchFamily="18" charset="0"/>
                  <a:sym typeface="Oi"/>
                </a:rPr>
                <a:t>Lequel des énoncés suivants est un exemple d’organisme sans but lucratif</a:t>
              </a:r>
              <a:r>
                <a:rPr lang="en-US" sz="2500" dirty="0">
                  <a:solidFill>
                    <a:srgbClr val="2A2A2A"/>
                  </a:solidFill>
                  <a:latin typeface="droid serif" pitchFamily="18" charset="0"/>
                  <a:ea typeface="droid serif" pitchFamily="18" charset="0"/>
                  <a:cs typeface="droid serif" pitchFamily="18" charset="0"/>
                  <a:sym typeface="Oi"/>
                </a:rPr>
                <a:t>?</a:t>
              </a:r>
            </a:p>
            <a:p>
              <a:pPr marL="457200" lvl="0" indent="-457200">
                <a:lnSpc>
                  <a:spcPct val="120008"/>
                </a:lnSpc>
                <a:buAutoNum type="alphaLcParenR"/>
              </a:pPr>
              <a:r>
                <a:rPr lang="en-US" sz="2500" dirty="0">
                  <a:solidFill>
                    <a:srgbClr val="2A2A2A"/>
                  </a:solidFill>
                  <a:latin typeface="droid serif" pitchFamily="18" charset="0"/>
                  <a:ea typeface="droid serif" pitchFamily="18" charset="0"/>
                  <a:cs typeface="droid serif" pitchFamily="18" charset="0"/>
                  <a:sym typeface="Oi"/>
                </a:rPr>
                <a:t>Apple Inc. </a:t>
              </a:r>
            </a:p>
            <a:p>
              <a:pPr marL="457200" lvl="0" indent="-457200">
                <a:lnSpc>
                  <a:spcPct val="120008"/>
                </a:lnSpc>
                <a:buAutoNum type="alphaLcParenR"/>
              </a:pPr>
              <a:r>
                <a:rPr lang="en-US" sz="2500" dirty="0">
                  <a:solidFill>
                    <a:srgbClr val="2A2A2A"/>
                  </a:solidFill>
                  <a:latin typeface="droid serif" pitchFamily="18" charset="0"/>
                  <a:ea typeface="droid serif" pitchFamily="18" charset="0"/>
                  <a:cs typeface="droid serif" pitchFamily="18" charset="0"/>
                  <a:sym typeface="Oi"/>
                </a:rPr>
                <a:t>La Croix Rouge </a:t>
              </a:r>
            </a:p>
            <a:p>
              <a:pPr marL="457200" lvl="0" indent="-457200">
                <a:lnSpc>
                  <a:spcPct val="120008"/>
                </a:lnSpc>
                <a:buAutoNum type="alphaLcParenR"/>
              </a:pPr>
              <a:r>
                <a:rPr lang="en-US" sz="2500" dirty="0">
                  <a:solidFill>
                    <a:srgbClr val="2A2A2A"/>
                  </a:solidFill>
                  <a:latin typeface="droid serif" pitchFamily="18" charset="0"/>
                  <a:ea typeface="droid serif" pitchFamily="18" charset="0"/>
                  <a:cs typeface="droid serif" pitchFamily="18" charset="0"/>
                  <a:sym typeface="Oi"/>
                </a:rPr>
                <a:t>Goldman Sachs </a:t>
              </a:r>
            </a:p>
            <a:p>
              <a:pPr marL="457200" lvl="0" indent="-457200">
                <a:lnSpc>
                  <a:spcPct val="120008"/>
                </a:lnSpc>
                <a:buAutoNum type="alphaLcParenR"/>
              </a:pPr>
              <a:r>
                <a:rPr lang="en-US" sz="2500" dirty="0">
                  <a:solidFill>
                    <a:srgbClr val="2A2A2A"/>
                  </a:solidFill>
                  <a:latin typeface="droid serif" pitchFamily="18" charset="0"/>
                  <a:ea typeface="droid serif" pitchFamily="18" charset="0"/>
                  <a:cs typeface="droid serif" pitchFamily="18" charset="0"/>
                  <a:sym typeface="Oi"/>
                </a:rPr>
                <a:t>Coca-Cola</a:t>
              </a:r>
            </a:p>
            <a:p>
              <a:pPr marL="0" marR="0" lvl="0" indent="0" rtl="0">
                <a:lnSpc>
                  <a:spcPct val="120008"/>
                </a:lnSpc>
                <a:spcBef>
                  <a:spcPts val="0"/>
                </a:spcBef>
                <a:spcAft>
                  <a:spcPts val="0"/>
                </a:spcAft>
                <a:buNone/>
              </a:pPr>
              <a:endParaRPr sz="2500"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272" name="Google Shape;272;p13"/>
          <p:cNvGrpSpPr/>
          <p:nvPr/>
        </p:nvGrpSpPr>
        <p:grpSpPr>
          <a:xfrm>
            <a:off x="9570786" y="1562409"/>
            <a:ext cx="8156776" cy="7051802"/>
            <a:chOff x="-1244443" y="-147173"/>
            <a:chExt cx="10875702" cy="9402403"/>
          </a:xfrm>
        </p:grpSpPr>
        <p:sp>
          <p:nvSpPr>
            <p:cNvPr id="273" name="Google Shape;273;p13"/>
            <p:cNvSpPr txBox="1"/>
            <p:nvPr/>
          </p:nvSpPr>
          <p:spPr>
            <a:xfrm>
              <a:off x="-1244443" y="-147173"/>
              <a:ext cx="10875702"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1</a:t>
              </a:r>
              <a:endParaRPr sz="7200" dirty="0"/>
            </a:p>
          </p:txBody>
        </p:sp>
        <p:pic>
          <p:nvPicPr>
            <p:cNvPr id="274" name="Google Shape;274;p13"/>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275" name="Google Shape;275;p13"/>
          <p:cNvSpPr txBox="1"/>
          <p:nvPr/>
        </p:nvSpPr>
        <p:spPr>
          <a:xfrm>
            <a:off x="403730" y="8001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sz="1100" dirty="0">
              <a:effectLst>
                <a:outerShdw blurRad="38100" dist="38100" dir="2700000" algn="tl">
                  <a:srgbClr val="000000">
                    <a:alpha val="43137"/>
                  </a:srgbClr>
                </a:outerShdw>
              </a:effectLst>
            </a:endParaRPr>
          </a:p>
        </p:txBody>
      </p:sp>
      <p:pic>
        <p:nvPicPr>
          <p:cNvPr id="276" name="Google Shape;276;p13"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280"/>
        <p:cNvGrpSpPr/>
        <p:nvPr/>
      </p:nvGrpSpPr>
      <p:grpSpPr>
        <a:xfrm>
          <a:off x="0" y="0"/>
          <a:ext cx="0" cy="0"/>
          <a:chOff x="0" y="0"/>
          <a:chExt cx="0" cy="0"/>
        </a:xfrm>
      </p:grpSpPr>
      <p:sp>
        <p:nvSpPr>
          <p:cNvPr id="281" name="Google Shape;281;p14"/>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82;p14"/>
          <p:cNvGrpSpPr/>
          <p:nvPr/>
        </p:nvGrpSpPr>
        <p:grpSpPr>
          <a:xfrm>
            <a:off x="817067" y="1783211"/>
            <a:ext cx="7391400" cy="6587180"/>
            <a:chOff x="-631276" y="-834347"/>
            <a:chExt cx="9855200" cy="9477085"/>
          </a:xfrm>
        </p:grpSpPr>
        <p:sp>
          <p:nvSpPr>
            <p:cNvPr id="283" name="Google Shape;283;p14"/>
            <p:cNvSpPr/>
            <p:nvPr/>
          </p:nvSpPr>
          <p:spPr>
            <a:xfrm>
              <a:off x="-631276" y="-656130"/>
              <a:ext cx="9855200" cy="9298868"/>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txBox="1"/>
            <p:nvPr/>
          </p:nvSpPr>
          <p:spPr>
            <a:xfrm>
              <a:off x="-327889" y="-834347"/>
              <a:ext cx="9126071" cy="9298868"/>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endParaRPr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endParaRPr>
            </a:p>
            <a:p>
              <a:pPr marL="514350" lvl="0" indent="-514350">
                <a:lnSpc>
                  <a:spcPct val="120008"/>
                </a:lnSpc>
                <a:buClr>
                  <a:srgbClr val="2A2A2A"/>
                </a:buClr>
                <a:buSzPts val="2499"/>
              </a:pP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3. </a:t>
              </a: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Lequel des éléments suivants n’est PAS une composante du processus de planification</a:t>
              </a: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a:t>
              </a:r>
              <a:endParaRPr lang="en-US" sz="2500" dirty="0">
                <a:latin typeface="Droid Serif" panose="020B0604020202020204" charset="0"/>
                <a:ea typeface="Droid Serif" panose="020B0604020202020204" charset="0"/>
                <a:cs typeface="Droid Serif" panose="020B0604020202020204" charset="0"/>
              </a:endParaRPr>
            </a:p>
            <a:p>
              <a:pPr marL="457200" lvl="0" indent="-457200">
                <a:lnSpc>
                  <a:spcPct val="120008"/>
                </a:lnSpc>
                <a:buClr>
                  <a:srgbClr val="2A2A2A"/>
                </a:buClr>
                <a:buSzPts val="2499"/>
                <a:buFont typeface="Oi"/>
                <a:buAutoNum type="alphaLcPeriod"/>
              </a:pP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Fixer des buts et des objectifs</a:t>
              </a:r>
            </a:p>
            <a:p>
              <a:pPr marL="457200" lvl="0" indent="-457200">
                <a:lnSpc>
                  <a:spcPct val="120008"/>
                </a:lnSpc>
                <a:buClr>
                  <a:srgbClr val="2A2A2A"/>
                </a:buClr>
                <a:buSzPts val="2499"/>
                <a:buFont typeface="Oi"/>
                <a:buAutoNum type="alphaLcPeriod"/>
              </a:pP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Identifier les ressources nécessaires</a:t>
              </a:r>
            </a:p>
            <a:p>
              <a:pPr marL="457200" lvl="0" indent="-457200">
                <a:lnSpc>
                  <a:spcPct val="120008"/>
                </a:lnSpc>
                <a:buClr>
                  <a:srgbClr val="2A2A2A"/>
                </a:buClr>
                <a:buSzPts val="2499"/>
                <a:buFont typeface="Oi"/>
                <a:buAutoNum type="alphaLcPeriod"/>
              </a:pP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Allocation des ressources</a:t>
              </a:r>
            </a:p>
            <a:p>
              <a:pPr marL="457200" lvl="0" indent="-457200">
                <a:lnSpc>
                  <a:spcPct val="120008"/>
                </a:lnSpc>
                <a:buClr>
                  <a:srgbClr val="2A2A2A"/>
                </a:buClr>
                <a:buSzPts val="2499"/>
                <a:buFont typeface="Oi"/>
                <a:buAutoNum type="alphaLcPeriod"/>
              </a:pP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Mesure de la performance</a:t>
              </a:r>
            </a:p>
            <a:p>
              <a:pPr lvl="0">
                <a:lnSpc>
                  <a:spcPct val="120008"/>
                </a:lnSpc>
              </a:pPr>
              <a:endParaRPr lang="en-US" sz="2500" dirty="0">
                <a:solidFill>
                  <a:srgbClr val="2A2A2A"/>
                </a:solidFill>
                <a:latin typeface="Droid Serif" panose="020B0604020202020204" charset="0"/>
                <a:ea typeface="Droid Serif" panose="020B0604020202020204" charset="0"/>
                <a:cs typeface="Droid Serif" panose="020B0604020202020204" charset="0"/>
                <a:sym typeface="Oi"/>
              </a:endParaRPr>
            </a:p>
            <a:p>
              <a:pPr lvl="0">
                <a:lnSpc>
                  <a:spcPct val="120008"/>
                </a:lnSpc>
              </a:pP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4. </a:t>
              </a: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La prévision consiste à prévoir des événements ou des tendances futurs en fonction de données historiques et d’autres informations non financières</a:t>
              </a: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a:t>
              </a:r>
              <a:endParaRPr lang="en-US" sz="2500" dirty="0">
                <a:latin typeface="Droid Serif" panose="020B0604020202020204" charset="0"/>
                <a:ea typeface="Droid Serif" panose="020B0604020202020204" charset="0"/>
                <a:cs typeface="Droid Serif" panose="020B0604020202020204" charset="0"/>
              </a:endParaRPr>
            </a:p>
            <a:p>
              <a:pPr lvl="0">
                <a:lnSpc>
                  <a:spcPct val="120008"/>
                </a:lnSpc>
              </a:pP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VRAI or FAUX ?</a:t>
              </a:r>
            </a:p>
          </p:txBody>
        </p:sp>
      </p:grpSp>
      <p:grpSp>
        <p:nvGrpSpPr>
          <p:cNvPr id="3" name="Google Shape;285;p14"/>
          <p:cNvGrpSpPr/>
          <p:nvPr/>
        </p:nvGrpSpPr>
        <p:grpSpPr>
          <a:xfrm>
            <a:off x="9837174" y="1665645"/>
            <a:ext cx="7978878" cy="6948566"/>
            <a:chOff x="-889259" y="-9525"/>
            <a:chExt cx="10638505" cy="9264755"/>
          </a:xfrm>
        </p:grpSpPr>
        <p:sp>
          <p:nvSpPr>
            <p:cNvPr id="286" name="Google Shape;286;p14"/>
            <p:cNvSpPr txBox="1"/>
            <p:nvPr/>
          </p:nvSpPr>
          <p:spPr>
            <a:xfrm>
              <a:off x="-889259" y="-9525"/>
              <a:ext cx="10638505"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1</a:t>
              </a:r>
              <a:endParaRPr lang="en-US" sz="7200" dirty="0"/>
            </a:p>
          </p:txBody>
        </p:sp>
        <p:pic>
          <p:nvPicPr>
            <p:cNvPr id="287" name="Google Shape;287;p14"/>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288" name="Google Shape;288;p14"/>
          <p:cNvSpPr txBox="1"/>
          <p:nvPr/>
        </p:nvSpPr>
        <p:spPr>
          <a:xfrm>
            <a:off x="403729" y="723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sz="1100" dirty="0">
              <a:effectLst>
                <a:outerShdw blurRad="38100" dist="38100" dir="2700000" algn="tl">
                  <a:srgbClr val="000000">
                    <a:alpha val="43137"/>
                  </a:srgbClr>
                </a:outerShdw>
              </a:effectLst>
            </a:endParaRPr>
          </a:p>
        </p:txBody>
      </p:sp>
      <p:pic>
        <p:nvPicPr>
          <p:cNvPr id="289" name="Google Shape;289;p14"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280"/>
        <p:cNvGrpSpPr/>
        <p:nvPr/>
      </p:nvGrpSpPr>
      <p:grpSpPr>
        <a:xfrm>
          <a:off x="0" y="0"/>
          <a:ext cx="0" cy="0"/>
          <a:chOff x="0" y="0"/>
          <a:chExt cx="0" cy="0"/>
        </a:xfrm>
      </p:grpSpPr>
      <p:sp>
        <p:nvSpPr>
          <p:cNvPr id="281" name="Google Shape;281;p14"/>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4"/>
          <p:cNvGrpSpPr/>
          <p:nvPr/>
        </p:nvGrpSpPr>
        <p:grpSpPr>
          <a:xfrm>
            <a:off x="817067" y="1783211"/>
            <a:ext cx="7391400" cy="8001468"/>
            <a:chOff x="-631276" y="-834347"/>
            <a:chExt cx="9855200" cy="9310129"/>
          </a:xfrm>
        </p:grpSpPr>
        <p:sp>
          <p:nvSpPr>
            <p:cNvPr id="283" name="Google Shape;283;p14"/>
            <p:cNvSpPr/>
            <p:nvPr/>
          </p:nvSpPr>
          <p:spPr>
            <a:xfrm>
              <a:off x="-631276" y="-656130"/>
              <a:ext cx="9855200" cy="9131912"/>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14"/>
            <p:cNvSpPr txBox="1"/>
            <p:nvPr/>
          </p:nvSpPr>
          <p:spPr>
            <a:xfrm>
              <a:off x="-327889" y="-834347"/>
              <a:ext cx="9126071" cy="9131912"/>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endParaRPr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endParaRPr>
            </a:p>
            <a:p>
              <a:pPr marL="0" marR="0" lvl="0" indent="0" rtl="0">
                <a:lnSpc>
                  <a:spcPct val="120008"/>
                </a:lnSpc>
                <a:spcBef>
                  <a:spcPts val="0"/>
                </a:spcBef>
                <a:spcAft>
                  <a:spcPts val="0"/>
                </a:spcAft>
                <a:buNone/>
              </a:pP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5. </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Lors de l’affectation des ressources, lesquels des éléments suivants devraient être pris en compte</a:t>
              </a: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a:t>
              </a:r>
              <a:b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b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a. </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La disponibilité des ressources</a:t>
              </a:r>
            </a:p>
            <a:p>
              <a:pPr marL="0" marR="0" lvl="0" indent="0" rtl="0">
                <a:lnSpc>
                  <a:spcPct val="120008"/>
                </a:lnSpc>
                <a:spcBef>
                  <a:spcPts val="0"/>
                </a:spcBef>
                <a:spcAft>
                  <a:spcPts val="0"/>
                </a:spcAft>
                <a:buNone/>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b. Le coût des ressources</a:t>
              </a:r>
            </a:p>
            <a:p>
              <a:pPr marL="0" marR="0" lvl="0" indent="0" rtl="0">
                <a:lnSpc>
                  <a:spcPct val="120008"/>
                </a:lnSpc>
                <a:spcBef>
                  <a:spcPts val="0"/>
                </a:spcBef>
                <a:spcAft>
                  <a:spcPts val="0"/>
                </a:spcAft>
                <a:buNone/>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c. Les priorités stratégiques de l’organisation</a:t>
              </a:r>
            </a:p>
            <a:p>
              <a:pPr marL="0" marR="0" lvl="0" indent="0" rtl="0">
                <a:lnSpc>
                  <a:spcPct val="120008"/>
                </a:lnSpc>
                <a:spcBef>
                  <a:spcPts val="0"/>
                </a:spcBef>
                <a:spcAft>
                  <a:spcPts val="0"/>
                </a:spcAft>
                <a:buNone/>
              </a:pPr>
              <a:r>
                <a:rPr lang="fr-BE" sz="2500" b="0" i="0" u="none" strike="noStrike" cap="none" dirty="0">
                  <a:solidFill>
                    <a:srgbClr val="2A2A2A"/>
                  </a:solidFill>
                  <a:highlight>
                    <a:srgbClr val="FFFF00"/>
                  </a:highlight>
                  <a:latin typeface="Droid Serif" panose="020B0604020202020204" charset="0"/>
                  <a:ea typeface="Droid Serif" panose="020B0604020202020204" charset="0"/>
                  <a:cs typeface="Droid Serif" panose="020B0604020202020204" charset="0"/>
                  <a:sym typeface="Oi"/>
                </a:rPr>
                <a:t>d. Tout ce qui précède</a:t>
              </a:r>
            </a:p>
            <a:p>
              <a:pPr marL="0" marR="0" lvl="0" indent="0" rtl="0">
                <a:lnSpc>
                  <a:spcPct val="120008"/>
                </a:lnSpc>
                <a:spcBef>
                  <a:spcPts val="0"/>
                </a:spcBef>
                <a:spcAft>
                  <a:spcPts val="0"/>
                </a:spcAft>
                <a:buNone/>
              </a:pPr>
              <a:endParaRPr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endParaRPr>
            </a:p>
            <a:p>
              <a:pPr marL="0" marR="0" lvl="0" indent="0" rtl="0">
                <a:lnSpc>
                  <a:spcPct val="120008"/>
                </a:lnSpc>
                <a:spcBef>
                  <a:spcPts val="0"/>
                </a:spcBef>
                <a:spcAft>
                  <a:spcPts val="0"/>
                </a:spcAft>
                <a:buNone/>
              </a:pPr>
              <a:r>
                <a:rPr lang="en-US" sz="2500" dirty="0">
                  <a:solidFill>
                    <a:srgbClr val="2A2A2A"/>
                  </a:solidFill>
                  <a:latin typeface="Droid Serif" panose="020B0604020202020204" charset="0"/>
                  <a:ea typeface="Droid Serif" panose="020B0604020202020204" charset="0"/>
                  <a:cs typeface="Droid Serif" panose="020B0604020202020204" charset="0"/>
                  <a:sym typeface="Oi"/>
                </a:rPr>
                <a:t>6</a:t>
              </a: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 </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Lequel des éléments suivants n’est PAS un aspect clé de la gestion du rendement</a:t>
              </a: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a:t>
              </a:r>
              <a:b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b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a</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 Fixer des objectifs de performance</a:t>
              </a:r>
            </a:p>
            <a:p>
              <a:pPr marL="0" marR="0" lvl="0" indent="0" rtl="0">
                <a:lnSpc>
                  <a:spcPct val="120008"/>
                </a:lnSpc>
                <a:spcBef>
                  <a:spcPts val="0"/>
                </a:spcBef>
                <a:spcAft>
                  <a:spcPts val="0"/>
                </a:spcAft>
                <a:buNone/>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b. Suivi des résultats</a:t>
              </a:r>
            </a:p>
            <a:p>
              <a:pPr marL="0" marR="0" lvl="0" indent="0" rtl="0">
                <a:lnSpc>
                  <a:spcPct val="120008"/>
                </a:lnSpc>
                <a:spcBef>
                  <a:spcPts val="0"/>
                </a:spcBef>
                <a:spcAft>
                  <a:spcPts val="0"/>
                </a:spcAft>
                <a:buNone/>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c. Identifier et traiter les problèmes de performance</a:t>
              </a:r>
            </a:p>
            <a:p>
              <a:pPr marL="0" marR="0" lvl="0" indent="0" rtl="0">
                <a:lnSpc>
                  <a:spcPct val="120008"/>
                </a:lnSpc>
                <a:spcBef>
                  <a:spcPts val="0"/>
                </a:spcBef>
                <a:spcAft>
                  <a:spcPts val="0"/>
                </a:spcAft>
                <a:buNone/>
              </a:pPr>
              <a:r>
                <a:rPr lang="fr-BE" sz="2500" b="0" i="0" u="none" strike="noStrike" cap="none" dirty="0">
                  <a:solidFill>
                    <a:srgbClr val="2A2A2A"/>
                  </a:solidFill>
                  <a:highlight>
                    <a:srgbClr val="FFFF00"/>
                  </a:highlight>
                  <a:latin typeface="Droid Serif" panose="020B0604020202020204" charset="0"/>
                  <a:ea typeface="Droid Serif" panose="020B0604020202020204" charset="0"/>
                  <a:cs typeface="Droid Serif" panose="020B0604020202020204" charset="0"/>
                  <a:sym typeface="Oi"/>
                </a:rPr>
                <a:t>d. Prendre des décisions en matière d’affectation des ressources</a:t>
              </a:r>
            </a:p>
          </p:txBody>
        </p:sp>
      </p:grpSp>
      <p:grpSp>
        <p:nvGrpSpPr>
          <p:cNvPr id="285" name="Google Shape;285;p14"/>
          <p:cNvGrpSpPr/>
          <p:nvPr/>
        </p:nvGrpSpPr>
        <p:grpSpPr>
          <a:xfrm>
            <a:off x="9748684" y="1665645"/>
            <a:ext cx="8067368" cy="6948566"/>
            <a:chOff x="-1007245" y="-9525"/>
            <a:chExt cx="10756491" cy="9264755"/>
          </a:xfrm>
        </p:grpSpPr>
        <p:sp>
          <p:nvSpPr>
            <p:cNvPr id="286" name="Google Shape;286;p14"/>
            <p:cNvSpPr txBox="1"/>
            <p:nvPr/>
          </p:nvSpPr>
          <p:spPr>
            <a:xfrm>
              <a:off x="-1007245" y="-9525"/>
              <a:ext cx="10756491" cy="413651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9600" b="0" i="0" u="none" strike="noStrike" cap="none" dirty="0">
                  <a:solidFill>
                    <a:srgbClr val="F6F5EF"/>
                  </a:solidFill>
                  <a:latin typeface="droid serif" pitchFamily="18" charset="0"/>
                  <a:ea typeface="droid serif" pitchFamily="18" charset="0"/>
                  <a:cs typeface="droid serif" pitchFamily="18" charset="0"/>
                  <a:sym typeface="Oi"/>
                </a:rPr>
                <a:t>1</a:t>
              </a:r>
              <a:endParaRPr lang="en-US" sz="9600" dirty="0"/>
            </a:p>
          </p:txBody>
        </p:sp>
        <p:pic>
          <p:nvPicPr>
            <p:cNvPr id="287" name="Google Shape;287;p14"/>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288" name="Google Shape;288;p14"/>
          <p:cNvSpPr txBox="1"/>
          <p:nvPr/>
        </p:nvSpPr>
        <p:spPr>
          <a:xfrm>
            <a:off x="403729" y="723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sz="1100" dirty="0">
              <a:effectLst>
                <a:outerShdw blurRad="38100" dist="38100" dir="2700000" algn="tl">
                  <a:srgbClr val="000000">
                    <a:alpha val="43137"/>
                  </a:srgbClr>
                </a:outerShdw>
              </a:effectLst>
            </a:endParaRPr>
          </a:p>
        </p:txBody>
      </p:sp>
      <p:pic>
        <p:nvPicPr>
          <p:cNvPr id="289" name="Google Shape;289;p14"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293"/>
        <p:cNvGrpSpPr/>
        <p:nvPr/>
      </p:nvGrpSpPr>
      <p:grpSpPr>
        <a:xfrm>
          <a:off x="0" y="0"/>
          <a:ext cx="0" cy="0"/>
          <a:chOff x="0" y="0"/>
          <a:chExt cx="0" cy="0"/>
        </a:xfrm>
      </p:grpSpPr>
      <p:sp>
        <p:nvSpPr>
          <p:cNvPr id="294" name="Google Shape;294;p15"/>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5"/>
          <p:cNvGrpSpPr/>
          <p:nvPr/>
        </p:nvGrpSpPr>
        <p:grpSpPr>
          <a:xfrm>
            <a:off x="458500" y="1665644"/>
            <a:ext cx="8244970" cy="8378007"/>
            <a:chOff x="-1166697" y="-371908"/>
            <a:chExt cx="10993294" cy="9748252"/>
          </a:xfrm>
        </p:grpSpPr>
        <p:sp>
          <p:nvSpPr>
            <p:cNvPr id="296" name="Google Shape;296;p15"/>
            <p:cNvSpPr/>
            <p:nvPr/>
          </p:nvSpPr>
          <p:spPr>
            <a:xfrm>
              <a:off x="-1166697" y="-371908"/>
              <a:ext cx="10993294" cy="9748252"/>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15"/>
            <p:cNvSpPr txBox="1"/>
            <p:nvPr/>
          </p:nvSpPr>
          <p:spPr>
            <a:xfrm>
              <a:off x="-887444" y="-149827"/>
              <a:ext cx="10614027" cy="9378116"/>
            </a:xfrm>
            <a:prstGeom prst="rect">
              <a:avLst/>
            </a:prstGeom>
            <a:noFill/>
            <a:ln>
              <a:noFill/>
            </a:ln>
          </p:spPr>
          <p:txBody>
            <a:bodyPr spcFirstLastPara="1" wrap="square" lIns="0" tIns="0" rIns="0" bIns="0" anchor="t" anchorCtr="0">
              <a:spAutoFit/>
            </a:bodyPr>
            <a:lstStyle/>
            <a:p>
              <a:pPr marL="0" marR="0" lvl="0" indent="0" rtl="0">
                <a:lnSpc>
                  <a:spcPct val="107107"/>
                </a:lnSpc>
                <a:spcBef>
                  <a:spcPts val="0"/>
                </a:spcBef>
                <a:spcAft>
                  <a:spcPts val="0"/>
                </a:spcAft>
                <a:buNone/>
              </a:pPr>
              <a:r>
                <a:rPr lang="en-US" sz="2500" b="0" i="0" u="none" strike="noStrike" cap="none" dirty="0">
                  <a:solidFill>
                    <a:srgbClr val="2A2A2A"/>
                  </a:solidFill>
                  <a:latin typeface="Droid Serif" pitchFamily="18" charset="0"/>
                  <a:ea typeface="Droid Serif" pitchFamily="18" charset="0"/>
                  <a:cs typeface="Droid Serif" pitchFamily="18" charset="0"/>
                  <a:sym typeface="Oi"/>
                </a:rPr>
                <a:t>7. </a:t>
              </a:r>
              <a:r>
                <a:rPr lang="fr-BE" sz="2500" b="0" i="0" u="none" strike="noStrike" cap="none" dirty="0">
                  <a:solidFill>
                    <a:schemeClr val="dk1"/>
                  </a:solidFill>
                  <a:latin typeface="Droid Serif" pitchFamily="18" charset="0"/>
                  <a:ea typeface="Droid Serif" pitchFamily="18" charset="0"/>
                  <a:cs typeface="Droid Serif" pitchFamily="18" charset="0"/>
                  <a:sym typeface="Calibri"/>
                </a:rPr>
                <a:t>Le contrôle est un processus qui consiste à surveiller le rendement réel par rapport au rendement prévu et à prendre des mesures correctives au besoin.</a:t>
              </a:r>
            </a:p>
            <a:p>
              <a:pPr marL="0" marR="0" lvl="0" indent="0" rtl="0">
                <a:lnSpc>
                  <a:spcPct val="107107"/>
                </a:lnSpc>
                <a:spcBef>
                  <a:spcPts val="0"/>
                </a:spcBef>
                <a:spcAft>
                  <a:spcPts val="0"/>
                </a:spcAft>
                <a:buNone/>
              </a:pPr>
              <a:r>
                <a:rPr lang="fr-BE" sz="2500" b="0" i="0" u="none" strike="noStrike" cap="none" dirty="0">
                  <a:solidFill>
                    <a:schemeClr val="dk1"/>
                  </a:solidFill>
                  <a:latin typeface="Droid Serif" pitchFamily="18" charset="0"/>
                  <a:ea typeface="Droid Serif" pitchFamily="18" charset="0"/>
                  <a:cs typeface="Droid Serif" pitchFamily="18" charset="0"/>
                  <a:sym typeface="Calibri"/>
                </a:rPr>
                <a:t>VRAI ou FAUX </a:t>
              </a:r>
              <a:r>
                <a:rPr lang="en-US" sz="2500" b="0" i="0" u="none" strike="noStrike" cap="none" dirty="0">
                  <a:solidFill>
                    <a:srgbClr val="2A2A2A"/>
                  </a:solidFill>
                  <a:latin typeface="Droid Serif" pitchFamily="18" charset="0"/>
                  <a:ea typeface="Droid Serif" pitchFamily="18" charset="0"/>
                  <a:cs typeface="Droid Serif" pitchFamily="18" charset="0"/>
                  <a:sym typeface="Oi"/>
                </a:rPr>
                <a:t>?</a:t>
              </a:r>
            </a:p>
            <a:p>
              <a:pPr marL="0" marR="0" lvl="0" indent="0" rtl="0">
                <a:lnSpc>
                  <a:spcPct val="120008"/>
                </a:lnSpc>
                <a:spcBef>
                  <a:spcPts val="0"/>
                </a:spcBef>
                <a:spcAft>
                  <a:spcPts val="0"/>
                </a:spcAft>
                <a:buNone/>
              </a:pPr>
              <a:endParaRPr lang="en-US" sz="2500" dirty="0">
                <a:solidFill>
                  <a:srgbClr val="2A2A2A"/>
                </a:solidFill>
                <a:latin typeface="Droid Serif" pitchFamily="18" charset="0"/>
                <a:ea typeface="Droid Serif" pitchFamily="18" charset="0"/>
                <a:cs typeface="Droid Serif" pitchFamily="18" charset="0"/>
                <a:sym typeface="Oi"/>
              </a:endParaRPr>
            </a:p>
            <a:p>
              <a:pPr lvl="0">
                <a:lnSpc>
                  <a:spcPct val="120008"/>
                </a:lnSpc>
              </a:pPr>
              <a:r>
                <a:rPr lang="en-US" sz="2500" dirty="0">
                  <a:solidFill>
                    <a:srgbClr val="2A2A2A"/>
                  </a:solidFill>
                  <a:latin typeface="Droid Serif" pitchFamily="18" charset="0"/>
                  <a:ea typeface="Droid Serif" pitchFamily="18" charset="0"/>
                  <a:cs typeface="Droid Serif" pitchFamily="18" charset="0"/>
                  <a:sym typeface="Oi"/>
                </a:rPr>
                <a:t>8. </a:t>
              </a:r>
              <a:r>
                <a:rPr lang="fr-BE" sz="2500" dirty="0">
                  <a:solidFill>
                    <a:srgbClr val="2A2A2A"/>
                  </a:solidFill>
                  <a:latin typeface="Droid Serif" pitchFamily="18" charset="0"/>
                  <a:ea typeface="Droid Serif" pitchFamily="18" charset="0"/>
                  <a:cs typeface="Droid Serif" pitchFamily="18" charset="0"/>
                  <a:sym typeface="Oi"/>
                </a:rPr>
                <a:t>Les rapports financiers fournissent de l’information sur la situation financière et le rendement d’une organisation. Laquelle des affirmations suivantes est vraie</a:t>
              </a:r>
              <a:r>
                <a:rPr lang="en-US" sz="2500" dirty="0">
                  <a:solidFill>
                    <a:srgbClr val="2A2A2A"/>
                  </a:solidFill>
                  <a:latin typeface="Droid Serif" pitchFamily="18" charset="0"/>
                  <a:ea typeface="Droid Serif" pitchFamily="18" charset="0"/>
                  <a:cs typeface="Droid Serif" pitchFamily="18" charset="0"/>
                  <a:sym typeface="Oi"/>
                </a:rPr>
                <a:t>?</a:t>
              </a:r>
              <a:br>
                <a:rPr lang="en-US" sz="2500" dirty="0">
                  <a:solidFill>
                    <a:srgbClr val="2A2A2A"/>
                  </a:solidFill>
                  <a:latin typeface="Droid Serif" pitchFamily="18" charset="0"/>
                  <a:ea typeface="Droid Serif" pitchFamily="18" charset="0"/>
                  <a:cs typeface="Droid Serif" pitchFamily="18" charset="0"/>
                  <a:sym typeface="Oi"/>
                </a:rPr>
              </a:br>
              <a:r>
                <a:rPr lang="en-US" sz="2500" dirty="0">
                  <a:solidFill>
                    <a:srgbClr val="2A2A2A"/>
                  </a:solidFill>
                  <a:latin typeface="Droid Serif" pitchFamily="18" charset="0"/>
                  <a:ea typeface="Droid Serif" pitchFamily="18" charset="0"/>
                  <a:cs typeface="Droid Serif" pitchFamily="18" charset="0"/>
                  <a:sym typeface="Oi"/>
                </a:rPr>
                <a:t>a. </a:t>
              </a:r>
              <a:r>
                <a:rPr lang="fr-BE" sz="2500" dirty="0">
                  <a:solidFill>
                    <a:srgbClr val="2A2A2A"/>
                  </a:solidFill>
                  <a:latin typeface="Droid Serif" pitchFamily="18" charset="0"/>
                  <a:ea typeface="Droid Serif" pitchFamily="18" charset="0"/>
                  <a:cs typeface="Droid Serif" pitchFamily="18" charset="0"/>
                  <a:sym typeface="Oi"/>
                </a:rPr>
                <a:t>L’information financière n’est nécessaire que pour les sociétés cotées en bourse.</a:t>
              </a:r>
            </a:p>
            <a:p>
              <a:pPr lvl="0">
                <a:lnSpc>
                  <a:spcPct val="120008"/>
                </a:lnSpc>
              </a:pPr>
              <a:r>
                <a:rPr lang="fr-BE" sz="2500" dirty="0">
                  <a:solidFill>
                    <a:srgbClr val="2A2A2A"/>
                  </a:solidFill>
                  <a:latin typeface="Droid Serif" pitchFamily="18" charset="0"/>
                  <a:ea typeface="Droid Serif" pitchFamily="18" charset="0"/>
                  <a:cs typeface="Droid Serif" pitchFamily="18" charset="0"/>
                  <a:sym typeface="Oi"/>
                </a:rPr>
                <a:t>b. Les rapports financiers sont utilisés par les intervenants internes et externes.</a:t>
              </a:r>
            </a:p>
            <a:p>
              <a:pPr lvl="0">
                <a:lnSpc>
                  <a:spcPct val="120008"/>
                </a:lnSpc>
              </a:pPr>
              <a:r>
                <a:rPr lang="fr-BE" sz="2500" dirty="0">
                  <a:solidFill>
                    <a:srgbClr val="2A2A2A"/>
                  </a:solidFill>
                  <a:latin typeface="Droid Serif" pitchFamily="18" charset="0"/>
                  <a:ea typeface="Droid Serif" pitchFamily="18" charset="0"/>
                  <a:cs typeface="Droid Serif" pitchFamily="18" charset="0"/>
                  <a:sym typeface="Oi"/>
                </a:rPr>
                <a:t>c. L’information financière n’est nécessaire qu’à des fins fiscales.</a:t>
              </a:r>
            </a:p>
            <a:p>
              <a:pPr lvl="0">
                <a:lnSpc>
                  <a:spcPct val="120008"/>
                </a:lnSpc>
              </a:pPr>
              <a:r>
                <a:rPr lang="fr-BE" sz="2500" dirty="0">
                  <a:solidFill>
                    <a:srgbClr val="2A2A2A"/>
                  </a:solidFill>
                  <a:latin typeface="Droid Serif" pitchFamily="18" charset="0"/>
                  <a:ea typeface="Droid Serif" pitchFamily="18" charset="0"/>
                  <a:cs typeface="Droid Serif" pitchFamily="18" charset="0"/>
                  <a:sym typeface="Oi"/>
                </a:rPr>
                <a:t>d. L’information financière n’est nécessaire qu’à des fins d’audit.</a:t>
              </a:r>
            </a:p>
          </p:txBody>
        </p:sp>
      </p:grpSp>
      <p:grpSp>
        <p:nvGrpSpPr>
          <p:cNvPr id="298" name="Google Shape;298;p15"/>
          <p:cNvGrpSpPr/>
          <p:nvPr/>
        </p:nvGrpSpPr>
        <p:grpSpPr>
          <a:xfrm>
            <a:off x="9630698" y="1665645"/>
            <a:ext cx="8198802" cy="6948566"/>
            <a:chOff x="-1164560" y="-9525"/>
            <a:chExt cx="10931736" cy="9264755"/>
          </a:xfrm>
        </p:grpSpPr>
        <p:sp>
          <p:nvSpPr>
            <p:cNvPr id="299" name="Google Shape;299;p15"/>
            <p:cNvSpPr txBox="1"/>
            <p:nvPr/>
          </p:nvSpPr>
          <p:spPr>
            <a:xfrm>
              <a:off x="-1164560" y="-9525"/>
              <a:ext cx="10931736"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1</a:t>
              </a:r>
              <a:endParaRPr lang="en-US" sz="7200" dirty="0"/>
            </a:p>
          </p:txBody>
        </p:sp>
        <p:pic>
          <p:nvPicPr>
            <p:cNvPr id="300" name="Google Shape;300;p15"/>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301" name="Google Shape;301;p15"/>
          <p:cNvSpPr txBox="1"/>
          <p:nvPr/>
        </p:nvSpPr>
        <p:spPr>
          <a:xfrm>
            <a:off x="525715" y="503495"/>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sz="1100" dirty="0">
              <a:effectLst>
                <a:outerShdw blurRad="38100" dist="38100" dir="2700000" algn="tl">
                  <a:srgbClr val="000000">
                    <a:alpha val="43137"/>
                  </a:srgbClr>
                </a:outerShdw>
              </a:effectLst>
            </a:endParaRPr>
          </a:p>
        </p:txBody>
      </p:sp>
      <p:pic>
        <p:nvPicPr>
          <p:cNvPr id="302" name="Google Shape;302;p15"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927"/>
        <p:cNvGrpSpPr/>
        <p:nvPr/>
      </p:nvGrpSpPr>
      <p:grpSpPr>
        <a:xfrm>
          <a:off x="0" y="0"/>
          <a:ext cx="0" cy="0"/>
          <a:chOff x="0" y="0"/>
          <a:chExt cx="0" cy="0"/>
        </a:xfrm>
      </p:grpSpPr>
      <p:pic>
        <p:nvPicPr>
          <p:cNvPr id="928" name="Google Shape;928;p59"/>
          <p:cNvPicPr preferRelativeResize="0"/>
          <p:nvPr/>
        </p:nvPicPr>
        <p:blipFill rotWithShape="1">
          <a:blip r:embed="rId3">
            <a:alphaModFix/>
          </a:blip>
          <a:srcRect/>
          <a:stretch/>
        </p:blipFill>
        <p:spPr>
          <a:xfrm>
            <a:off x="13904469" y="847383"/>
            <a:ext cx="2856246" cy="1900702"/>
          </a:xfrm>
          <a:prstGeom prst="rect">
            <a:avLst/>
          </a:prstGeom>
          <a:noFill/>
          <a:ln>
            <a:noFill/>
          </a:ln>
        </p:spPr>
      </p:pic>
      <p:sp>
        <p:nvSpPr>
          <p:cNvPr id="929" name="Google Shape;929;p59"/>
          <p:cNvSpPr txBox="1"/>
          <p:nvPr/>
        </p:nvSpPr>
        <p:spPr>
          <a:xfrm>
            <a:off x="1276083" y="1238372"/>
            <a:ext cx="7377474" cy="243759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6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Approfondir</a:t>
            </a:r>
            <a:r>
              <a:rPr lang="en-US" sz="6600"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les </a:t>
            </a:r>
            <a:r>
              <a:rPr lang="en-US" sz="66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ressources</a:t>
            </a:r>
            <a:endParaRPr sz="1200" dirty="0">
              <a:effectLst>
                <a:outerShdw blurRad="38100" dist="38100" dir="2700000" algn="tl">
                  <a:srgbClr val="000000">
                    <a:alpha val="43137"/>
                  </a:srgbClr>
                </a:outerShdw>
              </a:effectLst>
            </a:endParaRPr>
          </a:p>
        </p:txBody>
      </p:sp>
      <p:pic>
        <p:nvPicPr>
          <p:cNvPr id="930" name="Google Shape;930;p59"/>
          <p:cNvPicPr preferRelativeResize="0"/>
          <p:nvPr/>
        </p:nvPicPr>
        <p:blipFill rotWithShape="1">
          <a:blip r:embed="rId4">
            <a:alphaModFix/>
          </a:blip>
          <a:srcRect/>
          <a:stretch/>
        </p:blipFill>
        <p:spPr>
          <a:xfrm>
            <a:off x="9634444" y="3639435"/>
            <a:ext cx="2856246" cy="1900702"/>
          </a:xfrm>
          <a:prstGeom prst="rect">
            <a:avLst/>
          </a:prstGeom>
          <a:noFill/>
          <a:ln>
            <a:noFill/>
          </a:ln>
        </p:spPr>
      </p:pic>
      <p:pic>
        <p:nvPicPr>
          <p:cNvPr id="931" name="Google Shape;931;p59"/>
          <p:cNvPicPr preferRelativeResize="0"/>
          <p:nvPr/>
        </p:nvPicPr>
        <p:blipFill rotWithShape="1">
          <a:blip r:embed="rId5">
            <a:alphaModFix/>
          </a:blip>
          <a:srcRect/>
          <a:stretch/>
        </p:blipFill>
        <p:spPr>
          <a:xfrm>
            <a:off x="9634444" y="6435487"/>
            <a:ext cx="2856246" cy="1900702"/>
          </a:xfrm>
          <a:prstGeom prst="rect">
            <a:avLst/>
          </a:prstGeom>
          <a:noFill/>
          <a:ln>
            <a:noFill/>
          </a:ln>
        </p:spPr>
      </p:pic>
      <p:pic>
        <p:nvPicPr>
          <p:cNvPr id="932" name="Google Shape;932;p59"/>
          <p:cNvPicPr preferRelativeResize="0"/>
          <p:nvPr/>
        </p:nvPicPr>
        <p:blipFill rotWithShape="1">
          <a:blip r:embed="rId6">
            <a:alphaModFix/>
          </a:blip>
          <a:srcRect/>
          <a:stretch/>
        </p:blipFill>
        <p:spPr>
          <a:xfrm>
            <a:off x="13904469" y="3242798"/>
            <a:ext cx="2856246" cy="1900702"/>
          </a:xfrm>
          <a:prstGeom prst="rect">
            <a:avLst/>
          </a:prstGeom>
          <a:noFill/>
          <a:ln>
            <a:noFill/>
          </a:ln>
        </p:spPr>
      </p:pic>
      <p:pic>
        <p:nvPicPr>
          <p:cNvPr id="933" name="Google Shape;933;p59"/>
          <p:cNvPicPr preferRelativeResize="0"/>
          <p:nvPr/>
        </p:nvPicPr>
        <p:blipFill rotWithShape="1">
          <a:blip r:embed="rId7">
            <a:alphaModFix/>
          </a:blip>
          <a:srcRect/>
          <a:stretch/>
        </p:blipFill>
        <p:spPr>
          <a:xfrm>
            <a:off x="13904469" y="6442780"/>
            <a:ext cx="2856246" cy="1900702"/>
          </a:xfrm>
          <a:prstGeom prst="rect">
            <a:avLst/>
          </a:prstGeom>
          <a:noFill/>
          <a:ln>
            <a:noFill/>
          </a:ln>
        </p:spPr>
      </p:pic>
      <p:pic>
        <p:nvPicPr>
          <p:cNvPr id="934" name="Google Shape;934;p59"/>
          <p:cNvPicPr preferRelativeResize="0"/>
          <p:nvPr/>
        </p:nvPicPr>
        <p:blipFill rotWithShape="1">
          <a:blip r:embed="rId8">
            <a:alphaModFix/>
          </a:blip>
          <a:srcRect/>
          <a:stretch/>
        </p:blipFill>
        <p:spPr>
          <a:xfrm>
            <a:off x="472463" y="9409518"/>
            <a:ext cx="556237" cy="417981"/>
          </a:xfrm>
          <a:prstGeom prst="rect">
            <a:avLst/>
          </a:prstGeom>
          <a:noFill/>
          <a:ln>
            <a:noFill/>
          </a:ln>
        </p:spPr>
      </p:pic>
      <p:grpSp>
        <p:nvGrpSpPr>
          <p:cNvPr id="2" name="Google Shape;935;p59"/>
          <p:cNvGrpSpPr/>
          <p:nvPr/>
        </p:nvGrpSpPr>
        <p:grpSpPr>
          <a:xfrm>
            <a:off x="987762" y="3662478"/>
            <a:ext cx="7935012" cy="5956032"/>
            <a:chOff x="-5947318" y="-4017463"/>
            <a:chExt cx="10580015" cy="7941373"/>
          </a:xfrm>
        </p:grpSpPr>
        <p:sp>
          <p:nvSpPr>
            <p:cNvPr id="936" name="Google Shape;936;p59"/>
            <p:cNvSpPr txBox="1"/>
            <p:nvPr/>
          </p:nvSpPr>
          <p:spPr>
            <a:xfrm>
              <a:off x="0" y="3464601"/>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7" name="Google Shape;937;p59"/>
            <p:cNvSpPr txBox="1"/>
            <p:nvPr/>
          </p:nvSpPr>
          <p:spPr>
            <a:xfrm>
              <a:off x="-5947318" y="-4017463"/>
              <a:ext cx="10580015" cy="1378838"/>
            </a:xfrm>
            <a:prstGeom prst="rect">
              <a:avLst/>
            </a:prstGeom>
            <a:noFill/>
            <a:ln>
              <a:noFill/>
            </a:ln>
          </p:spPr>
          <p:txBody>
            <a:bodyPr spcFirstLastPara="1" wrap="square" lIns="0" tIns="0" rIns="0" bIns="0" anchor="t" anchorCtr="0">
              <a:spAutoFit/>
            </a:bodyPr>
            <a:lstStyle/>
            <a:p>
              <a:pPr lvl="0" algn="ctr">
                <a:lnSpc>
                  <a:spcPct val="120008"/>
                </a:lnSpc>
              </a:pPr>
              <a:endParaRPr lang="en-US" sz="2800" dirty="0">
                <a:latin typeface="droid serif" pitchFamily="18" charset="0"/>
                <a:ea typeface="droid serif" pitchFamily="18" charset="0"/>
                <a:cs typeface="droid serif" pitchFamily="18" charset="0"/>
                <a:sym typeface="Oi"/>
              </a:endParaRPr>
            </a:p>
            <a:p>
              <a:pPr lvl="0" algn="ctr">
                <a:lnSpc>
                  <a:spcPct val="120008"/>
                </a:lnSpc>
                <a:buFont typeface="Arial" pitchFamily="34" charset="0"/>
                <a:buChar char="•"/>
              </a:pPr>
              <a:r>
                <a:rPr lang="en-US" sz="2800" dirty="0">
                  <a:latin typeface="droid serif" pitchFamily="18" charset="0"/>
                  <a:ea typeface="droid serif" pitchFamily="18" charset="0"/>
                  <a:cs typeface="droid serif" pitchFamily="18" charset="0"/>
                  <a:sym typeface="Oi"/>
                </a:rPr>
                <a:t> Video (2:24) – </a:t>
              </a:r>
              <a:r>
                <a:rPr lang="fr-BE" sz="2800" u="sng" dirty="0">
                  <a:latin typeface="droid serif" pitchFamily="18" charset="0"/>
                  <a:ea typeface="droid serif" pitchFamily="18" charset="0"/>
                  <a:cs typeface="droid serif" pitchFamily="18" charset="0"/>
                  <a:sym typeface="Oi"/>
                </a:rPr>
                <a:t>Investir dans le capital humain</a:t>
              </a:r>
              <a:endParaRPr lang="en-US" sz="2800" dirty="0">
                <a:latin typeface="droid serif" pitchFamily="18" charset="0"/>
                <a:ea typeface="droid serif" pitchFamily="18" charset="0"/>
                <a:cs typeface="droid serif" pitchFamily="18" charset="0"/>
                <a:sym typeface="O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319"/>
        <p:cNvGrpSpPr/>
        <p:nvPr/>
      </p:nvGrpSpPr>
      <p:grpSpPr>
        <a:xfrm>
          <a:off x="0" y="0"/>
          <a:ext cx="0" cy="0"/>
          <a:chOff x="0" y="0"/>
          <a:chExt cx="0" cy="0"/>
        </a:xfrm>
      </p:grpSpPr>
      <p:sp>
        <p:nvSpPr>
          <p:cNvPr id="320" name="Google Shape;320;p1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7"/>
          <p:cNvGrpSpPr/>
          <p:nvPr/>
        </p:nvGrpSpPr>
        <p:grpSpPr>
          <a:xfrm>
            <a:off x="1329912" y="6475787"/>
            <a:ext cx="6547455" cy="2535885"/>
            <a:chOff x="0" y="-1"/>
            <a:chExt cx="8729940" cy="3381181"/>
          </a:xfrm>
        </p:grpSpPr>
        <p:sp>
          <p:nvSpPr>
            <p:cNvPr id="322" name="Google Shape;322;p17"/>
            <p:cNvSpPr/>
            <p:nvPr/>
          </p:nvSpPr>
          <p:spPr>
            <a:xfrm>
              <a:off x="0" y="-1"/>
              <a:ext cx="8729940" cy="307690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txBox="1"/>
            <p:nvPr/>
          </p:nvSpPr>
          <p:spPr>
            <a:xfrm>
              <a:off x="363319" y="304269"/>
              <a:ext cx="8003303" cy="3076911"/>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fr-BE" sz="2499" b="0" i="0" u="sng" strike="noStrike" cap="none" dirty="0">
                  <a:solidFill>
                    <a:srgbClr val="2A2A2A"/>
                  </a:solidFill>
                  <a:latin typeface="droid serif" pitchFamily="18" charset="0"/>
                  <a:ea typeface="droid serif" pitchFamily="18" charset="0"/>
                  <a:cs typeface="droid serif" pitchFamily="18" charset="0"/>
                  <a:sym typeface="Oi"/>
                </a:rPr>
                <a:t>Mots-clés:</a:t>
              </a:r>
            </a:p>
            <a:p>
              <a:pPr marL="0" marR="0" lvl="0" indent="0" algn="ctr" rtl="0">
                <a:lnSpc>
                  <a:spcPct val="120008"/>
                </a:lnSpc>
                <a:spcBef>
                  <a:spcPts val="0"/>
                </a:spcBef>
                <a:spcAft>
                  <a:spcPts val="0"/>
                </a:spcAft>
                <a:buNone/>
              </a:pPr>
              <a:r>
                <a:rPr lang="fr-BE" sz="2499" b="0" i="0" strike="noStrike" cap="none" dirty="0">
                  <a:solidFill>
                    <a:srgbClr val="2A2A2A"/>
                  </a:solidFill>
                  <a:latin typeface="droid serif" pitchFamily="18" charset="0"/>
                  <a:ea typeface="droid serif" pitchFamily="18" charset="0"/>
                  <a:cs typeface="droid serif" pitchFamily="18" charset="0"/>
                  <a:sym typeface="Oi"/>
                </a:rPr>
                <a:t>Profit, Revenu, Objectif social / communautaire, Bien public / Service, Société</a:t>
              </a:r>
            </a:p>
            <a:p>
              <a:pPr marL="0" marR="0" lvl="0" indent="0" algn="ctr"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324" name="Google Shape;324;p17"/>
          <p:cNvGrpSpPr/>
          <p:nvPr/>
        </p:nvGrpSpPr>
        <p:grpSpPr>
          <a:xfrm>
            <a:off x="9645445" y="1665645"/>
            <a:ext cx="8332839" cy="6948566"/>
            <a:chOff x="-1144897" y="-9525"/>
            <a:chExt cx="11110452" cy="9264755"/>
          </a:xfrm>
        </p:grpSpPr>
        <p:sp>
          <p:nvSpPr>
            <p:cNvPr id="325" name="Google Shape;325;p17"/>
            <p:cNvSpPr txBox="1"/>
            <p:nvPr/>
          </p:nvSpPr>
          <p:spPr>
            <a:xfrm>
              <a:off x="-1144897" y="-9525"/>
              <a:ext cx="11110452"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2</a:t>
              </a:r>
              <a:endParaRPr lang="en-US" sz="9600" dirty="0"/>
            </a:p>
          </p:txBody>
        </p:sp>
        <p:pic>
          <p:nvPicPr>
            <p:cNvPr id="326" name="Google Shape;326;p17"/>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327" name="Google Shape;327;p17"/>
          <p:cNvSpPr txBox="1"/>
          <p:nvPr/>
        </p:nvSpPr>
        <p:spPr>
          <a:xfrm>
            <a:off x="481154" y="1275512"/>
            <a:ext cx="8244970" cy="443198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BE"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Les objectifs de la recherche du profit, des organisations à but non lucratif et des organisations gouvernementales</a:t>
            </a:r>
            <a:endParaRPr sz="4800" dirty="0">
              <a:effectLst>
                <a:outerShdw blurRad="38100" dist="38100" dir="2700000" algn="tl">
                  <a:srgbClr val="000000">
                    <a:alpha val="43137"/>
                  </a:srgbClr>
                </a:outerShdw>
              </a:effectLst>
            </a:endParaRPr>
          </a:p>
        </p:txBody>
      </p:sp>
      <p:pic>
        <p:nvPicPr>
          <p:cNvPr id="328" name="Google Shape;328;p17" descr="Logo&#10;&#10;Description automatically generated"/>
          <p:cNvPicPr preferRelativeResize="0"/>
          <p:nvPr/>
        </p:nvPicPr>
        <p:blipFill rotWithShape="1">
          <a:blip r:embed="rId4">
            <a:alphaModFix/>
          </a:blip>
          <a:srcRect/>
          <a:stretch/>
        </p:blipFill>
        <p:spPr>
          <a:xfrm>
            <a:off x="12987919" y="5944301"/>
            <a:ext cx="1456160" cy="1062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32"/>
        <p:cNvGrpSpPr/>
        <p:nvPr/>
      </p:nvGrpSpPr>
      <p:grpSpPr>
        <a:xfrm>
          <a:off x="0" y="0"/>
          <a:ext cx="0" cy="0"/>
          <a:chOff x="0" y="0"/>
          <a:chExt cx="0" cy="0"/>
        </a:xfrm>
      </p:grpSpPr>
      <p:sp>
        <p:nvSpPr>
          <p:cNvPr id="333" name="Google Shape;333;p18"/>
          <p:cNvSpPr/>
          <p:nvPr/>
        </p:nvSpPr>
        <p:spPr>
          <a:xfrm>
            <a:off x="1258285" y="4345384"/>
            <a:ext cx="10488458" cy="535617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grpSp>
        <p:nvGrpSpPr>
          <p:cNvPr id="334" name="Google Shape;334;p18"/>
          <p:cNvGrpSpPr/>
          <p:nvPr/>
        </p:nvGrpSpPr>
        <p:grpSpPr>
          <a:xfrm>
            <a:off x="1115615" y="4501754"/>
            <a:ext cx="10488458" cy="4894930"/>
            <a:chOff x="0" y="311683"/>
            <a:chExt cx="13984611" cy="6526576"/>
          </a:xfrm>
        </p:grpSpPr>
        <p:sp>
          <p:nvSpPr>
            <p:cNvPr id="335" name="Google Shape;335;p18"/>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6" name="Google Shape;336;p18"/>
            <p:cNvSpPr txBox="1"/>
            <p:nvPr/>
          </p:nvSpPr>
          <p:spPr>
            <a:xfrm>
              <a:off x="356181" y="311683"/>
              <a:ext cx="13592572" cy="6526576"/>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en-US" sz="2651" b="0" i="0" u="sng" strike="noStrike" cap="none" dirty="0">
                  <a:solidFill>
                    <a:srgbClr val="000000"/>
                  </a:solidFill>
                  <a:latin typeface="droid serif" pitchFamily="18" charset="0"/>
                  <a:ea typeface="droid serif" pitchFamily="18" charset="0"/>
                  <a:cs typeface="droid serif" pitchFamily="18" charset="0"/>
                  <a:sym typeface="Oi"/>
                </a:rPr>
                <a:t>Organisations à but </a:t>
              </a: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lucratif</a:t>
              </a:r>
              <a:endParaRPr sz="2651" b="0" i="0" u="sng"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Concentrés sur la maximisation de leurs profits</a:t>
              </a:r>
            </a:p>
            <a:p>
              <a:pPr marL="457200" marR="0" lvl="0" indent="-457200" rtl="0">
                <a:lnSpc>
                  <a:spcPct val="119992"/>
                </a:lnSpc>
                <a:spcBef>
                  <a:spcPts val="0"/>
                </a:spcBef>
                <a:spcAft>
                  <a:spcPts val="0"/>
                </a:spcAft>
                <a:buClr>
                  <a:srgbClr val="000000"/>
                </a:buClr>
                <a:buSzPts val="2651"/>
                <a:buFont typeface="Arial"/>
                <a:buChar char="•"/>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Détenu par les actionnaires</a:t>
              </a:r>
            </a:p>
            <a:p>
              <a:pPr marL="457200" marR="0" lvl="0" indent="-457200" rtl="0">
                <a:lnSpc>
                  <a:spcPct val="119992"/>
                </a:lnSpc>
                <a:spcBef>
                  <a:spcPts val="0"/>
                </a:spcBef>
                <a:spcAft>
                  <a:spcPts val="0"/>
                </a:spcAft>
                <a:buClr>
                  <a:srgbClr val="000000"/>
                </a:buClr>
                <a:buSzPts val="2651"/>
                <a:buFont typeface="Arial"/>
                <a:buChar char="•"/>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Chercher à générer des revenus grâce à la vente de biens ou de services</a:t>
              </a:r>
            </a:p>
            <a:p>
              <a:pPr marL="457200" marR="0" lvl="0" indent="-457200" rtl="0">
                <a:lnSpc>
                  <a:spcPct val="119992"/>
                </a:lnSpc>
                <a:spcBef>
                  <a:spcPts val="0"/>
                </a:spcBef>
                <a:spcAft>
                  <a:spcPts val="0"/>
                </a:spcAft>
                <a:buClr>
                  <a:srgbClr val="000000"/>
                </a:buClr>
                <a:buSzPts val="2651"/>
                <a:buFont typeface="Arial"/>
                <a:buChar char="•"/>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Charges &lt; revenus</a:t>
              </a:r>
            </a:p>
            <a:p>
              <a:pPr marL="457200" lvl="1" indent="-457200">
                <a:lnSpc>
                  <a:spcPct val="119992"/>
                </a:lnSpc>
                <a:buSzPts val="2651"/>
                <a:buFont typeface="Arial"/>
                <a:buChar char="•"/>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Donner la priorité à la croissance et à l’expansion Augmenter leur part de marché et leurs revenus au fil du temps        </a:t>
              </a:r>
              <a:r>
                <a:rPr lang="fr-BE" sz="2651" b="1" i="0" u="sng" strike="noStrike" cap="none" dirty="0">
                  <a:solidFill>
                    <a:srgbClr val="000000"/>
                  </a:solidFill>
                  <a:latin typeface="droid serif" pitchFamily="18" charset="0"/>
                  <a:ea typeface="droid serif" pitchFamily="18" charset="0"/>
                  <a:cs typeface="droid serif" pitchFamily="18" charset="0"/>
                  <a:sym typeface="Oi"/>
                </a:rPr>
                <a:t>Objectif ultime </a:t>
              </a:r>
              <a:r>
                <a:rPr lang="fr-BE" sz="2651" b="1" i="0" strike="noStrike" cap="none" dirty="0">
                  <a:solidFill>
                    <a:srgbClr val="000000"/>
                  </a:solidFill>
                  <a:latin typeface="droid serif" pitchFamily="18" charset="0"/>
                  <a:ea typeface="droid serif" pitchFamily="18" charset="0"/>
                  <a:cs typeface="droid serif" pitchFamily="18" charset="0"/>
                  <a:sym typeface="Oi"/>
                </a:rPr>
                <a:t>– Augmenter la valeur pour les actionnaires</a:t>
              </a:r>
              <a:endParaRPr sz="2651" b="0" i="0"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337" name="Google Shape;337;p18"/>
          <p:cNvSpPr/>
          <p:nvPr/>
        </p:nvSpPr>
        <p:spPr>
          <a:xfrm>
            <a:off x="12248792" y="4383485"/>
            <a:ext cx="4057108" cy="5309832"/>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txBox="1"/>
          <p:nvPr/>
        </p:nvSpPr>
        <p:spPr>
          <a:xfrm>
            <a:off x="12633818" y="8272945"/>
            <a:ext cx="3269803" cy="344488"/>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9" name="Google Shape;339;p18"/>
          <p:cNvSpPr txBox="1"/>
          <p:nvPr/>
        </p:nvSpPr>
        <p:spPr>
          <a:xfrm>
            <a:off x="4648019" y="567554"/>
            <a:ext cx="11649255" cy="206825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Types d’organisations publiques, privées et mutuelles et leurs objectifs</a:t>
            </a:r>
            <a:endParaRPr sz="1100" dirty="0">
              <a:effectLst>
                <a:outerShdw blurRad="38100" dist="38100" dir="2700000" algn="tl">
                  <a:srgbClr val="000000">
                    <a:alpha val="43137"/>
                  </a:srgbClr>
                </a:outerShdw>
              </a:effectLst>
            </a:endParaRPr>
          </a:p>
        </p:txBody>
      </p:sp>
      <p:pic>
        <p:nvPicPr>
          <p:cNvPr id="340" name="Google Shape;340;p18"/>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341" name="Google Shape;341;p18"/>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342" name="Google Shape;342;p18" descr="A picture containing basket, container&#10;&#10;Description automatically generated"/>
          <p:cNvPicPr preferRelativeResize="0"/>
          <p:nvPr/>
        </p:nvPicPr>
        <p:blipFill rotWithShape="1">
          <a:blip r:embed="rId5">
            <a:alphaModFix/>
          </a:blip>
          <a:srcRect/>
          <a:stretch/>
        </p:blipFill>
        <p:spPr>
          <a:xfrm>
            <a:off x="12327989" y="5079136"/>
            <a:ext cx="3898713" cy="2905170"/>
          </a:xfrm>
          <a:prstGeom prst="rect">
            <a:avLst/>
          </a:prstGeom>
          <a:noFill/>
          <a:ln>
            <a:noFill/>
          </a:ln>
        </p:spPr>
      </p:pic>
      <p:cxnSp>
        <p:nvCxnSpPr>
          <p:cNvPr id="13" name="Straight Arrow Connector 12"/>
          <p:cNvCxnSpPr/>
          <p:nvPr/>
        </p:nvCxnSpPr>
        <p:spPr>
          <a:xfrm>
            <a:off x="2942733" y="8617433"/>
            <a:ext cx="5035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46"/>
        <p:cNvGrpSpPr/>
        <p:nvPr/>
      </p:nvGrpSpPr>
      <p:grpSpPr>
        <a:xfrm>
          <a:off x="0" y="0"/>
          <a:ext cx="0" cy="0"/>
          <a:chOff x="0" y="0"/>
          <a:chExt cx="0" cy="0"/>
        </a:xfrm>
      </p:grpSpPr>
      <p:sp>
        <p:nvSpPr>
          <p:cNvPr id="347" name="Google Shape;347;p19"/>
          <p:cNvSpPr/>
          <p:nvPr/>
        </p:nvSpPr>
        <p:spPr>
          <a:xfrm>
            <a:off x="1271732" y="4346173"/>
            <a:ext cx="10488458" cy="533308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txBox="1"/>
          <p:nvPr/>
        </p:nvSpPr>
        <p:spPr>
          <a:xfrm>
            <a:off x="1561170" y="4440915"/>
            <a:ext cx="10097877" cy="5356595"/>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en-US" sz="2400" b="0" i="0" u="sng" strike="noStrike" cap="none" dirty="0">
                <a:solidFill>
                  <a:srgbClr val="000000"/>
                </a:solidFill>
                <a:latin typeface="droid serif" pitchFamily="18" charset="0"/>
                <a:ea typeface="droid serif" pitchFamily="18" charset="0"/>
                <a:cs typeface="droid serif" pitchFamily="18" charset="0"/>
                <a:sym typeface="Oi"/>
              </a:rPr>
              <a:t>Organisations </a:t>
            </a:r>
            <a:r>
              <a:rPr lang="en-US" sz="2400" b="0" i="0" u="sng" strike="noStrike" cap="none" dirty="0" err="1">
                <a:solidFill>
                  <a:srgbClr val="000000"/>
                </a:solidFill>
                <a:latin typeface="droid serif" pitchFamily="18" charset="0"/>
                <a:ea typeface="droid serif" pitchFamily="18" charset="0"/>
                <a:cs typeface="droid serif" pitchFamily="18" charset="0"/>
                <a:sym typeface="Oi"/>
              </a:rPr>
              <a:t>gouvernementales</a:t>
            </a:r>
            <a:endParaRPr lang="en-US" sz="2400" u="sng"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400" b="0" i="0" u="sng"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fr-BE" sz="2400" b="0" i="0" u="none" strike="noStrike" cap="none" dirty="0">
                <a:solidFill>
                  <a:srgbClr val="000000"/>
                </a:solidFill>
                <a:latin typeface="droid serif" pitchFamily="18" charset="0"/>
                <a:ea typeface="droid serif" pitchFamily="18" charset="0"/>
                <a:cs typeface="droid serif" pitchFamily="18" charset="0"/>
                <a:sym typeface="Oi"/>
              </a:rPr>
              <a:t>Fournir des biens et des services publics aux citoyens</a:t>
            </a:r>
          </a:p>
          <a:p>
            <a:pPr marL="457200" marR="0" lvl="0" indent="-457200" rtl="0">
              <a:lnSpc>
                <a:spcPct val="119992"/>
              </a:lnSpc>
              <a:spcBef>
                <a:spcPts val="0"/>
              </a:spcBef>
              <a:spcAft>
                <a:spcPts val="0"/>
              </a:spcAft>
              <a:buClr>
                <a:srgbClr val="000000"/>
              </a:buClr>
              <a:buSzPts val="2651"/>
              <a:buFont typeface="Arial"/>
              <a:buChar char="•"/>
            </a:pPr>
            <a:r>
              <a:rPr lang="fr-BE" sz="2400" b="0" i="0" u="none" strike="noStrike" cap="none" dirty="0">
                <a:solidFill>
                  <a:srgbClr val="000000"/>
                </a:solidFill>
                <a:latin typeface="droid serif" pitchFamily="18" charset="0"/>
                <a:ea typeface="droid serif" pitchFamily="18" charset="0"/>
                <a:cs typeface="droid serif" pitchFamily="18" charset="0"/>
                <a:sym typeface="Oi"/>
              </a:rPr>
              <a:t>Financé par les impôts et d’autres sources de revenus du gouvernement</a:t>
            </a:r>
          </a:p>
          <a:p>
            <a:pPr marL="457200" marR="0" lvl="0" indent="-457200" rtl="0">
              <a:lnSpc>
                <a:spcPct val="119992"/>
              </a:lnSpc>
              <a:spcBef>
                <a:spcPts val="0"/>
              </a:spcBef>
              <a:spcAft>
                <a:spcPts val="0"/>
              </a:spcAft>
              <a:buClr>
                <a:srgbClr val="000000"/>
              </a:buClr>
              <a:buSzPts val="2651"/>
              <a:buFont typeface="Arial"/>
              <a:buChar char="•"/>
            </a:pPr>
            <a:r>
              <a:rPr lang="fr-BE" sz="2400" b="0" i="0" u="none" strike="noStrike" cap="none" dirty="0">
                <a:solidFill>
                  <a:srgbClr val="000000"/>
                </a:solidFill>
                <a:latin typeface="droid serif" pitchFamily="18" charset="0"/>
                <a:ea typeface="droid serif" pitchFamily="18" charset="0"/>
                <a:cs typeface="droid serif" pitchFamily="18" charset="0"/>
                <a:sym typeface="Oi"/>
              </a:rPr>
              <a:t>Large éventail d’activités, telles que:</a:t>
            </a:r>
          </a:p>
          <a:p>
            <a:pPr marL="0" marR="0" lvl="0" indent="0" algn="ctr" rtl="0">
              <a:lnSpc>
                <a:spcPct val="119992"/>
              </a:lnSpc>
              <a:spcBef>
                <a:spcPts val="0"/>
              </a:spcBef>
              <a:spcAft>
                <a:spcPts val="0"/>
              </a:spcAft>
              <a:buNone/>
            </a:pPr>
            <a:r>
              <a:rPr lang="en-US" sz="2400" b="0" i="0" u="none" strike="noStrike" cap="none" dirty="0">
                <a:solidFill>
                  <a:srgbClr val="000000"/>
                </a:solidFill>
                <a:latin typeface="droid serif" pitchFamily="18" charset="0"/>
                <a:ea typeface="droid serif" pitchFamily="18" charset="0"/>
                <a:cs typeface="droid serif" pitchFamily="18" charset="0"/>
                <a:sym typeface="Oi"/>
              </a:rPr>
              <a:t> </a:t>
            </a:r>
            <a:r>
              <a:rPr lang="fr-BE" sz="2400" b="0" i="0" u="none" strike="noStrike" cap="none" dirty="0">
                <a:solidFill>
                  <a:srgbClr val="000000"/>
                </a:solidFill>
                <a:latin typeface="droid serif" pitchFamily="18" charset="0"/>
                <a:ea typeface="droid serif" pitchFamily="18" charset="0"/>
                <a:cs typeface="droid serif" pitchFamily="18" charset="0"/>
                <a:sym typeface="Oi"/>
              </a:rPr>
              <a:t>Fournir une infrastructure</a:t>
            </a:r>
          </a:p>
          <a:p>
            <a:pPr marL="0" marR="0" lvl="0" indent="0" algn="ctr" rtl="0">
              <a:lnSpc>
                <a:spcPct val="119992"/>
              </a:lnSpc>
              <a:spcBef>
                <a:spcPts val="0"/>
              </a:spcBef>
              <a:spcAft>
                <a:spcPts val="0"/>
              </a:spcAft>
              <a:buNone/>
            </a:pPr>
            <a:r>
              <a:rPr lang="fr-BE" sz="2400" b="0" i="0" u="none" strike="noStrike" cap="none" dirty="0">
                <a:solidFill>
                  <a:srgbClr val="000000"/>
                </a:solidFill>
                <a:latin typeface="droid serif" pitchFamily="18" charset="0"/>
                <a:ea typeface="droid serif" pitchFamily="18" charset="0"/>
                <a:cs typeface="droid serif" pitchFamily="18" charset="0"/>
                <a:sym typeface="Oi"/>
              </a:rPr>
              <a:t>Administration des programmes de bien-être social</a:t>
            </a:r>
          </a:p>
          <a:p>
            <a:pPr marL="0" marR="0" lvl="0" indent="0" algn="ctr" rtl="0">
              <a:lnSpc>
                <a:spcPct val="119992"/>
              </a:lnSpc>
              <a:spcBef>
                <a:spcPts val="0"/>
              </a:spcBef>
              <a:spcAft>
                <a:spcPts val="0"/>
              </a:spcAft>
              <a:buNone/>
            </a:pPr>
            <a:r>
              <a:rPr lang="fr-BE" sz="2400" b="0" i="0" u="none" strike="noStrike" cap="none" dirty="0">
                <a:solidFill>
                  <a:srgbClr val="000000"/>
                </a:solidFill>
                <a:latin typeface="droid serif" pitchFamily="18" charset="0"/>
                <a:ea typeface="droid serif" pitchFamily="18" charset="0"/>
                <a:cs typeface="droid serif" pitchFamily="18" charset="0"/>
                <a:sym typeface="Oi"/>
              </a:rPr>
              <a:t>Réglementation de diverses industries</a:t>
            </a:r>
          </a:p>
          <a:p>
            <a:pPr marL="0" marR="0" lvl="0" indent="0" algn="ctr" rtl="0">
              <a:lnSpc>
                <a:spcPct val="119992"/>
              </a:lnSpc>
              <a:spcBef>
                <a:spcPts val="0"/>
              </a:spcBef>
              <a:spcAft>
                <a:spcPts val="0"/>
              </a:spcAft>
              <a:buNone/>
            </a:pPr>
            <a:endParaRPr sz="2400" dirty="0"/>
          </a:p>
          <a:p>
            <a:pPr marL="457200" marR="0" lvl="0" indent="-457200" rtl="0">
              <a:lnSpc>
                <a:spcPct val="119992"/>
              </a:lnSpc>
              <a:spcBef>
                <a:spcPts val="0"/>
              </a:spcBef>
              <a:spcAft>
                <a:spcPts val="0"/>
              </a:spcAft>
              <a:buClr>
                <a:srgbClr val="000000"/>
              </a:buClr>
              <a:buSzPts val="2651"/>
              <a:buFont typeface="Arial"/>
              <a:buChar char="•"/>
            </a:pPr>
            <a:r>
              <a:rPr lang="en-US" sz="2400" b="1" i="0" u="sng" strike="noStrike" cap="none" dirty="0">
                <a:solidFill>
                  <a:srgbClr val="000000"/>
                </a:solidFill>
                <a:latin typeface="droid serif" pitchFamily="18" charset="0"/>
                <a:ea typeface="droid serif" pitchFamily="18" charset="0"/>
                <a:cs typeface="droid serif" pitchFamily="18" charset="0"/>
                <a:sym typeface="Oi"/>
              </a:rPr>
              <a:t>But </a:t>
            </a:r>
            <a:r>
              <a:rPr lang="en-US" sz="2400" b="1" i="0" u="sng" strike="noStrike" cap="none" dirty="0" err="1">
                <a:solidFill>
                  <a:srgbClr val="000000"/>
                </a:solidFill>
                <a:latin typeface="droid serif" pitchFamily="18" charset="0"/>
                <a:ea typeface="droid serif" pitchFamily="18" charset="0"/>
                <a:cs typeface="droid serif" pitchFamily="18" charset="0"/>
                <a:sym typeface="Oi"/>
              </a:rPr>
              <a:t>ultime</a:t>
            </a:r>
            <a:r>
              <a:rPr lang="en-US" sz="2400" b="1" i="0" u="none" strike="noStrike" cap="none" dirty="0">
                <a:solidFill>
                  <a:srgbClr val="000000"/>
                </a:solidFill>
                <a:latin typeface="droid serif" pitchFamily="18" charset="0"/>
                <a:ea typeface="droid serif" pitchFamily="18" charset="0"/>
                <a:cs typeface="droid serif" pitchFamily="18" charset="0"/>
                <a:sym typeface="Oi"/>
              </a:rPr>
              <a:t>– </a:t>
            </a:r>
            <a:r>
              <a:rPr lang="fr-BE" sz="2400" b="1" i="1" u="none" strike="noStrike" cap="none" dirty="0">
                <a:solidFill>
                  <a:srgbClr val="000000"/>
                </a:solidFill>
                <a:latin typeface="droid serif" pitchFamily="18" charset="0"/>
                <a:ea typeface="droid serif" pitchFamily="18" charset="0"/>
                <a:cs typeface="droid serif" pitchFamily="18" charset="0"/>
                <a:sym typeface="Oi"/>
              </a:rPr>
              <a:t>Promouvoir le bien public et veiller à ce que la société fonctionne de manière efficace et efficiente</a:t>
            </a:r>
            <a:endParaRPr sz="2400" b="0" i="0" u="none"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349" name="Google Shape;349;p19"/>
          <p:cNvSpPr/>
          <p:nvPr/>
        </p:nvSpPr>
        <p:spPr>
          <a:xfrm>
            <a:off x="12240166" y="4346173"/>
            <a:ext cx="4057108" cy="5310783"/>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txBox="1"/>
          <p:nvPr/>
        </p:nvSpPr>
        <p:spPr>
          <a:xfrm>
            <a:off x="12633819" y="7021003"/>
            <a:ext cx="3269803" cy="344488"/>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51" name="Google Shape;351;p19"/>
          <p:cNvSpPr txBox="1"/>
          <p:nvPr/>
        </p:nvSpPr>
        <p:spPr>
          <a:xfrm>
            <a:off x="4648019" y="567554"/>
            <a:ext cx="11649255" cy="206825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Types d’organisations publiques, privées et mutuelles et leurs objectifs</a:t>
            </a:r>
            <a:endParaRPr sz="1100" dirty="0">
              <a:effectLst>
                <a:outerShdw blurRad="38100" dist="38100" dir="2700000" algn="tl">
                  <a:srgbClr val="000000">
                    <a:alpha val="43137"/>
                  </a:srgbClr>
                </a:outerShdw>
              </a:effectLst>
            </a:endParaRPr>
          </a:p>
        </p:txBody>
      </p:sp>
      <p:pic>
        <p:nvPicPr>
          <p:cNvPr id="352" name="Google Shape;352;p19"/>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353" name="Google Shape;353;p19"/>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354" name="Google Shape;354;p19" descr="A picture containing text, screenshot, diagram, clipart&#10;&#10;Description automatically generated"/>
          <p:cNvPicPr preferRelativeResize="0"/>
          <p:nvPr/>
        </p:nvPicPr>
        <p:blipFill rotWithShape="1">
          <a:blip r:embed="rId5">
            <a:alphaModFix/>
          </a:blip>
          <a:srcRect/>
          <a:stretch/>
        </p:blipFill>
        <p:spPr>
          <a:xfrm>
            <a:off x="12532676" y="4989993"/>
            <a:ext cx="3472088" cy="3472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100"/>
        <p:cNvGrpSpPr/>
        <p:nvPr/>
      </p:nvGrpSpPr>
      <p:grpSpPr>
        <a:xfrm>
          <a:off x="0" y="0"/>
          <a:ext cx="0" cy="0"/>
          <a:chOff x="0" y="0"/>
          <a:chExt cx="0" cy="0"/>
        </a:xfrm>
      </p:grpSpPr>
      <p:sp>
        <p:nvSpPr>
          <p:cNvPr id="101" name="Google Shape;101;p2"/>
          <p:cNvSpPr txBox="1"/>
          <p:nvPr/>
        </p:nvSpPr>
        <p:spPr>
          <a:xfrm>
            <a:off x="3880417" y="1382151"/>
            <a:ext cx="10527167" cy="1292533"/>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6999" b="0" i="0" u="none" strike="noStrike" cap="none" dirty="0" err="1">
                <a:solidFill>
                  <a:srgbClr val="F6F5EF"/>
                </a:solidFill>
                <a:latin typeface="Droid Serif" pitchFamily="18" charset="0"/>
                <a:ea typeface="Droid Serif" pitchFamily="18" charset="0"/>
                <a:cs typeface="Droid Serif" pitchFamily="18" charset="0"/>
                <a:sym typeface="Oi"/>
              </a:rPr>
              <a:t>Objectifs</a:t>
            </a:r>
            <a:r>
              <a:rPr lang="en-US" sz="6999" b="0" i="0" u="none" strike="noStrike" cap="none" dirty="0">
                <a:solidFill>
                  <a:srgbClr val="F6F5EF"/>
                </a:solidFill>
                <a:latin typeface="Droid Serif" pitchFamily="18" charset="0"/>
                <a:ea typeface="Droid Serif" pitchFamily="18" charset="0"/>
                <a:cs typeface="Droid Serif" pitchFamily="18" charset="0"/>
                <a:sym typeface="Oi"/>
              </a:rPr>
              <a:t> du module</a:t>
            </a:r>
            <a:endParaRPr dirty="0">
              <a:latin typeface="Droid Serif" pitchFamily="18" charset="0"/>
              <a:ea typeface="Droid Serif" pitchFamily="18" charset="0"/>
              <a:cs typeface="Droid Serif" pitchFamily="18" charset="0"/>
            </a:endParaRPr>
          </a:p>
        </p:txBody>
      </p:sp>
      <p:grpSp>
        <p:nvGrpSpPr>
          <p:cNvPr id="102" name="Google Shape;102;p2"/>
          <p:cNvGrpSpPr/>
          <p:nvPr/>
        </p:nvGrpSpPr>
        <p:grpSpPr>
          <a:xfrm>
            <a:off x="1569126" y="6791320"/>
            <a:ext cx="4057108" cy="1984656"/>
            <a:chOff x="0" y="0"/>
            <a:chExt cx="5409477" cy="2646209"/>
          </a:xfrm>
        </p:grpSpPr>
        <p:sp>
          <p:nvSpPr>
            <p:cNvPr id="103" name="Google Shape;103;p2"/>
            <p:cNvSpPr txBox="1"/>
            <p:nvPr/>
          </p:nvSpPr>
          <p:spPr>
            <a:xfrm>
              <a:off x="0" y="1468963"/>
              <a:ext cx="5409477" cy="1177246"/>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fr-BE" sz="2049" b="0" i="0" u="none" strike="noStrike" cap="none" dirty="0">
                  <a:solidFill>
                    <a:srgbClr val="F6F5EF"/>
                  </a:solidFill>
                  <a:latin typeface="Public Sans"/>
                  <a:ea typeface="Public Sans"/>
                  <a:cs typeface="Public Sans"/>
                  <a:sym typeface="Public Sans"/>
                </a:rPr>
                <a:t>Expliquer les rôles de la fonction finance dans les organisations</a:t>
              </a:r>
              <a:endParaRPr dirty="0"/>
            </a:p>
          </p:txBody>
        </p:sp>
        <p:sp>
          <p:nvSpPr>
            <p:cNvPr id="104" name="Google Shape;104;p2"/>
            <p:cNvSpPr/>
            <p:nvPr/>
          </p:nvSpPr>
          <p:spPr>
            <a:xfrm>
              <a:off x="0" y="0"/>
              <a:ext cx="5409477" cy="1135588"/>
            </a:xfrm>
            <a:custGeom>
              <a:avLst/>
              <a:gdLst/>
              <a:ahLst/>
              <a:cxnLst/>
              <a:rect l="l" t="t" r="r" b="b"/>
              <a:pathLst>
                <a:path w="17560144" h="3686325" extrusionOk="0">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225129" y="304269"/>
              <a:ext cx="4959218" cy="61538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F6F5EF"/>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 1</a:t>
              </a:r>
              <a:endParaRPr dirty="0">
                <a:effectLst>
                  <a:outerShdw blurRad="38100" dist="38100" dir="2700000" algn="tl">
                    <a:srgbClr val="000000">
                      <a:alpha val="43137"/>
                    </a:srgbClr>
                  </a:outerShdw>
                </a:effectLst>
              </a:endParaRPr>
            </a:p>
          </p:txBody>
        </p:sp>
      </p:grpSp>
      <p:grpSp>
        <p:nvGrpSpPr>
          <p:cNvPr id="106" name="Google Shape;106;p2"/>
          <p:cNvGrpSpPr/>
          <p:nvPr/>
        </p:nvGrpSpPr>
        <p:grpSpPr>
          <a:xfrm>
            <a:off x="7115446" y="6791320"/>
            <a:ext cx="4057108" cy="2867590"/>
            <a:chOff x="0" y="0"/>
            <a:chExt cx="5409477" cy="3823454"/>
          </a:xfrm>
        </p:grpSpPr>
        <p:sp>
          <p:nvSpPr>
            <p:cNvPr id="107" name="Google Shape;107;p2"/>
            <p:cNvSpPr txBox="1"/>
            <p:nvPr/>
          </p:nvSpPr>
          <p:spPr>
            <a:xfrm>
              <a:off x="0" y="1468963"/>
              <a:ext cx="5409477" cy="2354491"/>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fr-BE" sz="2049" b="0" i="0" u="none" strike="noStrike" cap="none" dirty="0">
                  <a:solidFill>
                    <a:srgbClr val="F6F5EF"/>
                  </a:solidFill>
                  <a:latin typeface="Public Sans"/>
                  <a:ea typeface="Public Sans"/>
                  <a:cs typeface="Public Sans"/>
                  <a:sym typeface="Public Sans"/>
                </a:rPr>
                <a:t>Faire la distinction entre les objectifs de recherche de profit, à but non lucratif et les organisations gouvernementales</a:t>
              </a:r>
              <a:endParaRPr dirty="0"/>
            </a:p>
          </p:txBody>
        </p:sp>
        <p:sp>
          <p:nvSpPr>
            <p:cNvPr id="108" name="Google Shape;108;p2"/>
            <p:cNvSpPr/>
            <p:nvPr/>
          </p:nvSpPr>
          <p:spPr>
            <a:xfrm>
              <a:off x="0" y="0"/>
              <a:ext cx="5409477" cy="1135588"/>
            </a:xfrm>
            <a:custGeom>
              <a:avLst/>
              <a:gdLst/>
              <a:ahLst/>
              <a:cxnLst/>
              <a:rect l="l" t="t" r="r" b="b"/>
              <a:pathLst>
                <a:path w="17560144" h="3686325" extrusionOk="0">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txBox="1"/>
            <p:nvPr/>
          </p:nvSpPr>
          <p:spPr>
            <a:xfrm>
              <a:off x="225129" y="304269"/>
              <a:ext cx="4959218" cy="61538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F6F5EF"/>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 2</a:t>
              </a:r>
              <a:endParaRPr dirty="0">
                <a:effectLst>
                  <a:outerShdw blurRad="38100" dist="38100" dir="2700000" algn="tl">
                    <a:srgbClr val="000000">
                      <a:alpha val="43137"/>
                    </a:srgbClr>
                  </a:outerShdw>
                </a:effectLst>
              </a:endParaRPr>
            </a:p>
          </p:txBody>
        </p:sp>
      </p:grpSp>
      <p:grpSp>
        <p:nvGrpSpPr>
          <p:cNvPr id="110" name="Google Shape;110;p2"/>
          <p:cNvGrpSpPr/>
          <p:nvPr/>
        </p:nvGrpSpPr>
        <p:grpSpPr>
          <a:xfrm>
            <a:off x="12661766" y="6791320"/>
            <a:ext cx="4057108" cy="1984656"/>
            <a:chOff x="0" y="0"/>
            <a:chExt cx="5409477" cy="2646209"/>
          </a:xfrm>
        </p:grpSpPr>
        <p:sp>
          <p:nvSpPr>
            <p:cNvPr id="111" name="Google Shape;111;p2"/>
            <p:cNvSpPr txBox="1"/>
            <p:nvPr/>
          </p:nvSpPr>
          <p:spPr>
            <a:xfrm>
              <a:off x="0" y="1468963"/>
              <a:ext cx="5409477" cy="1177246"/>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fr-BE" sz="2049" b="0" i="0" u="none" strike="noStrike" cap="none" dirty="0">
                  <a:solidFill>
                    <a:srgbClr val="F6F5EF"/>
                  </a:solidFill>
                  <a:latin typeface="Public Sans"/>
                  <a:ea typeface="Public Sans"/>
                  <a:cs typeface="Public Sans"/>
                  <a:sym typeface="Public Sans"/>
                </a:rPr>
                <a:t>Démontrer l’identification et la classification des coûts</a:t>
              </a:r>
              <a:endParaRPr dirty="0"/>
            </a:p>
          </p:txBody>
        </p:sp>
        <p:sp>
          <p:nvSpPr>
            <p:cNvPr id="112" name="Google Shape;112;p2"/>
            <p:cNvSpPr/>
            <p:nvPr/>
          </p:nvSpPr>
          <p:spPr>
            <a:xfrm>
              <a:off x="0" y="0"/>
              <a:ext cx="5409477" cy="1135588"/>
            </a:xfrm>
            <a:custGeom>
              <a:avLst/>
              <a:gdLst/>
              <a:ahLst/>
              <a:cxnLst/>
              <a:rect l="l" t="t" r="r" b="b"/>
              <a:pathLst>
                <a:path w="17560144" h="3686325" extrusionOk="0">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225129" y="304269"/>
              <a:ext cx="4959218" cy="61538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F6F5EF"/>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 3</a:t>
              </a:r>
              <a:endParaRPr dirty="0">
                <a:effectLst>
                  <a:outerShdw blurRad="38100" dist="38100" dir="2700000" algn="tl">
                    <a:srgbClr val="000000">
                      <a:alpha val="43137"/>
                    </a:srgbClr>
                  </a:outerShdw>
                </a:effectLst>
              </a:endParaRPr>
            </a:p>
          </p:txBody>
        </p:sp>
      </p:grpSp>
      <p:pic>
        <p:nvPicPr>
          <p:cNvPr id="114" name="Google Shape;114;p2"/>
          <p:cNvPicPr preferRelativeResize="0"/>
          <p:nvPr/>
        </p:nvPicPr>
        <p:blipFill rotWithShape="1">
          <a:blip r:embed="rId3">
            <a:alphaModFix/>
          </a:blip>
          <a:srcRect/>
          <a:stretch/>
        </p:blipFill>
        <p:spPr>
          <a:xfrm>
            <a:off x="2729859" y="3380815"/>
            <a:ext cx="1735642" cy="2711941"/>
          </a:xfrm>
          <a:prstGeom prst="rect">
            <a:avLst/>
          </a:prstGeom>
          <a:noFill/>
          <a:ln>
            <a:noFill/>
          </a:ln>
        </p:spPr>
      </p:pic>
      <p:pic>
        <p:nvPicPr>
          <p:cNvPr id="115" name="Google Shape;115;p2"/>
          <p:cNvPicPr preferRelativeResize="0"/>
          <p:nvPr/>
        </p:nvPicPr>
        <p:blipFill rotWithShape="1">
          <a:blip r:embed="rId4">
            <a:alphaModFix/>
          </a:blip>
          <a:srcRect/>
          <a:stretch/>
        </p:blipFill>
        <p:spPr>
          <a:xfrm>
            <a:off x="8160305" y="3380815"/>
            <a:ext cx="1967390" cy="2711941"/>
          </a:xfrm>
          <a:prstGeom prst="rect">
            <a:avLst/>
          </a:prstGeom>
          <a:noFill/>
          <a:ln>
            <a:noFill/>
          </a:ln>
        </p:spPr>
      </p:pic>
      <p:pic>
        <p:nvPicPr>
          <p:cNvPr id="116" name="Google Shape;116;p2"/>
          <p:cNvPicPr preferRelativeResize="0"/>
          <p:nvPr/>
        </p:nvPicPr>
        <p:blipFill rotWithShape="1">
          <a:blip r:embed="rId5">
            <a:alphaModFix/>
          </a:blip>
          <a:srcRect/>
          <a:stretch/>
        </p:blipFill>
        <p:spPr>
          <a:xfrm>
            <a:off x="12918862" y="3380815"/>
            <a:ext cx="3542916" cy="2711941"/>
          </a:xfrm>
          <a:prstGeom prst="rect">
            <a:avLst/>
          </a:prstGeom>
          <a:noFill/>
          <a:ln>
            <a:noFill/>
          </a:ln>
        </p:spPr>
      </p:pic>
      <p:pic>
        <p:nvPicPr>
          <p:cNvPr id="117" name="Google Shape;117;p2" descr="Logo&#10;&#10;Description automatically generated"/>
          <p:cNvPicPr preferRelativeResize="0"/>
          <p:nvPr/>
        </p:nvPicPr>
        <p:blipFill rotWithShape="1">
          <a:blip r:embed="rId6">
            <a:alphaModFix/>
          </a:blip>
          <a:srcRect/>
          <a:stretch/>
        </p:blipFill>
        <p:spPr>
          <a:xfrm>
            <a:off x="8500480" y="4203981"/>
            <a:ext cx="1287040" cy="9395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358"/>
        <p:cNvGrpSpPr/>
        <p:nvPr/>
      </p:nvGrpSpPr>
      <p:grpSpPr>
        <a:xfrm>
          <a:off x="0" y="0"/>
          <a:ext cx="0" cy="0"/>
          <a:chOff x="0" y="0"/>
          <a:chExt cx="0" cy="0"/>
        </a:xfrm>
      </p:grpSpPr>
      <p:sp>
        <p:nvSpPr>
          <p:cNvPr id="359" name="Google Shape;359;p20"/>
          <p:cNvSpPr/>
          <p:nvPr/>
        </p:nvSpPr>
        <p:spPr>
          <a:xfrm>
            <a:off x="1298626" y="4083608"/>
            <a:ext cx="10488458" cy="508445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20"/>
          <p:cNvGrpSpPr/>
          <p:nvPr/>
        </p:nvGrpSpPr>
        <p:grpSpPr>
          <a:xfrm>
            <a:off x="1271732" y="4256865"/>
            <a:ext cx="10507954" cy="4867102"/>
            <a:chOff x="0" y="-17307"/>
            <a:chExt cx="14010607" cy="5958434"/>
          </a:xfrm>
        </p:grpSpPr>
        <p:sp>
          <p:nvSpPr>
            <p:cNvPr id="361" name="Google Shape;361;p20"/>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2" name="Google Shape;362;p20"/>
            <p:cNvSpPr txBox="1"/>
            <p:nvPr/>
          </p:nvSpPr>
          <p:spPr>
            <a:xfrm>
              <a:off x="475128" y="-17307"/>
              <a:ext cx="13535479" cy="5958434"/>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fr-BE" sz="2651" b="0" i="0" u="sng" strike="noStrike" cap="none" dirty="0">
                  <a:solidFill>
                    <a:srgbClr val="FFFFFF"/>
                  </a:solidFill>
                  <a:latin typeface="droid serif" pitchFamily="18" charset="0"/>
                  <a:ea typeface="droid serif" pitchFamily="18" charset="0"/>
                  <a:cs typeface="droid serif" pitchFamily="18" charset="0"/>
                  <a:sym typeface="Oi"/>
                </a:rPr>
                <a:t>Organismes sans but lucratif (OBNL)</a:t>
              </a:r>
            </a:p>
            <a:p>
              <a:pPr marL="0" marR="0" lvl="0" indent="0" rtl="0">
                <a:lnSpc>
                  <a:spcPct val="119992"/>
                </a:lnSpc>
                <a:spcBef>
                  <a:spcPts val="0"/>
                </a:spcBef>
                <a:spcAft>
                  <a:spcPts val="0"/>
                </a:spcAft>
                <a:buNone/>
              </a:pPr>
              <a:endParaRPr sz="1100" b="0" i="0" u="sng"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Axé sur l’atteinte d’objectifs sociaux / communautaires spécifiques</a:t>
              </a: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Organisé autour d’une cause / mission particulière </a:t>
              </a: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Peut générer des revenus grâce à des dons, des subventions ou d’autres sources de financement </a:t>
              </a: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Les bénéfices sont réinvestis dans l’organisation </a:t>
              </a:r>
            </a:p>
            <a:p>
              <a:pPr marL="457200" marR="0" lvl="0" indent="-457200" rtl="0">
                <a:lnSpc>
                  <a:spcPct val="119992"/>
                </a:lnSpc>
                <a:spcBef>
                  <a:spcPts val="0"/>
                </a:spcBef>
                <a:spcAft>
                  <a:spcPts val="0"/>
                </a:spcAft>
                <a:buClr>
                  <a:srgbClr val="FFFFFF"/>
                </a:buClr>
                <a:buSzPts val="2651"/>
                <a:buFont typeface="Arial"/>
                <a:buChar char="•"/>
              </a:pPr>
              <a:endParaRPr dirty="0"/>
            </a:p>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But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ultime</a:t>
              </a:r>
              <a:r>
                <a:rPr lang="en-US" sz="2651" b="1" i="1" u="none" strike="noStrike" cap="none" dirty="0">
                  <a:solidFill>
                    <a:srgbClr val="FFFFFF"/>
                  </a:solidFill>
                  <a:latin typeface="droid serif" pitchFamily="18" charset="0"/>
                  <a:ea typeface="droid serif" pitchFamily="18" charset="0"/>
                  <a:cs typeface="droid serif" pitchFamily="18" charset="0"/>
                  <a:sym typeface="Oi"/>
                </a:rPr>
                <a:t>– </a:t>
              </a:r>
              <a:r>
                <a:rPr lang="fr-BE" sz="2651" b="1" i="1" u="none" strike="noStrike" cap="none" dirty="0">
                  <a:solidFill>
                    <a:srgbClr val="FFFFFF"/>
                  </a:solidFill>
                  <a:latin typeface="droid serif" pitchFamily="18" charset="0"/>
                  <a:ea typeface="droid serif" pitchFamily="18" charset="0"/>
                  <a:cs typeface="droid serif" pitchFamily="18" charset="0"/>
                  <a:sym typeface="Oi"/>
                </a:rPr>
                <a:t>Avoir un impact positif sur la communauté ou la cause qu’ils servent</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363" name="Google Shape;363;p20"/>
          <p:cNvSpPr/>
          <p:nvPr/>
        </p:nvSpPr>
        <p:spPr>
          <a:xfrm>
            <a:off x="12240166" y="4083608"/>
            <a:ext cx="4057108" cy="5084455"/>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20"/>
          <p:cNvGrpSpPr/>
          <p:nvPr/>
        </p:nvGrpSpPr>
        <p:grpSpPr>
          <a:xfrm>
            <a:off x="12240166" y="7021009"/>
            <a:ext cx="3979727" cy="2014248"/>
            <a:chOff x="-421696" y="2951708"/>
            <a:chExt cx="5306302" cy="2685664"/>
          </a:xfrm>
        </p:grpSpPr>
        <p:sp>
          <p:nvSpPr>
            <p:cNvPr id="365" name="Google Shape;365;p20"/>
            <p:cNvSpPr txBox="1"/>
            <p:nvPr/>
          </p:nvSpPr>
          <p:spPr>
            <a:xfrm>
              <a:off x="0" y="2951708"/>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6" name="Google Shape;366;p20"/>
            <p:cNvSpPr txBox="1"/>
            <p:nvPr/>
          </p:nvSpPr>
          <p:spPr>
            <a:xfrm>
              <a:off x="-421696" y="3117023"/>
              <a:ext cx="5306302" cy="2520349"/>
            </a:xfrm>
            <a:prstGeom prst="rect">
              <a:avLst/>
            </a:prstGeom>
            <a:noFill/>
            <a:ln>
              <a:noFill/>
            </a:ln>
          </p:spPr>
          <p:txBody>
            <a:bodyPr spcFirstLastPara="1" wrap="square" lIns="0" tIns="0" rIns="0" bIns="0" anchor="t" anchorCtr="0">
              <a:spAutoFit/>
            </a:bodyPr>
            <a:lstStyle/>
            <a:p>
              <a:pPr marL="0" marR="0" lvl="0" indent="0" algn="ctr" rtl="0">
                <a:lnSpc>
                  <a:spcPct val="119968"/>
                </a:lnSpc>
                <a:spcBef>
                  <a:spcPts val="0"/>
                </a:spcBef>
                <a:spcAft>
                  <a:spcPts val="0"/>
                </a:spcAft>
                <a:buNone/>
              </a:pPr>
              <a:r>
                <a:rPr lang="en-US" sz="2559" b="0" i="0" u="none" strike="noStrike" cap="none" dirty="0">
                  <a:solidFill>
                    <a:srgbClr val="FFFFFF"/>
                  </a:solidFill>
                  <a:latin typeface="droid serif" pitchFamily="18" charset="0"/>
                  <a:ea typeface="droid serif" pitchFamily="18" charset="0"/>
                  <a:cs typeface="droid serif" pitchFamily="18" charset="0"/>
                  <a:sym typeface="Oi"/>
                </a:rPr>
                <a:t>Video (18:47) – </a:t>
              </a:r>
              <a:r>
                <a:rPr lang="fr-BE" sz="2559" b="0" i="0" u="sng" strike="noStrike" cap="none" dirty="0">
                  <a:solidFill>
                    <a:srgbClr val="FFFFFF"/>
                  </a:solidFill>
                  <a:latin typeface="droid serif" pitchFamily="18" charset="0"/>
                  <a:ea typeface="droid serif" pitchFamily="18" charset="0"/>
                  <a:cs typeface="droid serif" pitchFamily="18" charset="0"/>
                  <a:sym typeface="Oi"/>
                </a:rPr>
                <a:t>La façon dont nous pensons à la charité est complètement fausse</a:t>
              </a:r>
              <a:endParaRPr sz="2559"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367" name="Google Shape;367;p2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368" name="Google Shape;368;p2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369" name="Google Shape;369;p20"/>
          <p:cNvSpPr txBox="1"/>
          <p:nvPr/>
        </p:nvSpPr>
        <p:spPr>
          <a:xfrm>
            <a:off x="4450212" y="535930"/>
            <a:ext cx="11973902" cy="206825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Types d’organisations publiques, privées et mutuelles et leurs objectifs</a:t>
            </a:r>
            <a:endParaRPr sz="1100" dirty="0">
              <a:effectLst>
                <a:outerShdw blurRad="38100" dist="38100" dir="2700000" algn="tl">
                  <a:srgbClr val="000000">
                    <a:alpha val="43137"/>
                  </a:srgbClr>
                </a:outerShdw>
              </a:effectLst>
            </a:endParaRPr>
          </a:p>
        </p:txBody>
      </p:sp>
      <p:pic>
        <p:nvPicPr>
          <p:cNvPr id="370" name="Google Shape;370;p20" descr="A picture containing text, font, logo, graphics&#10;&#10;Description automatically generated"/>
          <p:cNvPicPr preferRelativeResize="0"/>
          <p:nvPr/>
        </p:nvPicPr>
        <p:blipFill rotWithShape="1">
          <a:blip r:embed="rId5">
            <a:alphaModFix/>
          </a:blip>
          <a:srcRect/>
          <a:stretch/>
        </p:blipFill>
        <p:spPr>
          <a:xfrm>
            <a:off x="12828626" y="4643337"/>
            <a:ext cx="2907080" cy="217750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374"/>
        <p:cNvGrpSpPr/>
        <p:nvPr/>
      </p:nvGrpSpPr>
      <p:grpSpPr>
        <a:xfrm>
          <a:off x="0" y="0"/>
          <a:ext cx="0" cy="0"/>
          <a:chOff x="0" y="0"/>
          <a:chExt cx="0" cy="0"/>
        </a:xfrm>
      </p:grpSpPr>
      <p:sp>
        <p:nvSpPr>
          <p:cNvPr id="375" name="Google Shape;375;p21"/>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21"/>
          <p:cNvGrpSpPr/>
          <p:nvPr/>
        </p:nvGrpSpPr>
        <p:grpSpPr>
          <a:xfrm>
            <a:off x="762000" y="1422786"/>
            <a:ext cx="7701941" cy="8235564"/>
            <a:chOff x="-613347" y="-1329186"/>
            <a:chExt cx="10269254" cy="9582510"/>
          </a:xfrm>
        </p:grpSpPr>
        <p:sp>
          <p:nvSpPr>
            <p:cNvPr id="377" name="Google Shape;377;p21"/>
            <p:cNvSpPr/>
            <p:nvPr/>
          </p:nvSpPr>
          <p:spPr>
            <a:xfrm>
              <a:off x="-613347" y="-1329186"/>
              <a:ext cx="10261599" cy="9582510"/>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txBox="1"/>
            <p:nvPr/>
          </p:nvSpPr>
          <p:spPr>
            <a:xfrm>
              <a:off x="-409294" y="-1046607"/>
              <a:ext cx="10065201" cy="9131911"/>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1.Répondez aux questions suivantes pour vérifier vos réalisations</a:t>
              </a: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a:t>
              </a:r>
              <a:endParaRPr sz="2500" dirty="0">
                <a:latin typeface="Droid Serif" panose="020B0604020202020204" charset="0"/>
                <a:ea typeface="Droid Serif" panose="020B0604020202020204" charset="0"/>
                <a:cs typeface="Droid Serif" panose="020B0604020202020204" charset="0"/>
              </a:endParaRPr>
            </a:p>
            <a:p>
              <a:pPr marL="0" marR="0" lvl="0" indent="0" rtl="0">
                <a:lnSpc>
                  <a:spcPct val="120008"/>
                </a:lnSpc>
                <a:spcBef>
                  <a:spcPts val="0"/>
                </a:spcBef>
                <a:spcAft>
                  <a:spcPts val="0"/>
                </a:spcAft>
                <a:buNone/>
              </a:pPr>
              <a:endParaRPr sz="11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endParaRPr>
            </a:p>
            <a:p>
              <a:pPr marL="457200" marR="0" lvl="0" indent="-457200" rtl="0">
                <a:lnSpc>
                  <a:spcPct val="120008"/>
                </a:lnSpc>
                <a:spcBef>
                  <a:spcPts val="0"/>
                </a:spcBef>
                <a:spcAft>
                  <a:spcPts val="0"/>
                </a:spcAft>
                <a:buClr>
                  <a:srgbClr val="2A2A2A"/>
                </a:buClr>
                <a:buSzPts val="2499"/>
                <a:buFont typeface="+mj-lt"/>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Quel est l’objectif principal d’une organisation à but lucratif?</a:t>
              </a:r>
            </a:p>
            <a:p>
              <a:pPr marL="457200" marR="0" lvl="0" indent="-457200" rtl="0">
                <a:lnSpc>
                  <a:spcPct val="120008"/>
                </a:lnSpc>
                <a:spcBef>
                  <a:spcPts val="0"/>
                </a:spcBef>
                <a:spcAft>
                  <a:spcPts val="0"/>
                </a:spcAft>
                <a:buClr>
                  <a:srgbClr val="2A2A2A"/>
                </a:buClr>
                <a:buSzPts val="2499"/>
                <a:buFont typeface="+mj-lt"/>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Maximiser les profits pour les actionnaires</a:t>
              </a:r>
            </a:p>
            <a:p>
              <a:pPr marL="457200" marR="0" lvl="0" indent="-457200" rtl="0">
                <a:lnSpc>
                  <a:spcPct val="120008"/>
                </a:lnSpc>
                <a:spcBef>
                  <a:spcPts val="0"/>
                </a:spcBef>
                <a:spcAft>
                  <a:spcPts val="0"/>
                </a:spcAft>
                <a:buClr>
                  <a:srgbClr val="2A2A2A"/>
                </a:buClr>
                <a:buSzPts val="2499"/>
                <a:buFont typeface="+mj-lt"/>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Fournir des produits et services de qualité aux clients</a:t>
              </a:r>
            </a:p>
            <a:p>
              <a:pPr marL="457200" marR="0" lvl="0" indent="-457200" rtl="0">
                <a:lnSpc>
                  <a:spcPct val="120008"/>
                </a:lnSpc>
                <a:spcBef>
                  <a:spcPts val="0"/>
                </a:spcBef>
                <a:spcAft>
                  <a:spcPts val="0"/>
                </a:spcAft>
                <a:buClr>
                  <a:srgbClr val="2A2A2A"/>
                </a:buClr>
                <a:buSzPts val="2499"/>
                <a:buFont typeface="+mj-lt"/>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Bénéficier à la société dans son ensemble</a:t>
              </a:r>
            </a:p>
            <a:p>
              <a:pPr marL="457200" marR="0" lvl="0" indent="-298513" rtl="0">
                <a:lnSpc>
                  <a:spcPct val="120008"/>
                </a:lnSpc>
                <a:spcBef>
                  <a:spcPts val="0"/>
                </a:spcBef>
                <a:spcAft>
                  <a:spcPts val="0"/>
                </a:spcAft>
                <a:buClr>
                  <a:schemeClr val="dk1"/>
                </a:buClr>
                <a:buSzPts val="2499"/>
                <a:buFont typeface="Calibri"/>
                <a:buNone/>
              </a:pPr>
              <a:endParaRPr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endParaRPr>
            </a:p>
            <a:p>
              <a:pPr marL="0" marR="0" lvl="0" indent="0" rtl="0">
                <a:lnSpc>
                  <a:spcPct val="120008"/>
                </a:lnSpc>
                <a:spcBef>
                  <a:spcPts val="0"/>
                </a:spcBef>
                <a:spcAft>
                  <a:spcPts val="0"/>
                </a:spcAft>
                <a:buNone/>
              </a:pP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2. </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Quel n’est pas l’objectif principal d’un organisme sans but lucratif</a:t>
              </a:r>
              <a:r>
                <a:rPr lang="en-US"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a:t>
              </a:r>
              <a:endParaRPr sz="2500" dirty="0">
                <a:latin typeface="Droid Serif" panose="020B0604020202020204" charset="0"/>
                <a:ea typeface="Droid Serif" panose="020B0604020202020204" charset="0"/>
                <a:cs typeface="Droid Serif" panose="020B0604020202020204" charset="0"/>
              </a:endParaRPr>
            </a:p>
            <a:p>
              <a:pPr marL="457200" marR="0" lvl="0" indent="-457200" rtl="0">
                <a:lnSpc>
                  <a:spcPct val="120008"/>
                </a:lnSpc>
                <a:spcBef>
                  <a:spcPts val="0"/>
                </a:spcBef>
                <a:spcAft>
                  <a:spcPts val="0"/>
                </a:spcAft>
                <a:buClr>
                  <a:srgbClr val="2A2A2A"/>
                </a:buClr>
                <a:buSzPts val="2499"/>
                <a:buFont typeface="Oi"/>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Générer des bénéfices pour ses membres </a:t>
              </a:r>
            </a:p>
            <a:p>
              <a:pPr marL="457200" marR="0" lvl="0" indent="-457200" rtl="0">
                <a:lnSpc>
                  <a:spcPct val="120008"/>
                </a:lnSpc>
                <a:spcBef>
                  <a:spcPts val="0"/>
                </a:spcBef>
                <a:spcAft>
                  <a:spcPts val="0"/>
                </a:spcAft>
                <a:buClr>
                  <a:srgbClr val="2A2A2A"/>
                </a:buClr>
                <a:buSzPts val="2499"/>
                <a:buFont typeface="Oi"/>
                <a:buAutoNum type="alphaLcPeriod"/>
              </a:pPr>
              <a:r>
                <a:rPr lang="fr-BE" sz="2500" dirty="0">
                  <a:solidFill>
                    <a:srgbClr val="2A2A2A"/>
                  </a:solidFill>
                  <a:latin typeface="Droid Serif" panose="020B0604020202020204" charset="0"/>
                  <a:ea typeface="Droid Serif" panose="020B0604020202020204" charset="0"/>
                  <a:cs typeface="Droid Serif" panose="020B0604020202020204" charset="0"/>
                  <a:sym typeface="Oi"/>
                </a:rPr>
                <a:t>F</a:t>
              </a: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ournir des biens ou des services à un groupe spécifique de personnes </a:t>
              </a:r>
            </a:p>
            <a:p>
              <a:pPr marL="457200" marR="0" lvl="0" indent="-457200" rtl="0">
                <a:lnSpc>
                  <a:spcPct val="120008"/>
                </a:lnSpc>
                <a:spcBef>
                  <a:spcPts val="0"/>
                </a:spcBef>
                <a:spcAft>
                  <a:spcPts val="0"/>
                </a:spcAft>
                <a:buClr>
                  <a:srgbClr val="2A2A2A"/>
                </a:buClr>
                <a:buSzPts val="2499"/>
                <a:buFont typeface="Oi"/>
                <a:buAutoNum type="alphaLcPeriod"/>
              </a:pPr>
              <a:r>
                <a:rPr lang="fr-BE" sz="2500" b="0" i="0" u="none" strike="noStrike" cap="none" dirty="0">
                  <a:solidFill>
                    <a:srgbClr val="2A2A2A"/>
                  </a:solidFill>
                  <a:latin typeface="Droid Serif" panose="020B0604020202020204" charset="0"/>
                  <a:ea typeface="Droid Serif" panose="020B0604020202020204" charset="0"/>
                  <a:cs typeface="Droid Serif" panose="020B0604020202020204" charset="0"/>
                  <a:sym typeface="Oi"/>
                </a:rPr>
                <a:t>Poursuivre une mission qui profite à l’ensemble de la société</a:t>
              </a:r>
            </a:p>
          </p:txBody>
        </p:sp>
      </p:grpSp>
      <p:grpSp>
        <p:nvGrpSpPr>
          <p:cNvPr id="379" name="Google Shape;379;p21"/>
          <p:cNvGrpSpPr/>
          <p:nvPr/>
        </p:nvGrpSpPr>
        <p:grpSpPr>
          <a:xfrm>
            <a:off x="9778182" y="1665645"/>
            <a:ext cx="8141108" cy="6948566"/>
            <a:chOff x="-967915" y="-9525"/>
            <a:chExt cx="10854811" cy="9264755"/>
          </a:xfrm>
        </p:grpSpPr>
        <p:sp>
          <p:nvSpPr>
            <p:cNvPr id="380" name="Google Shape;380;p21"/>
            <p:cNvSpPr txBox="1"/>
            <p:nvPr/>
          </p:nvSpPr>
          <p:spPr>
            <a:xfrm>
              <a:off x="-967915" y="-9525"/>
              <a:ext cx="1085481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2</a:t>
              </a:r>
              <a:endParaRPr lang="en-US" sz="9600" dirty="0"/>
            </a:p>
          </p:txBody>
        </p:sp>
        <p:pic>
          <p:nvPicPr>
            <p:cNvPr id="381" name="Google Shape;381;p21"/>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382" name="Google Shape;382;p21"/>
          <p:cNvSpPr txBox="1"/>
          <p:nvPr/>
        </p:nvSpPr>
        <p:spPr>
          <a:xfrm>
            <a:off x="487615" y="411994"/>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d’</a:t>
            </a:r>
            <a:r>
              <a:rPr lang="en-US" sz="11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Evaluation</a:t>
            </a:r>
            <a:endParaRPr sz="4800" dirty="0">
              <a:effectLst>
                <a:outerShdw blurRad="38100" dist="38100" dir="2700000" algn="tl">
                  <a:srgbClr val="000000">
                    <a:alpha val="43137"/>
                  </a:srgbClr>
                </a:outerShdw>
              </a:effectLst>
            </a:endParaRPr>
          </a:p>
        </p:txBody>
      </p:sp>
      <p:pic>
        <p:nvPicPr>
          <p:cNvPr id="383" name="Google Shape;383;p21"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387"/>
        <p:cNvGrpSpPr/>
        <p:nvPr/>
      </p:nvGrpSpPr>
      <p:grpSpPr>
        <a:xfrm>
          <a:off x="0" y="0"/>
          <a:ext cx="0" cy="0"/>
          <a:chOff x="0" y="0"/>
          <a:chExt cx="0" cy="0"/>
        </a:xfrm>
      </p:grpSpPr>
      <p:sp>
        <p:nvSpPr>
          <p:cNvPr id="388" name="Google Shape;388;p22"/>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2"/>
          <p:cNvGrpSpPr/>
          <p:nvPr/>
        </p:nvGrpSpPr>
        <p:grpSpPr>
          <a:xfrm>
            <a:off x="762000" y="1570056"/>
            <a:ext cx="7391400" cy="8972328"/>
            <a:chOff x="-613347" y="-1157829"/>
            <a:chExt cx="9855200" cy="10439773"/>
          </a:xfrm>
        </p:grpSpPr>
        <p:sp>
          <p:nvSpPr>
            <p:cNvPr id="390" name="Google Shape;390;p22"/>
            <p:cNvSpPr/>
            <p:nvPr/>
          </p:nvSpPr>
          <p:spPr>
            <a:xfrm>
              <a:off x="-613347" y="-888061"/>
              <a:ext cx="9855200" cy="9418098"/>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txBox="1"/>
            <p:nvPr/>
          </p:nvSpPr>
          <p:spPr>
            <a:xfrm>
              <a:off x="-333947" y="-1157829"/>
              <a:ext cx="9067801" cy="10439773"/>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rtl="0">
                <a:lnSpc>
                  <a:spcPct val="120008"/>
                </a:lnSpc>
                <a:spcBef>
                  <a:spcPts val="0"/>
                </a:spcBef>
                <a:spcAft>
                  <a:spcPts val="0"/>
                </a:spcAft>
                <a:buNone/>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3. </a:t>
              </a:r>
              <a:r>
                <a:rPr lang="fr-BE" sz="2499" b="0" i="0" u="none" strike="noStrike" cap="none" dirty="0">
                  <a:solidFill>
                    <a:srgbClr val="2A2A2A"/>
                  </a:solidFill>
                  <a:latin typeface="droid serif" pitchFamily="18" charset="0"/>
                  <a:ea typeface="droid serif" pitchFamily="18" charset="0"/>
                  <a:cs typeface="droid serif" pitchFamily="18" charset="0"/>
                  <a:sym typeface="Oi"/>
                </a:rPr>
                <a:t>L’objectif principal d’une organisation gouvernementale est de poursuivre des politiques qui profitent à la société dans son ensemble.</a:t>
              </a:r>
            </a:p>
            <a:p>
              <a:pPr marL="0" marR="0" lvl="0" indent="0" rtl="0">
                <a:lnSpc>
                  <a:spcPct val="120008"/>
                </a:lnSpc>
                <a:spcBef>
                  <a:spcPts val="0"/>
                </a:spcBef>
                <a:spcAft>
                  <a:spcPts val="0"/>
                </a:spcAft>
                <a:buNone/>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VRAI ou FAUX </a:t>
              </a:r>
              <a:r>
                <a:rPr lang="en-US" sz="2499" b="0" i="0" u="none" strike="noStrike" cap="none" dirty="0">
                  <a:solidFill>
                    <a:srgbClr val="2A2A2A"/>
                  </a:solidFill>
                  <a:latin typeface="droid serif" pitchFamily="18" charset="0"/>
                  <a:ea typeface="droid serif" pitchFamily="18" charset="0"/>
                  <a:cs typeface="droid serif" pitchFamily="18" charset="0"/>
                  <a:sym typeface="Oi"/>
                </a:rPr>
                <a:t>?</a:t>
              </a:r>
              <a:endParaRPr dirty="0"/>
            </a:p>
            <a:p>
              <a:pPr marL="0" marR="0" lvl="0" indent="0" rtl="0">
                <a:lnSpc>
                  <a:spcPct val="120008"/>
                </a:lnSpc>
                <a:spcBef>
                  <a:spcPts val="0"/>
                </a:spcBef>
                <a:spcAft>
                  <a:spcPts val="0"/>
                </a:spcAft>
                <a:buNone/>
              </a:pPr>
              <a:endParaRPr sz="1100"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rtl="0">
                <a:lnSpc>
                  <a:spcPct val="120008"/>
                </a:lnSpc>
                <a:spcBef>
                  <a:spcPts val="0"/>
                </a:spcBef>
                <a:spcAft>
                  <a:spcPts val="0"/>
                </a:spcAft>
                <a:buNone/>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4. </a:t>
              </a:r>
              <a:r>
                <a:rPr lang="fr-BE" sz="2499" b="0" i="0" u="none" strike="noStrike" cap="none" dirty="0">
                  <a:solidFill>
                    <a:srgbClr val="2A2A2A"/>
                  </a:solidFill>
                  <a:latin typeface="droid serif" pitchFamily="18" charset="0"/>
                  <a:ea typeface="droid serif" pitchFamily="18" charset="0"/>
                  <a:cs typeface="droid serif" pitchFamily="18" charset="0"/>
                  <a:sym typeface="Oi"/>
                </a:rPr>
                <a:t>Laquelle des organisations suivantes est la plus susceptible de donner la priorité au profit plutôt qu’à l’impact social ou environnemental</a:t>
              </a:r>
              <a:r>
                <a:rPr lang="en-US" sz="2499" b="0" i="0" u="none" strike="noStrike" cap="none" dirty="0">
                  <a:solidFill>
                    <a:srgbClr val="2A2A2A"/>
                  </a:solidFill>
                  <a:latin typeface="droid serif" pitchFamily="18" charset="0"/>
                  <a:ea typeface="droid serif" pitchFamily="18" charset="0"/>
                  <a:cs typeface="droid serif" pitchFamily="18" charset="0"/>
                  <a:sym typeface="Oi"/>
                </a:rPr>
                <a:t>?</a:t>
              </a:r>
              <a:endParaRPr dirty="0"/>
            </a:p>
            <a:p>
              <a:pPr marL="514350" marR="0" lvl="0" indent="-514350" rtl="0">
                <a:lnSpc>
                  <a:spcPct val="120008"/>
                </a:lnSpc>
                <a:spcBef>
                  <a:spcPts val="0"/>
                </a:spcBef>
                <a:spcAft>
                  <a:spcPts val="0"/>
                </a:spcAft>
                <a:buClr>
                  <a:srgbClr val="2A2A2A"/>
                </a:buClr>
                <a:buSzPts val="2499"/>
                <a:buFont typeface="Oi"/>
                <a:buAutoNum type="alphaLcPeriod"/>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Une société à but lucratif</a:t>
              </a:r>
            </a:p>
            <a:p>
              <a:pPr marL="514350" marR="0" lvl="0" indent="-514350" rtl="0">
                <a:lnSpc>
                  <a:spcPct val="120008"/>
                </a:lnSpc>
                <a:spcBef>
                  <a:spcPts val="0"/>
                </a:spcBef>
                <a:spcAft>
                  <a:spcPts val="0"/>
                </a:spcAft>
                <a:buClr>
                  <a:srgbClr val="2A2A2A"/>
                </a:buClr>
                <a:buSzPts val="2499"/>
                <a:buFont typeface="Oi"/>
                <a:buAutoNum type="alphaLcPeriod"/>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Un organisme sans but lucratif</a:t>
              </a:r>
            </a:p>
            <a:p>
              <a:pPr marL="514350" marR="0" lvl="0" indent="-514350" rtl="0">
                <a:lnSpc>
                  <a:spcPct val="120008"/>
                </a:lnSpc>
                <a:spcBef>
                  <a:spcPts val="0"/>
                </a:spcBef>
                <a:spcAft>
                  <a:spcPts val="0"/>
                </a:spcAft>
                <a:buClr>
                  <a:srgbClr val="2A2A2A"/>
                </a:buClr>
                <a:buSzPts val="2499"/>
                <a:buFont typeface="Oi"/>
                <a:buAutoNum type="alphaLcPeriod"/>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Une organisation gouvernementale</a:t>
              </a:r>
            </a:p>
            <a:p>
              <a:pPr marL="457200" marR="0" lvl="0" indent="-457200" rtl="0">
                <a:lnSpc>
                  <a:spcPct val="120008"/>
                </a:lnSpc>
                <a:spcBef>
                  <a:spcPts val="0"/>
                </a:spcBef>
                <a:spcAft>
                  <a:spcPts val="0"/>
                </a:spcAft>
                <a:buClr>
                  <a:srgbClr val="2A2A2A"/>
                </a:buClr>
                <a:buSzPts val="2499"/>
                <a:buFont typeface="Oi"/>
                <a:buAutoNum type="alphaLcPeriod"/>
              </a:pPr>
              <a:endParaRPr lang="en-US" sz="1100" dirty="0">
                <a:solidFill>
                  <a:srgbClr val="2A2A2A"/>
                </a:solidFill>
                <a:latin typeface="droid serif" pitchFamily="18" charset="0"/>
                <a:ea typeface="droid serif" pitchFamily="18" charset="0"/>
                <a:cs typeface="droid serif" pitchFamily="18" charset="0"/>
                <a:sym typeface="Oi"/>
              </a:endParaRPr>
            </a:p>
            <a:p>
              <a:pPr lvl="0">
                <a:lnSpc>
                  <a:spcPct val="120008"/>
                </a:lnSpc>
              </a:pPr>
              <a:r>
                <a:rPr lang="en-US" sz="2499" dirty="0">
                  <a:solidFill>
                    <a:srgbClr val="2A2A2A"/>
                  </a:solidFill>
                  <a:latin typeface="droid serif" pitchFamily="18" charset="0"/>
                  <a:ea typeface="droid serif" pitchFamily="18" charset="0"/>
                  <a:cs typeface="droid serif" pitchFamily="18" charset="0"/>
                  <a:sym typeface="Oi"/>
                </a:rPr>
                <a:t>5. </a:t>
              </a:r>
              <a:r>
                <a:rPr lang="fr-BE" sz="2499" dirty="0">
                  <a:solidFill>
                    <a:srgbClr val="2A2A2A"/>
                  </a:solidFill>
                  <a:latin typeface="droid serif" pitchFamily="18" charset="0"/>
                  <a:ea typeface="droid serif" pitchFamily="18" charset="0"/>
                  <a:cs typeface="droid serif" pitchFamily="18" charset="0"/>
                  <a:sym typeface="Oi"/>
                </a:rPr>
                <a:t>Les organismes à but lucratif ont toujours plus de succès que les organismes sans but lucratif.</a:t>
              </a:r>
            </a:p>
            <a:p>
              <a:pPr lvl="0">
                <a:lnSpc>
                  <a:spcPct val="120008"/>
                </a:lnSpc>
              </a:pPr>
              <a:r>
                <a:rPr lang="fr-BE" sz="2499" dirty="0">
                  <a:solidFill>
                    <a:srgbClr val="2A2A2A"/>
                  </a:solidFill>
                  <a:latin typeface="droid serif" pitchFamily="18" charset="0"/>
                  <a:ea typeface="droid serif" pitchFamily="18" charset="0"/>
                  <a:cs typeface="droid serif" pitchFamily="18" charset="0"/>
                  <a:sym typeface="Oi"/>
                </a:rPr>
                <a:t>VRAI ou FAUX </a:t>
              </a:r>
              <a:r>
                <a:rPr lang="en-US" sz="2499" dirty="0">
                  <a:solidFill>
                    <a:srgbClr val="2A2A2A"/>
                  </a:solidFill>
                  <a:latin typeface="droid serif" pitchFamily="18" charset="0"/>
                  <a:ea typeface="droid serif" pitchFamily="18" charset="0"/>
                  <a:cs typeface="droid serif" pitchFamily="18" charset="0"/>
                  <a:sym typeface="Oi"/>
                </a:rPr>
                <a:t>?</a:t>
              </a:r>
              <a:endParaRPr lang="en-US" sz="2800" dirty="0"/>
            </a:p>
            <a:p>
              <a:pPr marL="457200" marR="0" lvl="0" indent="-457200" rtl="0">
                <a:lnSpc>
                  <a:spcPct val="120008"/>
                </a:lnSpc>
                <a:spcBef>
                  <a:spcPts val="0"/>
                </a:spcBef>
                <a:spcAft>
                  <a:spcPts val="0"/>
                </a:spcAft>
                <a:buClr>
                  <a:srgbClr val="2A2A2A"/>
                </a:buClr>
                <a:buSzPts val="2499"/>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392" name="Google Shape;392;p22"/>
          <p:cNvGrpSpPr/>
          <p:nvPr/>
        </p:nvGrpSpPr>
        <p:grpSpPr>
          <a:xfrm>
            <a:off x="9645446" y="1665645"/>
            <a:ext cx="8008374" cy="6948566"/>
            <a:chOff x="-1144896" y="-9525"/>
            <a:chExt cx="10677832" cy="9264755"/>
          </a:xfrm>
        </p:grpSpPr>
        <p:sp>
          <p:nvSpPr>
            <p:cNvPr id="393" name="Google Shape;393;p22"/>
            <p:cNvSpPr txBox="1"/>
            <p:nvPr/>
          </p:nvSpPr>
          <p:spPr>
            <a:xfrm>
              <a:off x="-1144896" y="-9525"/>
              <a:ext cx="10677832"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dirty="0">
                  <a:solidFill>
                    <a:srgbClr val="F6F5EF"/>
                  </a:solidFill>
                  <a:latin typeface="droid serif" pitchFamily="18" charset="0"/>
                  <a:ea typeface="droid serif" pitchFamily="18" charset="0"/>
                  <a:cs typeface="droid serif" pitchFamily="18" charset="0"/>
                  <a:sym typeface="Oi"/>
                </a:rPr>
                <a:t>2</a:t>
              </a:r>
              <a:endParaRPr lang="en-US" sz="7200" dirty="0"/>
            </a:p>
          </p:txBody>
        </p:sp>
        <p:pic>
          <p:nvPicPr>
            <p:cNvPr id="394" name="Google Shape;394;p22"/>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395" name="Google Shape;395;p22"/>
          <p:cNvSpPr txBox="1"/>
          <p:nvPr/>
        </p:nvSpPr>
        <p:spPr>
          <a:xfrm>
            <a:off x="403729" y="4953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d’</a:t>
            </a:r>
            <a:r>
              <a:rPr lang="en-US" sz="11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Evaluation</a:t>
            </a:r>
            <a:endParaRPr lang="en-US" sz="4800" dirty="0">
              <a:effectLst>
                <a:outerShdw blurRad="38100" dist="38100" dir="2700000" algn="tl">
                  <a:srgbClr val="000000">
                    <a:alpha val="43137"/>
                  </a:srgbClr>
                </a:outerShdw>
              </a:effectLst>
            </a:endParaRPr>
          </a:p>
        </p:txBody>
      </p:sp>
      <p:pic>
        <p:nvPicPr>
          <p:cNvPr id="396" name="Google Shape;396;p22"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400"/>
        <p:cNvGrpSpPr/>
        <p:nvPr/>
      </p:nvGrpSpPr>
      <p:grpSpPr>
        <a:xfrm>
          <a:off x="0" y="0"/>
          <a:ext cx="0" cy="0"/>
          <a:chOff x="0" y="0"/>
          <a:chExt cx="0" cy="0"/>
        </a:xfrm>
      </p:grpSpPr>
      <p:sp>
        <p:nvSpPr>
          <p:cNvPr id="401" name="Google Shape;401;p23"/>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3"/>
          <p:cNvGrpSpPr/>
          <p:nvPr/>
        </p:nvGrpSpPr>
        <p:grpSpPr>
          <a:xfrm>
            <a:off x="713872" y="1589662"/>
            <a:ext cx="7391400" cy="3692293"/>
            <a:chOff x="-613348" y="-538809"/>
            <a:chExt cx="9855200" cy="4296177"/>
          </a:xfrm>
        </p:grpSpPr>
        <p:sp>
          <p:nvSpPr>
            <p:cNvPr id="403" name="Google Shape;403;p23"/>
            <p:cNvSpPr/>
            <p:nvPr/>
          </p:nvSpPr>
          <p:spPr>
            <a:xfrm>
              <a:off x="-613348" y="-259680"/>
              <a:ext cx="9855200" cy="3302974"/>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txBox="1"/>
            <p:nvPr/>
          </p:nvSpPr>
          <p:spPr>
            <a:xfrm>
              <a:off x="-212923" y="-538809"/>
              <a:ext cx="8946776" cy="4296177"/>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rtl="0">
                <a:lnSpc>
                  <a:spcPct val="120008"/>
                </a:lnSpc>
                <a:spcBef>
                  <a:spcPts val="0"/>
                </a:spcBef>
                <a:spcAft>
                  <a:spcPts val="0"/>
                </a:spcAft>
                <a:buNone/>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6. </a:t>
              </a:r>
              <a:r>
                <a:rPr lang="fr-BE" sz="2499" b="0" i="0" u="none" strike="noStrike" cap="none" dirty="0">
                  <a:solidFill>
                    <a:srgbClr val="2A2A2A"/>
                  </a:solidFill>
                  <a:latin typeface="droid serif" pitchFamily="18" charset="0"/>
                  <a:ea typeface="droid serif" pitchFamily="18" charset="0"/>
                  <a:cs typeface="droid serif" pitchFamily="18" charset="0"/>
                  <a:sym typeface="Oi"/>
                </a:rPr>
                <a:t>Les compétences entrepreneuriales peuvent être appliquées aux organisations à but non lucratif et gouvernementales pour les aider à atteindre leurs objectifs.</a:t>
              </a:r>
            </a:p>
            <a:p>
              <a:pPr marL="0" marR="0" lvl="0" indent="0" rtl="0">
                <a:lnSpc>
                  <a:spcPct val="120008"/>
                </a:lnSpc>
                <a:spcBef>
                  <a:spcPts val="0"/>
                </a:spcBef>
                <a:spcAft>
                  <a:spcPts val="0"/>
                </a:spcAft>
                <a:buNone/>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VRAI ou FAUX </a:t>
              </a:r>
              <a:r>
                <a:rPr lang="en-US" sz="2499" b="0" i="0" u="none" strike="noStrike" cap="none" dirty="0">
                  <a:solidFill>
                    <a:srgbClr val="2A2A2A"/>
                  </a:solidFill>
                  <a:latin typeface="droid serif" pitchFamily="18" charset="0"/>
                  <a:ea typeface="droid serif" pitchFamily="18" charset="0"/>
                  <a:cs typeface="droid serif" pitchFamily="18" charset="0"/>
                  <a:sym typeface="Oi"/>
                </a:rPr>
                <a:t>?</a:t>
              </a:r>
              <a:endParaRPr dirty="0"/>
            </a:p>
            <a:p>
              <a:pPr marL="0" marR="0" lvl="0" indent="0"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405" name="Google Shape;405;p23"/>
          <p:cNvGrpSpPr/>
          <p:nvPr/>
        </p:nvGrpSpPr>
        <p:grpSpPr>
          <a:xfrm>
            <a:off x="9896168" y="1665645"/>
            <a:ext cx="7905135" cy="6948566"/>
            <a:chOff x="-810600" y="-9525"/>
            <a:chExt cx="10540181" cy="9264755"/>
          </a:xfrm>
        </p:grpSpPr>
        <p:sp>
          <p:nvSpPr>
            <p:cNvPr id="406" name="Google Shape;406;p23"/>
            <p:cNvSpPr txBox="1"/>
            <p:nvPr/>
          </p:nvSpPr>
          <p:spPr>
            <a:xfrm>
              <a:off x="-810600" y="-9525"/>
              <a:ext cx="1054018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2</a:t>
              </a:r>
              <a:endParaRPr lang="en-US" sz="9600" dirty="0"/>
            </a:p>
          </p:txBody>
        </p:sp>
        <p:pic>
          <p:nvPicPr>
            <p:cNvPr id="407" name="Google Shape;407;p23"/>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408" name="Google Shape;408;p23"/>
          <p:cNvSpPr txBox="1"/>
          <p:nvPr/>
        </p:nvSpPr>
        <p:spPr>
          <a:xfrm>
            <a:off x="403729" y="4953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d’</a:t>
            </a:r>
            <a:r>
              <a:rPr lang="en-US" sz="11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Evaluation</a:t>
            </a:r>
            <a:endParaRPr lang="en-US" sz="4800" dirty="0">
              <a:effectLst>
                <a:outerShdw blurRad="38100" dist="38100" dir="2700000" algn="tl">
                  <a:srgbClr val="000000">
                    <a:alpha val="43137"/>
                  </a:srgbClr>
                </a:outerShdw>
              </a:effectLst>
            </a:endParaRPr>
          </a:p>
        </p:txBody>
      </p:sp>
      <p:pic>
        <p:nvPicPr>
          <p:cNvPr id="409" name="Google Shape;409;p23"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
        <p:nvSpPr>
          <p:cNvPr id="11" name="TextBox 10"/>
          <p:cNvSpPr txBox="1"/>
          <p:nvPr/>
        </p:nvSpPr>
        <p:spPr>
          <a:xfrm>
            <a:off x="1540042" y="5871411"/>
            <a:ext cx="5558589" cy="2946961"/>
          </a:xfrm>
          <a:prstGeom prst="rect">
            <a:avLst/>
          </a:prstGeom>
          <a:noFill/>
          <a:ln w="38100">
            <a:solidFill>
              <a:schemeClr val="tx1"/>
            </a:solidFill>
            <a:prstDash val="lgDashDotDot"/>
          </a:ln>
        </p:spPr>
        <p:txBody>
          <a:bodyPr wrap="square" rtlCol="0">
            <a:spAutoFit/>
          </a:bodyPr>
          <a:lstStyle/>
          <a:p>
            <a:pPr algn="ctr"/>
            <a:endParaRPr lang="en-US" sz="2650" b="1" i="1" u="sng" dirty="0">
              <a:solidFill>
                <a:srgbClr val="2A2A2A"/>
              </a:solidFill>
              <a:latin typeface="Droid Serif" pitchFamily="18" charset="0"/>
              <a:ea typeface="Droid Serif" pitchFamily="18" charset="0"/>
              <a:cs typeface="Droid Serif" pitchFamily="18" charset="0"/>
              <a:sym typeface="Oi"/>
            </a:endParaRPr>
          </a:p>
          <a:p>
            <a:pPr algn="ctr"/>
            <a:r>
              <a:rPr lang="en-US" sz="2650" dirty="0">
                <a:solidFill>
                  <a:srgbClr val="2A2A2A"/>
                </a:solidFill>
                <a:latin typeface="Droid Serif" pitchFamily="18" charset="0"/>
                <a:ea typeface="Droid Serif" pitchFamily="18" charset="0"/>
                <a:cs typeface="Droid Serif" pitchFamily="18" charset="0"/>
                <a:sym typeface="Oi"/>
              </a:rPr>
              <a:t>  </a:t>
            </a:r>
            <a:r>
              <a:rPr lang="en-US" sz="2650" b="1" i="1" u="sng" dirty="0">
                <a:solidFill>
                  <a:srgbClr val="2A2A2A"/>
                </a:solidFill>
                <a:latin typeface="Droid Serif" pitchFamily="18" charset="0"/>
                <a:ea typeface="Droid Serif" pitchFamily="18" charset="0"/>
                <a:cs typeface="Droid Serif" pitchFamily="18" charset="0"/>
                <a:sym typeface="Oi"/>
              </a:rPr>
              <a:t>Matière à </a:t>
            </a:r>
            <a:r>
              <a:rPr lang="en-US" sz="2650" b="1" i="1" u="sng" dirty="0" err="1">
                <a:solidFill>
                  <a:srgbClr val="2A2A2A"/>
                </a:solidFill>
                <a:latin typeface="Droid Serif" pitchFamily="18" charset="0"/>
                <a:ea typeface="Droid Serif" pitchFamily="18" charset="0"/>
                <a:cs typeface="Droid Serif" pitchFamily="18" charset="0"/>
                <a:sym typeface="Oi"/>
              </a:rPr>
              <a:t>réflexion</a:t>
            </a:r>
            <a:endParaRPr lang="en-US" sz="2650" b="1" i="1" u="sng" dirty="0">
              <a:solidFill>
                <a:srgbClr val="2A2A2A"/>
              </a:solidFill>
              <a:latin typeface="Droid Serif" pitchFamily="18" charset="0"/>
              <a:ea typeface="Droid Serif" pitchFamily="18" charset="0"/>
              <a:cs typeface="Droid Serif" pitchFamily="18" charset="0"/>
              <a:sym typeface="Oi"/>
            </a:endParaRPr>
          </a:p>
          <a:p>
            <a:pPr algn="ctr"/>
            <a:endParaRPr lang="en-US" sz="2650" b="1" i="1" u="sng" dirty="0">
              <a:solidFill>
                <a:srgbClr val="2A2A2A"/>
              </a:solidFill>
              <a:latin typeface="Droid Serif" pitchFamily="18" charset="0"/>
              <a:ea typeface="Droid Serif" pitchFamily="18" charset="0"/>
              <a:cs typeface="Droid Serif" pitchFamily="18" charset="0"/>
              <a:sym typeface="Oi"/>
            </a:endParaRPr>
          </a:p>
          <a:p>
            <a:pPr algn="ctr"/>
            <a:r>
              <a:rPr lang="en-US" sz="2650" dirty="0">
                <a:solidFill>
                  <a:srgbClr val="2A2A2A"/>
                </a:solidFill>
                <a:latin typeface="Droid Serif" pitchFamily="18" charset="0"/>
                <a:ea typeface="Droid Serif" pitchFamily="18" charset="0"/>
                <a:cs typeface="Droid Serif" pitchFamily="18" charset="0"/>
                <a:sym typeface="Oi"/>
              </a:rPr>
              <a:t>  </a:t>
            </a:r>
            <a:r>
              <a:rPr lang="fr-BE" sz="2650" dirty="0">
                <a:solidFill>
                  <a:srgbClr val="2A2A2A"/>
                </a:solidFill>
                <a:latin typeface="Droid Serif" pitchFamily="18" charset="0"/>
                <a:ea typeface="Droid Serif" pitchFamily="18" charset="0"/>
                <a:cs typeface="Droid Serif" pitchFamily="18" charset="0"/>
                <a:sym typeface="Oi"/>
              </a:rPr>
              <a:t>Quel type d’organisation</a:t>
            </a:r>
          </a:p>
          <a:p>
            <a:pPr algn="ctr"/>
            <a:r>
              <a:rPr lang="fr-BE" sz="2650" dirty="0">
                <a:solidFill>
                  <a:srgbClr val="2A2A2A"/>
                </a:solidFill>
                <a:latin typeface="Droid Serif" pitchFamily="18" charset="0"/>
                <a:ea typeface="Droid Serif" pitchFamily="18" charset="0"/>
                <a:cs typeface="Droid Serif" pitchFamily="18" charset="0"/>
                <a:sym typeface="Oi"/>
              </a:rPr>
              <a:t>  Préférez-vous établir?   </a:t>
            </a:r>
          </a:p>
          <a:p>
            <a:pPr algn="ctr"/>
            <a:r>
              <a:rPr lang="fr-BE" sz="2650" dirty="0">
                <a:solidFill>
                  <a:srgbClr val="2A2A2A"/>
                </a:solidFill>
                <a:latin typeface="Droid Serif" pitchFamily="18" charset="0"/>
                <a:ea typeface="Droid Serif" pitchFamily="18" charset="0"/>
                <a:cs typeface="Droid Serif" pitchFamily="18" charset="0"/>
                <a:sym typeface="Oi"/>
              </a:rPr>
              <a:t>  Pourquoi?</a:t>
            </a:r>
          </a:p>
          <a:p>
            <a:pPr algn="ctr"/>
            <a:endParaRPr lang="el-GR" sz="2650" dirty="0">
              <a:solidFill>
                <a:srgbClr val="2A2A2A"/>
              </a:solidFill>
              <a:latin typeface="Droid Serif" pitchFamily="18" charset="0"/>
              <a:ea typeface="Droid Serif" pitchFamily="18" charset="0"/>
              <a:cs typeface="Droid Serif" pitchFamily="18" charset="0"/>
              <a:sym typeface="O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413"/>
        <p:cNvGrpSpPr/>
        <p:nvPr/>
      </p:nvGrpSpPr>
      <p:grpSpPr>
        <a:xfrm>
          <a:off x="0" y="0"/>
          <a:ext cx="0" cy="0"/>
          <a:chOff x="0" y="0"/>
          <a:chExt cx="0" cy="0"/>
        </a:xfrm>
      </p:grpSpPr>
      <p:pic>
        <p:nvPicPr>
          <p:cNvPr id="414" name="Google Shape;414;p24"/>
          <p:cNvPicPr preferRelativeResize="0"/>
          <p:nvPr/>
        </p:nvPicPr>
        <p:blipFill rotWithShape="1">
          <a:blip r:embed="rId3">
            <a:alphaModFix/>
          </a:blip>
          <a:srcRect/>
          <a:stretch/>
        </p:blipFill>
        <p:spPr>
          <a:xfrm>
            <a:off x="13904469" y="847383"/>
            <a:ext cx="2856246" cy="1900702"/>
          </a:xfrm>
          <a:prstGeom prst="rect">
            <a:avLst/>
          </a:prstGeom>
          <a:noFill/>
          <a:ln>
            <a:noFill/>
          </a:ln>
        </p:spPr>
      </p:pic>
      <p:sp>
        <p:nvSpPr>
          <p:cNvPr id="415" name="Google Shape;415;p24"/>
          <p:cNvSpPr txBox="1"/>
          <p:nvPr/>
        </p:nvSpPr>
        <p:spPr>
          <a:xfrm>
            <a:off x="1028700" y="1238372"/>
            <a:ext cx="8605744" cy="2215991"/>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0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Approfondir</a:t>
            </a:r>
            <a:r>
              <a:rPr lang="en-US" sz="6000"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les </a:t>
            </a:r>
            <a:r>
              <a:rPr lang="en-US" sz="60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ressources</a:t>
            </a:r>
            <a:endParaRPr sz="1100" dirty="0">
              <a:effectLst>
                <a:outerShdw blurRad="38100" dist="38100" dir="2700000" algn="tl">
                  <a:srgbClr val="000000">
                    <a:alpha val="43137"/>
                  </a:srgbClr>
                </a:outerShdw>
              </a:effectLst>
            </a:endParaRPr>
          </a:p>
        </p:txBody>
      </p:sp>
      <p:pic>
        <p:nvPicPr>
          <p:cNvPr id="416" name="Google Shape;416;p24"/>
          <p:cNvPicPr preferRelativeResize="0"/>
          <p:nvPr/>
        </p:nvPicPr>
        <p:blipFill rotWithShape="1">
          <a:blip r:embed="rId4">
            <a:alphaModFix/>
          </a:blip>
          <a:srcRect/>
          <a:stretch/>
        </p:blipFill>
        <p:spPr>
          <a:xfrm>
            <a:off x="9634444" y="3639435"/>
            <a:ext cx="2856246" cy="1900702"/>
          </a:xfrm>
          <a:prstGeom prst="rect">
            <a:avLst/>
          </a:prstGeom>
          <a:noFill/>
          <a:ln>
            <a:noFill/>
          </a:ln>
        </p:spPr>
      </p:pic>
      <p:pic>
        <p:nvPicPr>
          <p:cNvPr id="417" name="Google Shape;417;p24"/>
          <p:cNvPicPr preferRelativeResize="0"/>
          <p:nvPr/>
        </p:nvPicPr>
        <p:blipFill rotWithShape="1">
          <a:blip r:embed="rId5">
            <a:alphaModFix/>
          </a:blip>
          <a:srcRect/>
          <a:stretch/>
        </p:blipFill>
        <p:spPr>
          <a:xfrm>
            <a:off x="9634444" y="6435487"/>
            <a:ext cx="2856246" cy="1900702"/>
          </a:xfrm>
          <a:prstGeom prst="rect">
            <a:avLst/>
          </a:prstGeom>
          <a:noFill/>
          <a:ln>
            <a:noFill/>
          </a:ln>
        </p:spPr>
      </p:pic>
      <p:pic>
        <p:nvPicPr>
          <p:cNvPr id="418" name="Google Shape;418;p24"/>
          <p:cNvPicPr preferRelativeResize="0"/>
          <p:nvPr/>
        </p:nvPicPr>
        <p:blipFill rotWithShape="1">
          <a:blip r:embed="rId6">
            <a:alphaModFix/>
          </a:blip>
          <a:srcRect/>
          <a:stretch/>
        </p:blipFill>
        <p:spPr>
          <a:xfrm>
            <a:off x="13904469" y="3242798"/>
            <a:ext cx="2856246" cy="1900702"/>
          </a:xfrm>
          <a:prstGeom prst="rect">
            <a:avLst/>
          </a:prstGeom>
          <a:noFill/>
          <a:ln>
            <a:noFill/>
          </a:ln>
        </p:spPr>
      </p:pic>
      <p:pic>
        <p:nvPicPr>
          <p:cNvPr id="419" name="Google Shape;419;p24"/>
          <p:cNvPicPr preferRelativeResize="0"/>
          <p:nvPr/>
        </p:nvPicPr>
        <p:blipFill rotWithShape="1">
          <a:blip r:embed="rId7">
            <a:alphaModFix/>
          </a:blip>
          <a:srcRect/>
          <a:stretch/>
        </p:blipFill>
        <p:spPr>
          <a:xfrm>
            <a:off x="13904469" y="6442780"/>
            <a:ext cx="2856246" cy="1900702"/>
          </a:xfrm>
          <a:prstGeom prst="rect">
            <a:avLst/>
          </a:prstGeom>
          <a:noFill/>
          <a:ln>
            <a:noFill/>
          </a:ln>
        </p:spPr>
      </p:pic>
      <p:pic>
        <p:nvPicPr>
          <p:cNvPr id="420" name="Google Shape;420;p24"/>
          <p:cNvPicPr preferRelativeResize="0"/>
          <p:nvPr/>
        </p:nvPicPr>
        <p:blipFill rotWithShape="1">
          <a:blip r:embed="rId8">
            <a:alphaModFix/>
          </a:blip>
          <a:srcRect/>
          <a:stretch/>
        </p:blipFill>
        <p:spPr>
          <a:xfrm>
            <a:off x="472463" y="9409518"/>
            <a:ext cx="556237" cy="417981"/>
          </a:xfrm>
          <a:prstGeom prst="rect">
            <a:avLst/>
          </a:prstGeom>
          <a:noFill/>
          <a:ln>
            <a:noFill/>
          </a:ln>
        </p:spPr>
      </p:pic>
      <p:sp>
        <p:nvSpPr>
          <p:cNvPr id="421" name="Google Shape;421;p24"/>
          <p:cNvSpPr txBox="1"/>
          <p:nvPr/>
        </p:nvSpPr>
        <p:spPr>
          <a:xfrm>
            <a:off x="5448251" y="9274028"/>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2" name="Google Shape;422;p24"/>
          <p:cNvSpPr txBox="1"/>
          <p:nvPr/>
        </p:nvSpPr>
        <p:spPr>
          <a:xfrm>
            <a:off x="1276082" y="3739050"/>
            <a:ext cx="6944583" cy="516304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651"/>
              <a:buFont typeface="Arial"/>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Podcast – </a:t>
            </a:r>
            <a:r>
              <a:rPr lang="fr-BE" sz="2400" b="0" i="0" u="sng" strike="noStrike" cap="none" dirty="0">
                <a:solidFill>
                  <a:srgbClr val="000000"/>
                </a:solidFill>
                <a:latin typeface="droid serif" pitchFamily="18" charset="0"/>
                <a:ea typeface="droid serif" pitchFamily="18" charset="0"/>
                <a:cs typeface="droid serif" pitchFamily="18" charset="0"/>
                <a:sym typeface="Oi"/>
              </a:rPr>
              <a:t>Les organismes sans but lucratif sont désordonnés</a:t>
            </a:r>
          </a:p>
          <a:p>
            <a:pPr marL="285750" marR="0" lvl="0" indent="-285750" algn="l" rtl="0">
              <a:spcBef>
                <a:spcPts val="0"/>
              </a:spcBef>
              <a:spcAft>
                <a:spcPts val="0"/>
              </a:spcAft>
              <a:buClr>
                <a:srgbClr val="000000"/>
              </a:buClr>
              <a:buSzPts val="2651"/>
              <a:buFont typeface="Arial"/>
              <a:buChar char="•"/>
            </a:pPr>
            <a:endParaRPr sz="2400" b="0" i="0" u="none" strike="noStrike" cap="none" dirty="0">
              <a:solidFill>
                <a:srgbClr val="000000"/>
              </a:solidFill>
              <a:latin typeface="droid serif" pitchFamily="18" charset="0"/>
              <a:ea typeface="droid serif" pitchFamily="18" charset="0"/>
              <a:cs typeface="droid serif" pitchFamily="18" charset="0"/>
              <a:sym typeface="Oi"/>
            </a:endParaRPr>
          </a:p>
          <a:p>
            <a:pPr marL="285750" marR="0" lvl="0" indent="-285750" algn="l" rtl="0">
              <a:spcBef>
                <a:spcPts val="0"/>
              </a:spcBef>
              <a:spcAft>
                <a:spcPts val="0"/>
              </a:spcAft>
              <a:buClr>
                <a:srgbClr val="000000"/>
              </a:buClr>
              <a:buSzPts val="2651"/>
              <a:buFont typeface="Arial"/>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Video (10:16) – </a:t>
            </a:r>
            <a:r>
              <a:rPr lang="fr-BE" sz="2400" b="0" i="0" u="sng" strike="noStrike" cap="none" dirty="0">
                <a:solidFill>
                  <a:srgbClr val="000000"/>
                </a:solidFill>
                <a:latin typeface="droid serif" pitchFamily="18" charset="0"/>
                <a:ea typeface="droid serif" pitchFamily="18" charset="0"/>
                <a:cs typeface="droid serif" pitchFamily="18" charset="0"/>
                <a:sym typeface="Oi"/>
              </a:rPr>
              <a:t>Quel est le profit dans les organismes sans but lucratif?</a:t>
            </a:r>
          </a:p>
          <a:p>
            <a:pPr marL="285750" marR="0" lvl="0" indent="-285750" algn="l" rtl="0">
              <a:spcBef>
                <a:spcPts val="0"/>
              </a:spcBef>
              <a:spcAft>
                <a:spcPts val="0"/>
              </a:spcAft>
              <a:buClr>
                <a:srgbClr val="000000"/>
              </a:buClr>
              <a:buSzPts val="2651"/>
              <a:buFont typeface="Arial"/>
              <a:buChar char="•"/>
            </a:pPr>
            <a:endParaRPr sz="2400" b="0" i="0" u="none" strike="noStrike" cap="none" dirty="0">
              <a:solidFill>
                <a:srgbClr val="000000"/>
              </a:solidFill>
              <a:latin typeface="droid serif" pitchFamily="18" charset="0"/>
              <a:ea typeface="droid serif" pitchFamily="18" charset="0"/>
              <a:cs typeface="droid serif" pitchFamily="18" charset="0"/>
              <a:sym typeface="Oi"/>
            </a:endParaRPr>
          </a:p>
          <a:p>
            <a:pPr marL="285750" marR="0" lvl="0" indent="-285750" algn="l" rtl="0">
              <a:spcBef>
                <a:spcPts val="0"/>
              </a:spcBef>
              <a:spcAft>
                <a:spcPts val="0"/>
              </a:spcAft>
              <a:buClr>
                <a:srgbClr val="000000"/>
              </a:buClr>
              <a:buSzPts val="2651"/>
              <a:buFont typeface="Arial"/>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Podcast - </a:t>
            </a:r>
            <a:r>
              <a:rPr lang="fr-BE" sz="2400" b="0" i="0" u="sng" strike="noStrike" cap="none" dirty="0">
                <a:solidFill>
                  <a:srgbClr val="000000"/>
                </a:solidFill>
                <a:latin typeface="droid serif" pitchFamily="18" charset="0"/>
                <a:ea typeface="droid serif" pitchFamily="18" charset="0"/>
                <a:cs typeface="droid serif" pitchFamily="18" charset="0"/>
                <a:sym typeface="Oi"/>
              </a:rPr>
              <a:t>L’indicateur de la planète monnaie</a:t>
            </a:r>
            <a:endParaRPr sz="2400" b="0" i="0" u="none" strike="noStrike" cap="none" dirty="0">
              <a:solidFill>
                <a:srgbClr val="000000"/>
              </a:solidFill>
              <a:latin typeface="droid serif" pitchFamily="18" charset="0"/>
              <a:ea typeface="droid serif" pitchFamily="18" charset="0"/>
              <a:cs typeface="droid serif" pitchFamily="18" charset="0"/>
              <a:sym typeface="Oi"/>
            </a:endParaRPr>
          </a:p>
          <a:p>
            <a:pPr marL="285750" marR="0" lvl="0" indent="-285750" algn="l" rtl="0">
              <a:spcBef>
                <a:spcPts val="0"/>
              </a:spcBef>
              <a:spcAft>
                <a:spcPts val="0"/>
              </a:spcAft>
              <a:buClr>
                <a:srgbClr val="000000"/>
              </a:buClr>
              <a:buSzPts val="2800"/>
              <a:buFont typeface="Arial"/>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Podcast - </a:t>
            </a:r>
            <a:r>
              <a:rPr lang="en-US" sz="2400" b="0" i="0" u="sng" strike="noStrike" cap="none" dirty="0">
                <a:solidFill>
                  <a:srgbClr val="000000"/>
                </a:solidFill>
                <a:latin typeface="droid serif" pitchFamily="18" charset="0"/>
                <a:ea typeface="droid serif" pitchFamily="18" charset="0"/>
                <a:cs typeface="droid serif" pitchFamily="18" charset="0"/>
                <a:sym typeface="Oi"/>
              </a:rPr>
              <a:t>Comment </a:t>
            </a:r>
            <a:r>
              <a:rPr lang="en-US" sz="2400" b="0" i="0" u="sng" strike="noStrike" cap="none" dirty="0" err="1">
                <a:solidFill>
                  <a:srgbClr val="000000"/>
                </a:solidFill>
                <a:latin typeface="droid serif" pitchFamily="18" charset="0"/>
                <a:ea typeface="droid serif" pitchFamily="18" charset="0"/>
                <a:cs typeface="droid serif" pitchFamily="18" charset="0"/>
                <a:sym typeface="Oi"/>
              </a:rPr>
              <a:t>j’ai</a:t>
            </a:r>
            <a:r>
              <a:rPr lang="en-US" sz="2400" b="0" i="0" u="sng" strike="noStrike" cap="none" dirty="0">
                <a:solidFill>
                  <a:srgbClr val="000000"/>
                </a:solidFill>
                <a:latin typeface="droid serif" pitchFamily="18" charset="0"/>
                <a:ea typeface="droid serif" pitchFamily="18" charset="0"/>
                <a:cs typeface="droid serif" pitchFamily="18" charset="0"/>
                <a:sym typeface="Oi"/>
              </a:rPr>
              <a:t> </a:t>
            </a:r>
            <a:r>
              <a:rPr lang="en-US" sz="2400" b="0" i="0" u="sng" strike="noStrike" cap="none" dirty="0" err="1">
                <a:solidFill>
                  <a:srgbClr val="000000"/>
                </a:solidFill>
                <a:latin typeface="droid serif" pitchFamily="18" charset="0"/>
                <a:ea typeface="droid serif" pitchFamily="18" charset="0"/>
                <a:cs typeface="droid serif" pitchFamily="18" charset="0"/>
                <a:sym typeface="Oi"/>
              </a:rPr>
              <a:t>construit</a:t>
            </a:r>
            <a:r>
              <a:rPr lang="en-US" sz="2400" b="0" i="0" u="sng" strike="noStrike" cap="none" dirty="0">
                <a:solidFill>
                  <a:srgbClr val="000000"/>
                </a:solidFill>
                <a:latin typeface="droid serif" pitchFamily="18" charset="0"/>
                <a:ea typeface="droid serif" pitchFamily="18" charset="0"/>
                <a:cs typeface="droid serif" pitchFamily="18" charset="0"/>
                <a:sym typeface="Oi"/>
              </a:rPr>
              <a:t> </a:t>
            </a:r>
            <a:r>
              <a:rPr lang="en-US" sz="2400" b="0" i="0" u="sng" strike="noStrike" cap="none" dirty="0" err="1">
                <a:solidFill>
                  <a:srgbClr val="000000"/>
                </a:solidFill>
                <a:latin typeface="droid serif" pitchFamily="18" charset="0"/>
                <a:ea typeface="droid serif" pitchFamily="18" charset="0"/>
                <a:cs typeface="droid serif" pitchFamily="18" charset="0"/>
                <a:sym typeface="Oi"/>
              </a:rPr>
              <a:t>cela</a:t>
            </a:r>
            <a:endParaRPr lang="en-US" sz="2400" b="0" i="0" u="sng" strike="noStrike" cap="none" dirty="0">
              <a:solidFill>
                <a:srgbClr val="000000"/>
              </a:solidFill>
              <a:latin typeface="droid serif" pitchFamily="18" charset="0"/>
              <a:ea typeface="droid serif" pitchFamily="18" charset="0"/>
              <a:cs typeface="droid serif" pitchFamily="18" charset="0"/>
              <a:sym typeface="Oi"/>
            </a:endParaRPr>
          </a:p>
          <a:p>
            <a:pPr marL="285750" marR="0" lvl="0" indent="-285750" algn="l" rtl="0">
              <a:spcBef>
                <a:spcPts val="0"/>
              </a:spcBef>
              <a:spcAft>
                <a:spcPts val="0"/>
              </a:spcAft>
              <a:buClr>
                <a:srgbClr val="000000"/>
              </a:buClr>
              <a:buSzPts val="2800"/>
              <a:buFont typeface="Arial"/>
              <a:buChar char="•"/>
            </a:pPr>
            <a:endParaRPr sz="2400" b="0" i="0" u="none" strike="noStrike" cap="none" dirty="0">
              <a:solidFill>
                <a:srgbClr val="000000"/>
              </a:solidFill>
              <a:latin typeface="droid serif" pitchFamily="18" charset="0"/>
              <a:ea typeface="droid serif" pitchFamily="18" charset="0"/>
              <a:cs typeface="droid serif" pitchFamily="18" charset="0"/>
              <a:sym typeface="Oi"/>
            </a:endParaRPr>
          </a:p>
          <a:p>
            <a:pPr marL="285750" marR="0" lvl="0" indent="-285750" algn="l" rtl="0">
              <a:spcBef>
                <a:spcPts val="0"/>
              </a:spcBef>
              <a:spcAft>
                <a:spcPts val="0"/>
              </a:spcAft>
              <a:buClr>
                <a:srgbClr val="000000"/>
              </a:buClr>
              <a:buSzPts val="2800"/>
              <a:buFont typeface="Arial"/>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Article – </a:t>
            </a:r>
            <a:r>
              <a:rPr lang="fr-BE" sz="2400" b="0" i="0" u="sng" strike="noStrike" cap="none" dirty="0">
                <a:solidFill>
                  <a:srgbClr val="000000"/>
                </a:solidFill>
                <a:latin typeface="droid serif" pitchFamily="18" charset="0"/>
                <a:ea typeface="droid serif" pitchFamily="18" charset="0"/>
                <a:cs typeface="droid serif" pitchFamily="18" charset="0"/>
                <a:sym typeface="Oi"/>
              </a:rPr>
              <a:t>Sans but lucratif vs Sans but lucratif vs À but lucratif : Quelle est la différence?</a:t>
            </a:r>
            <a:endParaRPr sz="2400" b="0" i="0" u="none" strike="noStrike" cap="none" dirty="0">
              <a:solidFill>
                <a:srgbClr val="000000"/>
              </a:solidFill>
              <a:latin typeface="droid serif" pitchFamily="18" charset="0"/>
              <a:ea typeface="droid serif" pitchFamily="18" charset="0"/>
              <a:cs typeface="droid serif" pitchFamily="18" charset="0"/>
              <a:sym typeface="O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426"/>
        <p:cNvGrpSpPr/>
        <p:nvPr/>
      </p:nvGrpSpPr>
      <p:grpSpPr>
        <a:xfrm>
          <a:off x="0" y="0"/>
          <a:ext cx="0" cy="0"/>
          <a:chOff x="0" y="0"/>
          <a:chExt cx="0" cy="0"/>
        </a:xfrm>
      </p:grpSpPr>
      <p:sp>
        <p:nvSpPr>
          <p:cNvPr id="427" name="Google Shape;427;p25"/>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5"/>
          <p:cNvGrpSpPr/>
          <p:nvPr/>
        </p:nvGrpSpPr>
        <p:grpSpPr>
          <a:xfrm>
            <a:off x="1363843" y="5690563"/>
            <a:ext cx="6547455" cy="1914169"/>
            <a:chOff x="0" y="-1"/>
            <a:chExt cx="8729940" cy="2552224"/>
          </a:xfrm>
        </p:grpSpPr>
        <p:sp>
          <p:nvSpPr>
            <p:cNvPr id="429" name="Google Shape;429;p25"/>
            <p:cNvSpPr/>
            <p:nvPr/>
          </p:nvSpPr>
          <p:spPr>
            <a:xfrm>
              <a:off x="0" y="-1"/>
              <a:ext cx="8729940" cy="2239707"/>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txBox="1"/>
            <p:nvPr/>
          </p:nvSpPr>
          <p:spPr>
            <a:xfrm>
              <a:off x="363317" y="90696"/>
              <a:ext cx="8003303" cy="2461527"/>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fr-BE" sz="2499" b="0" i="0" u="sng" strike="noStrike" cap="none" dirty="0">
                  <a:solidFill>
                    <a:srgbClr val="2A2A2A"/>
                  </a:solidFill>
                  <a:latin typeface="droid serif" pitchFamily="18" charset="0"/>
                  <a:ea typeface="droid serif" pitchFamily="18" charset="0"/>
                  <a:cs typeface="droid serif" pitchFamily="18" charset="0"/>
                  <a:sym typeface="Oi"/>
                </a:rPr>
                <a:t>Mots-clés:</a:t>
              </a:r>
            </a:p>
            <a:p>
              <a:pPr marL="0" marR="0" lvl="0" indent="0" algn="ctr" rtl="0">
                <a:lnSpc>
                  <a:spcPct val="120008"/>
                </a:lnSpc>
                <a:spcBef>
                  <a:spcPts val="0"/>
                </a:spcBef>
                <a:spcAft>
                  <a:spcPts val="0"/>
                </a:spcAft>
                <a:buNone/>
              </a:pPr>
              <a:r>
                <a:rPr lang="fr-BE" sz="2499" b="0" i="0" strike="noStrike" cap="none" dirty="0">
                  <a:solidFill>
                    <a:srgbClr val="2A2A2A"/>
                  </a:solidFill>
                  <a:latin typeface="droid serif" pitchFamily="18" charset="0"/>
                  <a:ea typeface="droid serif" pitchFamily="18" charset="0"/>
                  <a:cs typeface="droid serif" pitchFamily="18" charset="0"/>
                  <a:sym typeface="Oi"/>
                </a:rPr>
                <a:t>Coût, valeur, dépense, dépense, amortissement, contrôle, trésorerie</a:t>
              </a:r>
            </a:p>
            <a:p>
              <a:pPr marL="0" marR="0" lvl="0" indent="0" algn="ctr"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431" name="Google Shape;431;p25"/>
          <p:cNvGrpSpPr/>
          <p:nvPr/>
        </p:nvGrpSpPr>
        <p:grpSpPr>
          <a:xfrm>
            <a:off x="9778181" y="1665645"/>
            <a:ext cx="7994733" cy="6948566"/>
            <a:chOff x="-967916" y="-9525"/>
            <a:chExt cx="10659645" cy="9264755"/>
          </a:xfrm>
        </p:grpSpPr>
        <p:sp>
          <p:nvSpPr>
            <p:cNvPr id="432" name="Google Shape;432;p25"/>
            <p:cNvSpPr txBox="1"/>
            <p:nvPr/>
          </p:nvSpPr>
          <p:spPr>
            <a:xfrm>
              <a:off x="-967916" y="-9525"/>
              <a:ext cx="10659645"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3</a:t>
              </a:r>
              <a:endParaRPr sz="7200" dirty="0"/>
            </a:p>
          </p:txBody>
        </p:sp>
        <p:pic>
          <p:nvPicPr>
            <p:cNvPr id="433" name="Google Shape;433;p25"/>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434" name="Google Shape;434;p25"/>
          <p:cNvSpPr txBox="1"/>
          <p:nvPr/>
        </p:nvSpPr>
        <p:spPr>
          <a:xfrm>
            <a:off x="515085" y="1941184"/>
            <a:ext cx="8244970" cy="33239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BE" sz="60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Démontrer l’identification et la classification des coûts</a:t>
            </a:r>
            <a:endParaRPr dirty="0">
              <a:effectLst>
                <a:outerShdw blurRad="38100" dist="38100" dir="2700000" algn="tl">
                  <a:srgbClr val="000000">
                    <a:alpha val="43137"/>
                  </a:srgbClr>
                </a:outerShdw>
              </a:effectLst>
            </a:endParaRPr>
          </a:p>
        </p:txBody>
      </p:sp>
      <p:pic>
        <p:nvPicPr>
          <p:cNvPr id="435" name="Google Shape;435;p25" descr="Logo&#10;&#10;Description automatically generated"/>
          <p:cNvPicPr preferRelativeResize="0"/>
          <p:nvPr/>
        </p:nvPicPr>
        <p:blipFill rotWithShape="1">
          <a:blip r:embed="rId4">
            <a:alphaModFix/>
          </a:blip>
          <a:srcRect/>
          <a:stretch/>
        </p:blipFill>
        <p:spPr>
          <a:xfrm>
            <a:off x="12987919" y="5944301"/>
            <a:ext cx="1456160" cy="10629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39"/>
        <p:cNvGrpSpPr/>
        <p:nvPr/>
      </p:nvGrpSpPr>
      <p:grpSpPr>
        <a:xfrm>
          <a:off x="0" y="0"/>
          <a:ext cx="0" cy="0"/>
          <a:chOff x="0" y="0"/>
          <a:chExt cx="0" cy="0"/>
        </a:xfrm>
      </p:grpSpPr>
      <p:sp>
        <p:nvSpPr>
          <p:cNvPr id="13" name="Oval 12"/>
          <p:cNvSpPr/>
          <p:nvPr/>
        </p:nvSpPr>
        <p:spPr>
          <a:xfrm>
            <a:off x="1676400" y="3454400"/>
            <a:ext cx="5842000" cy="53594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8" name="Google Shape;448;p26"/>
          <p:cNvSpPr txBox="1"/>
          <p:nvPr/>
        </p:nvSpPr>
        <p:spPr>
          <a:xfrm>
            <a:off x="4728882" y="1106442"/>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Définition</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des </a:t>
            </a: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a:t>
            </a:r>
            <a:endParaRPr sz="1100" dirty="0">
              <a:effectLst>
                <a:outerShdw blurRad="38100" dist="38100" dir="2700000" algn="tl">
                  <a:srgbClr val="000000">
                    <a:alpha val="43137"/>
                  </a:srgbClr>
                </a:outerShdw>
              </a:effectLst>
            </a:endParaRPr>
          </a:p>
        </p:txBody>
      </p:sp>
      <p:pic>
        <p:nvPicPr>
          <p:cNvPr id="449" name="Google Shape;449;p2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450" name="Google Shape;450;p26"/>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14" name="TextBox 13"/>
          <p:cNvSpPr txBox="1"/>
          <p:nvPr/>
        </p:nvSpPr>
        <p:spPr>
          <a:xfrm>
            <a:off x="2235200" y="4699000"/>
            <a:ext cx="4724400" cy="3046988"/>
          </a:xfrm>
          <a:prstGeom prst="rect">
            <a:avLst/>
          </a:prstGeom>
          <a:noFill/>
        </p:spPr>
        <p:txBody>
          <a:bodyPr wrap="square" rtlCol="0">
            <a:spAutoFit/>
          </a:bodyPr>
          <a:lstStyle/>
          <a:p>
            <a:pPr algn="ctr"/>
            <a:r>
              <a:rPr lang="fr-BE" sz="3200" b="1" dirty="0">
                <a:latin typeface="droid serif" pitchFamily="18" charset="0"/>
                <a:ea typeface="droid serif" pitchFamily="18" charset="0"/>
                <a:cs typeface="droid serif" pitchFamily="18" charset="0"/>
                <a:sym typeface="Oi"/>
              </a:rPr>
              <a:t>« La valeur des ressources économiques utilisées dans la production ou la livraison d’un bien ou d’un service »</a:t>
            </a:r>
            <a:endParaRPr lang="el-GR" sz="3200" dirty="0"/>
          </a:p>
        </p:txBody>
      </p:sp>
      <p:sp>
        <p:nvSpPr>
          <p:cNvPr id="16" name="Google Shape;459;p27"/>
          <p:cNvSpPr/>
          <p:nvPr/>
        </p:nvSpPr>
        <p:spPr>
          <a:xfrm>
            <a:off x="9042400" y="3962400"/>
            <a:ext cx="8153400" cy="4572000"/>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8788400" y="4394201"/>
            <a:ext cx="8559800" cy="4573560"/>
          </a:xfrm>
          <a:prstGeom prst="rect">
            <a:avLst/>
          </a:prstGeom>
          <a:noFill/>
        </p:spPr>
        <p:txBody>
          <a:bodyPr wrap="square" rtlCol="0">
            <a:spAutoFit/>
          </a:bodyPr>
          <a:lstStyle/>
          <a:p>
            <a:pPr marL="457200" lvl="0" indent="-457200" algn="ctr">
              <a:lnSpc>
                <a:spcPct val="119992"/>
              </a:lnSpc>
              <a:buSzPts val="2651"/>
            </a:pPr>
            <a:r>
              <a:rPr lang="fr-BE" sz="2800" b="1" i="1" u="sng" dirty="0">
                <a:latin typeface="droid serif" pitchFamily="18" charset="0"/>
                <a:ea typeface="droid serif" pitchFamily="18" charset="0"/>
                <a:cs typeface="droid serif" pitchFamily="18" charset="0"/>
                <a:sym typeface="Oi"/>
              </a:rPr>
              <a:t>Exemples </a:t>
            </a:r>
            <a:r>
              <a:rPr lang="fr-BE" sz="2800" i="1" dirty="0">
                <a:latin typeface="droid serif" pitchFamily="18" charset="0"/>
                <a:ea typeface="droid serif" pitchFamily="18" charset="0"/>
                <a:cs typeface="droid serif" pitchFamily="18" charset="0"/>
                <a:sym typeface="Oi"/>
              </a:rPr>
              <a:t>d’unités de coût au </a:t>
            </a:r>
            <a:r>
              <a:rPr lang="fr-BE" sz="2800" b="1" i="1" u="sng" dirty="0">
                <a:latin typeface="droid serif" pitchFamily="18" charset="0"/>
                <a:ea typeface="droid serif" pitchFamily="18" charset="0"/>
                <a:cs typeface="droid serif" pitchFamily="18" charset="0"/>
                <a:sym typeface="Oi"/>
              </a:rPr>
              <a:t>gouvernement</a:t>
            </a:r>
            <a:r>
              <a:rPr lang="en-US" sz="2800" dirty="0">
                <a:latin typeface="droid serif" pitchFamily="18" charset="0"/>
                <a:ea typeface="droid serif" pitchFamily="18" charset="0"/>
                <a:cs typeface="droid serif" pitchFamily="18" charset="0"/>
                <a:sym typeface="Oi"/>
              </a:rPr>
              <a:t>:</a:t>
            </a:r>
          </a:p>
          <a:p>
            <a:pPr marL="457200" lvl="0" indent="-457200" algn="ctr">
              <a:lnSpc>
                <a:spcPct val="119992"/>
              </a:lnSpc>
              <a:buSzPts val="2651"/>
            </a:pPr>
            <a:r>
              <a:rPr lang="en-US" sz="2800" dirty="0">
                <a:latin typeface="droid serif" pitchFamily="18" charset="0"/>
                <a:ea typeface="droid serif" pitchFamily="18" charset="0"/>
                <a:cs typeface="droid serif" pitchFamily="18" charset="0"/>
                <a:sym typeface="Oi"/>
              </a:rPr>
              <a:t> </a:t>
            </a:r>
            <a:endParaRPr lang="en-US" sz="2800" dirty="0"/>
          </a:p>
          <a:p>
            <a:pPr lvl="0" algn="ctr">
              <a:lnSpc>
                <a:spcPct val="119992"/>
              </a:lnSpc>
            </a:pPr>
            <a:r>
              <a:rPr lang="fr-BE" sz="2800" dirty="0">
                <a:latin typeface="droid serif" pitchFamily="18" charset="0"/>
                <a:ea typeface="droid serif" pitchFamily="18" charset="0"/>
                <a:cs typeface="droid serif" pitchFamily="18" charset="0"/>
                <a:sym typeface="Oi"/>
              </a:rPr>
              <a:t>Nombre d’accidents évités</a:t>
            </a:r>
          </a:p>
          <a:p>
            <a:pPr lvl="0" algn="ctr">
              <a:lnSpc>
                <a:spcPct val="119992"/>
              </a:lnSpc>
            </a:pPr>
            <a:endParaRPr lang="fr-BE" sz="2800" dirty="0">
              <a:latin typeface="droid serif" pitchFamily="18" charset="0"/>
              <a:ea typeface="droid serif" pitchFamily="18" charset="0"/>
              <a:cs typeface="droid serif" pitchFamily="18" charset="0"/>
              <a:sym typeface="Oi"/>
            </a:endParaRPr>
          </a:p>
          <a:p>
            <a:pPr lvl="0" algn="ctr">
              <a:lnSpc>
                <a:spcPct val="119992"/>
              </a:lnSpc>
            </a:pPr>
            <a:r>
              <a:rPr lang="fr-BE" sz="2800" dirty="0">
                <a:latin typeface="droid serif" pitchFamily="18" charset="0"/>
                <a:ea typeface="droid serif" pitchFamily="18" charset="0"/>
                <a:cs typeface="droid serif" pitchFamily="18" charset="0"/>
                <a:sym typeface="Oi"/>
              </a:rPr>
              <a:t>Gallons d’eau fournis</a:t>
            </a:r>
          </a:p>
          <a:p>
            <a:pPr lvl="0" algn="ctr">
              <a:lnSpc>
                <a:spcPct val="119992"/>
              </a:lnSpc>
            </a:pPr>
            <a:endParaRPr lang="fr-BE" sz="2800" dirty="0">
              <a:latin typeface="droid serif" pitchFamily="18" charset="0"/>
              <a:ea typeface="droid serif" pitchFamily="18" charset="0"/>
              <a:cs typeface="droid serif" pitchFamily="18" charset="0"/>
              <a:sym typeface="Oi"/>
            </a:endParaRPr>
          </a:p>
          <a:p>
            <a:pPr lvl="0" algn="ctr">
              <a:lnSpc>
                <a:spcPct val="119992"/>
              </a:lnSpc>
            </a:pPr>
            <a:r>
              <a:rPr lang="fr-BE" sz="2800" dirty="0">
                <a:latin typeface="droid serif" pitchFamily="18" charset="0"/>
                <a:ea typeface="droid serif" pitchFamily="18" charset="0"/>
                <a:cs typeface="droid serif" pitchFamily="18" charset="0"/>
                <a:sym typeface="Oi"/>
              </a:rPr>
              <a:t>Des tonnes de déchets collectés</a:t>
            </a:r>
          </a:p>
          <a:p>
            <a:pPr lvl="0"/>
            <a:endParaRPr lang="en-US" sz="2800" dirty="0"/>
          </a:p>
          <a:p>
            <a:endParaRPr lang="el-G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69"/>
        <p:cNvGrpSpPr/>
        <p:nvPr/>
      </p:nvGrpSpPr>
      <p:grpSpPr>
        <a:xfrm>
          <a:off x="0" y="0"/>
          <a:ext cx="0" cy="0"/>
          <a:chOff x="0" y="0"/>
          <a:chExt cx="0" cy="0"/>
        </a:xfrm>
      </p:grpSpPr>
      <p:sp>
        <p:nvSpPr>
          <p:cNvPr id="470" name="Google Shape;470;p28"/>
          <p:cNvSpPr/>
          <p:nvPr/>
        </p:nvSpPr>
        <p:spPr>
          <a:xfrm>
            <a:off x="1066800" y="3251200"/>
            <a:ext cx="16179800" cy="624840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28"/>
          <p:cNvGrpSpPr/>
          <p:nvPr/>
        </p:nvGrpSpPr>
        <p:grpSpPr>
          <a:xfrm>
            <a:off x="1327355" y="2887905"/>
            <a:ext cx="15485806" cy="7399095"/>
            <a:chOff x="-2760912" y="-4683956"/>
            <a:chExt cx="27505777" cy="9865462"/>
          </a:xfrm>
        </p:grpSpPr>
        <p:sp>
          <p:nvSpPr>
            <p:cNvPr id="472" name="Google Shape;472;p28"/>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473;p28"/>
            <p:cNvSpPr txBox="1"/>
            <p:nvPr/>
          </p:nvSpPr>
          <p:spPr>
            <a:xfrm>
              <a:off x="-2760912" y="-4683956"/>
              <a:ext cx="27505777" cy="2068259"/>
            </a:xfrm>
            <a:prstGeom prst="rect">
              <a:avLst/>
            </a:prstGeom>
            <a:noFill/>
            <a:ln>
              <a:noFill/>
            </a:ln>
          </p:spPr>
          <p:txBody>
            <a:bodyPr spcFirstLastPara="1" wrap="square" lIns="0" tIns="0" rIns="0" bIns="0" anchor="t" anchorCtr="0">
              <a:spAutoFit/>
            </a:bodyPr>
            <a:lstStyle/>
            <a:p>
              <a:pPr marL="457200" marR="0" lvl="0" indent="-288861" algn="ctr" rtl="0">
                <a:lnSpc>
                  <a:spcPct val="119992"/>
                </a:lnSpc>
                <a:spcBef>
                  <a:spcPts val="0"/>
                </a:spcBef>
                <a:spcAft>
                  <a:spcPts val="0"/>
                </a:spcAft>
                <a:buClr>
                  <a:schemeClr val="dk1"/>
                </a:buClr>
                <a:buSzPts val="2651"/>
                <a:buFont typeface="Arial"/>
                <a:buNone/>
              </a:pPr>
              <a:endParaRPr sz="2800"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algn="ctr" rtl="0">
                <a:lnSpc>
                  <a:spcPct val="119992"/>
                </a:lnSpc>
                <a:spcBef>
                  <a:spcPts val="0"/>
                </a:spcBef>
                <a:spcAft>
                  <a:spcPts val="0"/>
                </a:spcAft>
                <a:buClr>
                  <a:srgbClr val="000000"/>
                </a:buClr>
                <a:buSzPts val="2651"/>
              </a:pPr>
              <a:r>
                <a:rPr lang="fr-BE" sz="2800" b="0" i="0" u="none" strike="noStrike" cap="none" dirty="0">
                  <a:solidFill>
                    <a:srgbClr val="000000"/>
                  </a:solidFill>
                  <a:latin typeface="droid serif" pitchFamily="18" charset="0"/>
                  <a:ea typeface="droid serif" pitchFamily="18" charset="0"/>
                  <a:cs typeface="droid serif" pitchFamily="18" charset="0"/>
                  <a:sym typeface="Oi"/>
                </a:rPr>
                <a:t>Aucun type particulier de coût ne peut s’appliquer à toutes les activités gouvernementales ; Il existe différents types et variations de coûts, selon l’objectif auquel ils servent.</a:t>
              </a:r>
              <a:endParaRPr sz="2800"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478" name="Google Shape;478;p28"/>
          <p:cNvSpPr txBox="1"/>
          <p:nvPr/>
        </p:nvSpPr>
        <p:spPr>
          <a:xfrm>
            <a:off x="4876800" y="1160229"/>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Classification des </a:t>
            </a: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a:t>
            </a:r>
            <a:endParaRPr sz="1100" dirty="0">
              <a:effectLst>
                <a:outerShdw blurRad="38100" dist="38100" dir="2700000" algn="tl">
                  <a:srgbClr val="000000">
                    <a:alpha val="43137"/>
                  </a:srgbClr>
                </a:outerShdw>
              </a:effectLst>
            </a:endParaRPr>
          </a:p>
        </p:txBody>
      </p:sp>
      <p:pic>
        <p:nvPicPr>
          <p:cNvPr id="479" name="Google Shape;479;p28"/>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480" name="Google Shape;480;p28"/>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22" name="TextBox 21"/>
          <p:cNvSpPr txBox="1"/>
          <p:nvPr/>
        </p:nvSpPr>
        <p:spPr>
          <a:xfrm>
            <a:off x="9525000" y="5167442"/>
            <a:ext cx="7119730" cy="3762568"/>
          </a:xfrm>
          <a:prstGeom prst="rect">
            <a:avLst/>
          </a:prstGeom>
          <a:noFill/>
        </p:spPr>
        <p:txBody>
          <a:bodyPr wrap="square" rtlCol="0">
            <a:spAutoFit/>
          </a:bodyPr>
          <a:lstStyle/>
          <a:p>
            <a:pPr algn="ctr"/>
            <a:r>
              <a:rPr lang="fr-BE" sz="2650" dirty="0">
                <a:latin typeface="Droid Serif" pitchFamily="18" charset="0"/>
                <a:ea typeface="Droid Serif" pitchFamily="18" charset="0"/>
                <a:cs typeface="Droid Serif" pitchFamily="18" charset="0"/>
              </a:rPr>
              <a:t>Opportunité vs explicite vs déboursé</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Produit vs période vs dépense</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Standard vs réel</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Pertinent vs non pertinent</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Contrôlable vs Incontrôlable</a:t>
            </a:r>
          </a:p>
        </p:txBody>
      </p:sp>
      <p:sp>
        <p:nvSpPr>
          <p:cNvPr id="23" name="TextBox 22"/>
          <p:cNvSpPr txBox="1"/>
          <p:nvPr/>
        </p:nvSpPr>
        <p:spPr>
          <a:xfrm>
            <a:off x="1981201" y="4631605"/>
            <a:ext cx="6781800" cy="4985980"/>
          </a:xfrm>
          <a:prstGeom prst="rect">
            <a:avLst/>
          </a:prstGeom>
          <a:noFill/>
        </p:spPr>
        <p:txBody>
          <a:bodyPr wrap="square" rtlCol="0">
            <a:spAutoFit/>
          </a:bodyPr>
          <a:lstStyle/>
          <a:p>
            <a:pPr algn="ctr"/>
            <a:r>
              <a:rPr lang="fr-BE" sz="2650" dirty="0">
                <a:latin typeface="Droid Serif" pitchFamily="18" charset="0"/>
                <a:ea typeface="Droid Serif" pitchFamily="18" charset="0"/>
                <a:cs typeface="Droid Serif" pitchFamily="18" charset="0"/>
              </a:rPr>
              <a:t>Direct vs indirect</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Fixe vs variable</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Mixte vs étape</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Actuel vs historique</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Coulé vs futur</a:t>
            </a:r>
          </a:p>
          <a:p>
            <a:pPr algn="ctr"/>
            <a:endParaRPr lang="fr-BE" sz="2650" dirty="0">
              <a:latin typeface="Droid Serif" pitchFamily="18" charset="0"/>
              <a:ea typeface="Droid Serif" pitchFamily="18" charset="0"/>
              <a:cs typeface="Droid Serif" pitchFamily="18" charset="0"/>
            </a:endParaRPr>
          </a:p>
          <a:p>
            <a:pPr algn="ctr"/>
            <a:r>
              <a:rPr lang="fr-BE" sz="2650" dirty="0">
                <a:latin typeface="Droid Serif" pitchFamily="18" charset="0"/>
                <a:ea typeface="Droid Serif" pitchFamily="18" charset="0"/>
                <a:cs typeface="Droid Serif" pitchFamily="18" charset="0"/>
              </a:rPr>
              <a:t>Différentiel vs total</a:t>
            </a:r>
          </a:p>
          <a:p>
            <a:pPr algn="ctr"/>
            <a:endParaRPr lang="en-US" sz="2650" dirty="0">
              <a:latin typeface="Droid Serif" pitchFamily="18" charset="0"/>
              <a:ea typeface="Droid Serif" pitchFamily="18" charset="0"/>
              <a:cs typeface="Droid Serif"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485"/>
        <p:cNvGrpSpPr/>
        <p:nvPr/>
      </p:nvGrpSpPr>
      <p:grpSpPr>
        <a:xfrm>
          <a:off x="0" y="0"/>
          <a:ext cx="0" cy="0"/>
          <a:chOff x="0" y="0"/>
          <a:chExt cx="0" cy="0"/>
        </a:xfrm>
      </p:grpSpPr>
      <p:sp>
        <p:nvSpPr>
          <p:cNvPr id="486" name="Google Shape;486;p29"/>
          <p:cNvSpPr/>
          <p:nvPr/>
        </p:nvSpPr>
        <p:spPr>
          <a:xfrm>
            <a:off x="1285179" y="3439966"/>
            <a:ext cx="10488458" cy="614778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29"/>
          <p:cNvGrpSpPr/>
          <p:nvPr/>
        </p:nvGrpSpPr>
        <p:grpSpPr>
          <a:xfrm>
            <a:off x="1271732" y="3505612"/>
            <a:ext cx="10488458" cy="5761577"/>
            <a:chOff x="-1" y="-1018977"/>
            <a:chExt cx="13984612" cy="7682106"/>
          </a:xfrm>
        </p:grpSpPr>
        <p:sp>
          <p:nvSpPr>
            <p:cNvPr id="488" name="Google Shape;488;p29"/>
            <p:cNvSpPr txBox="1"/>
            <p:nvPr/>
          </p:nvSpPr>
          <p:spPr>
            <a:xfrm>
              <a:off x="-1" y="4723724"/>
              <a:ext cx="13984612" cy="494923"/>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489;p29"/>
            <p:cNvSpPr txBox="1"/>
            <p:nvPr/>
          </p:nvSpPr>
          <p:spPr>
            <a:xfrm>
              <a:off x="326444" y="-1018977"/>
              <a:ext cx="13351729" cy="7682106"/>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400" b="1" i="0" u="sng" strike="noStrike" cap="none" dirty="0">
                  <a:solidFill>
                    <a:srgbClr val="FFFFFF"/>
                  </a:solidFill>
                  <a:latin typeface="droid serif" pitchFamily="18" charset="0"/>
                  <a:ea typeface="droid serif" pitchFamily="18" charset="0"/>
                  <a:cs typeface="droid serif" pitchFamily="18" charset="0"/>
                  <a:sym typeface="Oi"/>
                </a:rPr>
                <a:t>Coût direct</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Coût pouvant être attribué à un objet de coût - calculé facilement</a:t>
              </a:r>
              <a:endParaRPr sz="2400" dirty="0"/>
            </a:p>
            <a:p>
              <a:pPr marL="457200" marR="0" lvl="0" indent="-288861" rtl="0">
                <a:lnSpc>
                  <a:spcPct val="119992"/>
                </a:lnSpc>
                <a:spcBef>
                  <a:spcPts val="0"/>
                </a:spcBef>
                <a:spcAft>
                  <a:spcPts val="0"/>
                </a:spcAft>
                <a:buClr>
                  <a:schemeClr val="dk1"/>
                </a:buClr>
                <a:buSzPts val="2651"/>
                <a:buFont typeface="Arial"/>
                <a:buNone/>
              </a:pPr>
              <a:endParaRPr sz="2400"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400" b="0" i="0" u="sng" strike="noStrike" cap="none" dirty="0" err="1">
                  <a:solidFill>
                    <a:srgbClr val="FFFFFF"/>
                  </a:solidFill>
                  <a:latin typeface="droid serif" pitchFamily="18" charset="0"/>
                  <a:ea typeface="droid serif" pitchFamily="18" charset="0"/>
                  <a:cs typeface="droid serif" pitchFamily="18" charset="0"/>
                  <a:sym typeface="Oi"/>
                </a:rPr>
                <a:t>Exemples</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Coûts de personnel (salaires, traitements)</a:t>
              </a:r>
            </a:p>
            <a:p>
              <a:pPr marR="0" lvl="0" rtl="0">
                <a:lnSpc>
                  <a:spcPct val="119992"/>
                </a:lnSpc>
                <a:spcBef>
                  <a:spcPts val="0"/>
                </a:spcBef>
                <a:spcAft>
                  <a:spcPts val="0"/>
                </a:spcAft>
                <a:buClr>
                  <a:srgbClr val="FFFFFF"/>
                </a:buClr>
                <a:buSzPts val="2651"/>
              </a:pPr>
              <a:r>
                <a:rPr lang="fr-BE" sz="2400" b="0" i="0" u="none" strike="noStrike" cap="none" dirty="0">
                  <a:solidFill>
                    <a:srgbClr val="FFFFFF"/>
                  </a:solidFill>
                  <a:latin typeface="droid serif" pitchFamily="18" charset="0"/>
                  <a:ea typeface="droid serif" pitchFamily="18" charset="0"/>
                  <a:cs typeface="droid serif" pitchFamily="18" charset="0"/>
                  <a:sym typeface="Oi"/>
                </a:rPr>
                <a:t>                         Dépenses autres que les dépenses de personnel (matériaux, fournitures)</a:t>
              </a:r>
            </a:p>
            <a:p>
              <a:pPr marL="0" marR="0" lvl="0" indent="0" rtl="0">
                <a:lnSpc>
                  <a:spcPct val="119992"/>
                </a:lnSpc>
                <a:spcBef>
                  <a:spcPts val="0"/>
                </a:spcBef>
                <a:spcAft>
                  <a:spcPts val="0"/>
                </a:spcAft>
                <a:buNone/>
              </a:pPr>
              <a:endParaRPr sz="2400"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400" b="1" i="0" u="sng" strike="noStrike" cap="none" dirty="0" err="1">
                  <a:solidFill>
                    <a:srgbClr val="FFFFFF"/>
                  </a:solidFill>
                  <a:latin typeface="droid serif" pitchFamily="18" charset="0"/>
                  <a:ea typeface="droid serif" pitchFamily="18" charset="0"/>
                  <a:cs typeface="droid serif" pitchFamily="18" charset="0"/>
                  <a:sym typeface="Oi"/>
                </a:rPr>
                <a:t>Coûts</a:t>
              </a:r>
              <a:r>
                <a:rPr lang="en-US" sz="2400" b="1" i="0" u="sng" strike="noStrike" cap="none" dirty="0">
                  <a:solidFill>
                    <a:srgbClr val="FFFFFF"/>
                  </a:solidFill>
                  <a:latin typeface="droid serif" pitchFamily="18" charset="0"/>
                  <a:ea typeface="droid serif" pitchFamily="18" charset="0"/>
                  <a:cs typeface="droid serif" pitchFamily="18" charset="0"/>
                  <a:sym typeface="Oi"/>
                </a:rPr>
                <a:t> </a:t>
              </a:r>
              <a:r>
                <a:rPr lang="en-US" sz="2400" b="1" i="0" u="sng" strike="noStrike" cap="none" dirty="0" err="1">
                  <a:solidFill>
                    <a:srgbClr val="FFFFFF"/>
                  </a:solidFill>
                  <a:latin typeface="droid serif" pitchFamily="18" charset="0"/>
                  <a:ea typeface="droid serif" pitchFamily="18" charset="0"/>
                  <a:cs typeface="droid serif" pitchFamily="18" charset="0"/>
                  <a:sym typeface="Oi"/>
                </a:rPr>
                <a:t>indirects</a:t>
              </a:r>
              <a:r>
                <a:rPr lang="en-US" sz="2400" b="1" i="0" u="sng" strike="noStrike" cap="none" dirty="0">
                  <a:solidFill>
                    <a:srgbClr val="FFFFFF"/>
                  </a:solidFill>
                  <a:latin typeface="droid serif" pitchFamily="18" charset="0"/>
                  <a:ea typeface="droid serif" pitchFamily="18" charset="0"/>
                  <a:cs typeface="droid serif" pitchFamily="18" charset="0"/>
                  <a:sym typeface="Oi"/>
                </a:rPr>
                <a:t> (frais </a:t>
              </a:r>
              <a:r>
                <a:rPr lang="en-US" sz="2400" b="1" i="0" u="sng" strike="noStrike" cap="none" dirty="0" err="1">
                  <a:solidFill>
                    <a:srgbClr val="FFFFFF"/>
                  </a:solidFill>
                  <a:latin typeface="droid serif" pitchFamily="18" charset="0"/>
                  <a:ea typeface="droid serif" pitchFamily="18" charset="0"/>
                  <a:cs typeface="droid serif" pitchFamily="18" charset="0"/>
                  <a:sym typeface="Oi"/>
                </a:rPr>
                <a:t>généraux</a:t>
              </a:r>
              <a:r>
                <a:rPr lang="en-US" sz="2400" b="1" i="0" u="sng" strike="noStrike" cap="none" dirty="0">
                  <a:solidFill>
                    <a:srgbClr val="FFFFFF"/>
                  </a:solidFill>
                  <a:latin typeface="droid serif" pitchFamily="18" charset="0"/>
                  <a:ea typeface="droid serif" pitchFamily="18" charset="0"/>
                  <a:cs typeface="droid serif" pitchFamily="18" charset="0"/>
                  <a:sym typeface="Oi"/>
                </a:rPr>
                <a:t>) </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Coût qui implique souvent plusieurs objets de coût</a:t>
              </a:r>
            </a:p>
            <a:p>
              <a:pPr marL="457200" marR="0" lvl="0" indent="-457200" rtl="0">
                <a:lnSpc>
                  <a:spcPct val="119992"/>
                </a:lnSpc>
                <a:spcBef>
                  <a:spcPts val="0"/>
                </a:spcBef>
                <a:spcAft>
                  <a:spcPts val="0"/>
                </a:spcAft>
                <a:buClr>
                  <a:srgbClr val="FFFFFF"/>
                </a:buClr>
                <a:buSzPts val="2651"/>
                <a:buFont typeface="Arial"/>
                <a:buChar char="•"/>
              </a:pPr>
              <a:endParaRPr sz="2400"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400" b="0" i="0" u="sng" strike="noStrike" cap="none" dirty="0" err="1">
                  <a:solidFill>
                    <a:srgbClr val="FFFFFF"/>
                  </a:solidFill>
                  <a:latin typeface="droid serif" pitchFamily="18" charset="0"/>
                  <a:ea typeface="droid serif" pitchFamily="18" charset="0"/>
                  <a:cs typeface="droid serif" pitchFamily="18" charset="0"/>
                  <a:sym typeface="Oi"/>
                </a:rPr>
                <a:t>Exemples</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 </a:t>
              </a:r>
              <a:r>
                <a:rPr lang="en-US" sz="2400" b="0" i="0" u="none" strike="noStrike" cap="none" dirty="0" err="1">
                  <a:solidFill>
                    <a:srgbClr val="FFFFFF"/>
                  </a:solidFill>
                  <a:latin typeface="droid serif" pitchFamily="18" charset="0"/>
                  <a:ea typeface="droid serif" pitchFamily="18" charset="0"/>
                  <a:cs typeface="droid serif" pitchFamily="18" charset="0"/>
                  <a:sym typeface="Oi"/>
                </a:rPr>
                <a:t>Louer</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  </a:t>
              </a:r>
            </a:p>
            <a:p>
              <a:pPr marR="0" lvl="0" rtl="0">
                <a:lnSpc>
                  <a:spcPct val="119992"/>
                </a:lnSpc>
                <a:spcBef>
                  <a:spcPts val="0"/>
                </a:spcBef>
                <a:spcAft>
                  <a:spcPts val="0"/>
                </a:spcAft>
                <a:buClr>
                  <a:srgbClr val="FFFFFF"/>
                </a:buClr>
                <a:buSzPts val="2651"/>
              </a:pPr>
              <a:r>
                <a:rPr lang="en-US" sz="2400" b="0" i="0" u="none" strike="noStrike" cap="none" dirty="0">
                  <a:solidFill>
                    <a:srgbClr val="FFFFFF"/>
                  </a:solidFill>
                  <a:latin typeface="droid serif" pitchFamily="18" charset="0"/>
                  <a:ea typeface="droid serif" pitchFamily="18" charset="0"/>
                  <a:cs typeface="droid serif" pitchFamily="18" charset="0"/>
                  <a:sym typeface="Oi"/>
                </a:rPr>
                <a:t>                         Supervision</a:t>
              </a:r>
            </a:p>
            <a:p>
              <a:pPr lvl="1">
                <a:lnSpc>
                  <a:spcPct val="119992"/>
                </a:lnSpc>
                <a:buClr>
                  <a:srgbClr val="FFFFFF"/>
                </a:buClr>
                <a:buSzPts val="2651"/>
              </a:pPr>
              <a:r>
                <a:rPr lang="en-US" sz="2400" b="0" i="0" u="none" strike="noStrike" cap="none" dirty="0">
                  <a:solidFill>
                    <a:srgbClr val="FFFFFF"/>
                  </a:solidFill>
                  <a:latin typeface="droid serif" pitchFamily="18" charset="0"/>
                  <a:ea typeface="droid serif" pitchFamily="18" charset="0"/>
                  <a:cs typeface="droid serif" pitchFamily="18" charset="0"/>
                  <a:sym typeface="Oi"/>
                </a:rPr>
                <a:t>                         Assurance </a:t>
              </a:r>
            </a:p>
          </p:txBody>
        </p:sp>
      </p:grpSp>
      <p:pic>
        <p:nvPicPr>
          <p:cNvPr id="494" name="Google Shape;494;p29"/>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495" name="Google Shape;495;p29"/>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496" name="Google Shape;496;p29"/>
          <p:cNvSpPr txBox="1"/>
          <p:nvPr/>
        </p:nvSpPr>
        <p:spPr>
          <a:xfrm>
            <a:off x="4319589" y="1075485"/>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 directs et coûts indirects</a:t>
            </a:r>
            <a:endParaRPr sz="1100" dirty="0">
              <a:effectLst>
                <a:outerShdw blurRad="38100" dist="38100" dir="2700000" algn="tl">
                  <a:srgbClr val="000000">
                    <a:alpha val="43137"/>
                  </a:srgbClr>
                </a:outerShdw>
              </a:effectLst>
            </a:endParaRPr>
          </a:p>
        </p:txBody>
      </p:sp>
      <p:sp>
        <p:nvSpPr>
          <p:cNvPr id="15" name="TextBox 14"/>
          <p:cNvSpPr txBox="1"/>
          <p:nvPr/>
        </p:nvSpPr>
        <p:spPr>
          <a:xfrm>
            <a:off x="15175832" y="4009189"/>
            <a:ext cx="2590800" cy="1200329"/>
          </a:xfrm>
          <a:prstGeom prst="rect">
            <a:avLst/>
          </a:prstGeom>
          <a:noFill/>
        </p:spPr>
        <p:txBody>
          <a:bodyPr wrap="square" rtlCol="0">
            <a:spAutoFit/>
          </a:bodyPr>
          <a:lstStyle/>
          <a:p>
            <a:pPr algn="ctr"/>
            <a:r>
              <a:rPr lang="fr-BE" sz="2400" b="1" dirty="0">
                <a:solidFill>
                  <a:srgbClr val="FFFFFF"/>
                </a:solidFill>
                <a:latin typeface="droid serif" pitchFamily="18" charset="0"/>
                <a:ea typeface="droid serif" pitchFamily="18" charset="0"/>
                <a:cs typeface="droid serif" pitchFamily="18" charset="0"/>
                <a:sym typeface="Oi"/>
              </a:rPr>
              <a:t>Coût du salaire de l’employé </a:t>
            </a:r>
            <a:r>
              <a:rPr lang="fr-BE" sz="2400" dirty="0">
                <a:solidFill>
                  <a:srgbClr val="FFFFFF"/>
                </a:solidFill>
                <a:latin typeface="droid serif" pitchFamily="18" charset="0"/>
                <a:ea typeface="droid serif" pitchFamily="18" charset="0"/>
                <a:cs typeface="droid serif" pitchFamily="18" charset="0"/>
                <a:sym typeface="Oi"/>
              </a:rPr>
              <a:t>au  gouvernement</a:t>
            </a:r>
            <a:endParaRPr lang="el-GR" sz="2400" dirty="0">
              <a:solidFill>
                <a:srgbClr val="FFFFFF"/>
              </a:solidFill>
              <a:latin typeface="droid serif" pitchFamily="18" charset="0"/>
              <a:ea typeface="droid serif" pitchFamily="18" charset="0"/>
              <a:cs typeface="droid serif" pitchFamily="18" charset="0"/>
              <a:sym typeface="Oi"/>
            </a:endParaRPr>
          </a:p>
        </p:txBody>
      </p:sp>
      <p:sp>
        <p:nvSpPr>
          <p:cNvPr id="16" name="TextBox 15"/>
          <p:cNvSpPr txBox="1"/>
          <p:nvPr/>
        </p:nvSpPr>
        <p:spPr>
          <a:xfrm>
            <a:off x="12114463" y="7202905"/>
            <a:ext cx="2667000" cy="1569660"/>
          </a:xfrm>
          <a:prstGeom prst="rect">
            <a:avLst/>
          </a:prstGeom>
          <a:noFill/>
        </p:spPr>
        <p:txBody>
          <a:bodyPr wrap="square" rtlCol="0">
            <a:spAutoFit/>
          </a:bodyPr>
          <a:lstStyle/>
          <a:p>
            <a:pPr algn="ctr"/>
            <a:r>
              <a:rPr lang="fr-BE" sz="2400" b="1" dirty="0">
                <a:solidFill>
                  <a:srgbClr val="FFFFFF"/>
                </a:solidFill>
                <a:latin typeface="droid serif" pitchFamily="18" charset="0"/>
                <a:ea typeface="droid serif" pitchFamily="18" charset="0"/>
                <a:cs typeface="droid serif" pitchFamily="18" charset="0"/>
                <a:sym typeface="Oi"/>
              </a:rPr>
              <a:t>Coût des fournitures de bureau a</a:t>
            </a:r>
            <a:r>
              <a:rPr lang="fr-BE" sz="2400" dirty="0">
                <a:solidFill>
                  <a:srgbClr val="FFFFFF"/>
                </a:solidFill>
                <a:latin typeface="droid serif" pitchFamily="18" charset="0"/>
                <a:ea typeface="droid serif" pitchFamily="18" charset="0"/>
                <a:cs typeface="droid serif" pitchFamily="18" charset="0"/>
                <a:sym typeface="Oi"/>
              </a:rPr>
              <a:t>u gouvernement</a:t>
            </a:r>
            <a:endParaRPr lang="el-GR" sz="2400" dirty="0">
              <a:solidFill>
                <a:srgbClr val="FFFFFF"/>
              </a:solidFill>
              <a:latin typeface="droid serif" pitchFamily="18" charset="0"/>
              <a:ea typeface="droid serif" pitchFamily="18" charset="0"/>
              <a:cs typeface="droid serif" pitchFamily="18" charset="0"/>
              <a:sym typeface="Oi"/>
            </a:endParaRPr>
          </a:p>
        </p:txBody>
      </p:sp>
      <p:pic>
        <p:nvPicPr>
          <p:cNvPr id="17" name="Picture 16" descr="gov emplyee.png"/>
          <p:cNvPicPr>
            <a:picLocks noChangeAspect="1"/>
          </p:cNvPicPr>
          <p:nvPr/>
        </p:nvPicPr>
        <p:blipFill>
          <a:blip r:embed="rId5"/>
          <a:stretch>
            <a:fillRect/>
          </a:stretch>
        </p:blipFill>
        <p:spPr>
          <a:xfrm>
            <a:off x="12688019" y="3663611"/>
            <a:ext cx="2173112" cy="2640935"/>
          </a:xfrm>
          <a:prstGeom prst="rect">
            <a:avLst/>
          </a:prstGeom>
          <a:ln>
            <a:noFill/>
          </a:ln>
          <a:effectLst>
            <a:softEdge rad="112500"/>
          </a:effectLst>
        </p:spPr>
      </p:pic>
      <p:pic>
        <p:nvPicPr>
          <p:cNvPr id="18" name="Picture 17" descr="office supplies.png"/>
          <p:cNvPicPr>
            <a:picLocks noChangeAspect="1"/>
          </p:cNvPicPr>
          <p:nvPr/>
        </p:nvPicPr>
        <p:blipFill>
          <a:blip r:embed="rId6"/>
          <a:stretch>
            <a:fillRect/>
          </a:stretch>
        </p:blipFill>
        <p:spPr>
          <a:xfrm>
            <a:off x="14943221" y="6827671"/>
            <a:ext cx="2876541" cy="2612858"/>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00"/>
        <p:cNvGrpSpPr/>
        <p:nvPr/>
      </p:nvGrpSpPr>
      <p:grpSpPr>
        <a:xfrm>
          <a:off x="0" y="0"/>
          <a:ext cx="0" cy="0"/>
          <a:chOff x="0" y="0"/>
          <a:chExt cx="0" cy="0"/>
        </a:xfrm>
      </p:grpSpPr>
      <p:pic>
        <p:nvPicPr>
          <p:cNvPr id="13" name="Picture 12" descr="Figure 1.jpg"/>
          <p:cNvPicPr>
            <a:picLocks noChangeAspect="1"/>
          </p:cNvPicPr>
          <p:nvPr/>
        </p:nvPicPr>
        <p:blipFill>
          <a:blip r:embed="rId3"/>
          <a:stretch>
            <a:fillRect/>
          </a:stretch>
        </p:blipFill>
        <p:spPr>
          <a:xfrm>
            <a:off x="11631612" y="3635298"/>
            <a:ext cx="6274094" cy="5084956"/>
          </a:xfrm>
          <a:prstGeom prst="rect">
            <a:avLst/>
          </a:prstGeom>
          <a:ln>
            <a:noFill/>
          </a:ln>
          <a:effectLst>
            <a:softEdge rad="112500"/>
          </a:effectLst>
        </p:spPr>
      </p:pic>
      <p:sp>
        <p:nvSpPr>
          <p:cNvPr id="507" name="Google Shape;507;p30"/>
          <p:cNvSpPr txBox="1"/>
          <p:nvPr/>
        </p:nvSpPr>
        <p:spPr>
          <a:xfrm>
            <a:off x="12633819" y="7021003"/>
            <a:ext cx="3269803" cy="344488"/>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9" name="Google Shape;509;p30"/>
          <p:cNvSpPr txBox="1"/>
          <p:nvPr/>
        </p:nvSpPr>
        <p:spPr>
          <a:xfrm>
            <a:off x="4676774" y="1005954"/>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fixe ou coût variable</a:t>
            </a:r>
            <a:endParaRPr sz="1100" dirty="0">
              <a:effectLst>
                <a:outerShdw blurRad="38100" dist="38100" dir="2700000" algn="tl">
                  <a:srgbClr val="000000">
                    <a:alpha val="43137"/>
                  </a:srgbClr>
                </a:outerShdw>
              </a:effectLst>
            </a:endParaRPr>
          </a:p>
        </p:txBody>
      </p:sp>
      <p:pic>
        <p:nvPicPr>
          <p:cNvPr id="510" name="Google Shape;510;p30"/>
          <p:cNvPicPr preferRelativeResize="0"/>
          <p:nvPr/>
        </p:nvPicPr>
        <p:blipFill rotWithShape="1">
          <a:blip r:embed="rId4">
            <a:alphaModFix/>
          </a:blip>
          <a:srcRect/>
          <a:stretch/>
        </p:blipFill>
        <p:spPr>
          <a:xfrm>
            <a:off x="2889239" y="809304"/>
            <a:ext cx="1365127" cy="1955261"/>
          </a:xfrm>
          <a:prstGeom prst="rect">
            <a:avLst/>
          </a:prstGeom>
          <a:noFill/>
          <a:ln>
            <a:noFill/>
          </a:ln>
        </p:spPr>
      </p:pic>
      <p:pic>
        <p:nvPicPr>
          <p:cNvPr id="511" name="Google Shape;511;p30"/>
          <p:cNvPicPr preferRelativeResize="0"/>
          <p:nvPr/>
        </p:nvPicPr>
        <p:blipFill rotWithShape="1">
          <a:blip r:embed="rId5">
            <a:alphaModFix/>
          </a:blip>
          <a:srcRect/>
          <a:stretch/>
        </p:blipFill>
        <p:spPr>
          <a:xfrm>
            <a:off x="3194524" y="1503430"/>
            <a:ext cx="754555" cy="567007"/>
          </a:xfrm>
          <a:prstGeom prst="rect">
            <a:avLst/>
          </a:prstGeom>
          <a:noFill/>
          <a:ln>
            <a:noFill/>
          </a:ln>
        </p:spPr>
      </p:pic>
      <p:grpSp>
        <p:nvGrpSpPr>
          <p:cNvPr id="502" name="Google Shape;502;p30"/>
          <p:cNvGrpSpPr/>
          <p:nvPr/>
        </p:nvGrpSpPr>
        <p:grpSpPr>
          <a:xfrm>
            <a:off x="626273" y="3356092"/>
            <a:ext cx="10703611" cy="5873916"/>
            <a:chOff x="0" y="2471471"/>
            <a:chExt cx="14271481" cy="7831891"/>
          </a:xfrm>
        </p:grpSpPr>
        <p:sp>
          <p:nvSpPr>
            <p:cNvPr id="503" name="Google Shape;503;p30"/>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4" name="Google Shape;504;p30"/>
            <p:cNvSpPr txBox="1"/>
            <p:nvPr/>
          </p:nvSpPr>
          <p:spPr>
            <a:xfrm>
              <a:off x="622061" y="2471471"/>
              <a:ext cx="13649420" cy="7831891"/>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Fixe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coût qui ne change pas par rapport à la quantité produite ou consommée (à court terme)</a:t>
              </a:r>
              <a:endParaRPr dirty="0"/>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Taxes </a:t>
              </a:r>
              <a:r>
                <a:rPr lang="en-US" sz="2651" b="0" i="0" u="none" strike="noStrike" cap="none" dirty="0" err="1">
                  <a:solidFill>
                    <a:srgbClr val="000000"/>
                  </a:solidFill>
                  <a:latin typeface="droid serif" pitchFamily="18" charset="0"/>
                  <a:ea typeface="droid serif" pitchFamily="18" charset="0"/>
                  <a:cs typeface="droid serif" pitchFamily="18" charset="0"/>
                  <a:sym typeface="Oi"/>
                </a:rPr>
                <a:t>foncières</a:t>
              </a:r>
              <a:endParaRPr lang="en-US" sz="2651" b="0" i="0" u="none" strike="noStrike" cap="none" dirty="0">
                <a:solidFill>
                  <a:srgbClr val="000000"/>
                </a:solidFill>
                <a:latin typeface="droid serif" pitchFamily="18" charset="0"/>
                <a:ea typeface="droid serif" pitchFamily="18" charset="0"/>
                <a:cs typeface="droid serif" pitchFamily="18" charset="0"/>
                <a:sym typeface="Oi"/>
              </a:endParaRPr>
            </a:p>
            <a:p>
              <a:pPr marR="0" lvl="0" rtl="0">
                <a:lnSpc>
                  <a:spcPct val="119992"/>
                </a:lnSpc>
                <a:spcBef>
                  <a:spcPts val="0"/>
                </a:spcBef>
                <a:spcAft>
                  <a:spcPts val="0"/>
                </a:spcAft>
                <a:buClr>
                  <a:srgbClr val="000000"/>
                </a:buClr>
                <a:buSzPts val="2651"/>
              </a:pP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000000"/>
                  </a:solidFill>
                  <a:latin typeface="droid serif" pitchFamily="18" charset="0"/>
                  <a:ea typeface="droid serif" pitchFamily="18" charset="0"/>
                  <a:cs typeface="droid serif" pitchFamily="18" charset="0"/>
                  <a:sym typeface="Oi"/>
                </a:rPr>
                <a:t>Salaire</a:t>
              </a:r>
              <a:endParaRPr lang="en-US" sz="2651" b="0" i="0" u="none" strike="noStrike" cap="none" dirty="0">
                <a:solidFill>
                  <a:srgbClr val="000000"/>
                </a:solidFill>
                <a:latin typeface="droid serif" pitchFamily="18" charset="0"/>
                <a:ea typeface="droid serif" pitchFamily="18" charset="0"/>
                <a:cs typeface="droid serif" pitchFamily="18" charset="0"/>
                <a:sym typeface="Oi"/>
              </a:endParaRPr>
            </a:p>
            <a:p>
              <a:pPr marR="0" lvl="0" rtl="0">
                <a:lnSpc>
                  <a:spcPct val="119992"/>
                </a:lnSpc>
                <a:spcBef>
                  <a:spcPts val="0"/>
                </a:spcBef>
                <a:spcAft>
                  <a:spcPts val="0"/>
                </a:spcAft>
                <a:buClr>
                  <a:srgbClr val="000000"/>
                </a:buClr>
                <a:buSzPts val="2651"/>
              </a:pP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000000"/>
                  </a:solidFill>
                  <a:latin typeface="droid serif" pitchFamily="18" charset="0"/>
                  <a:ea typeface="droid serif" pitchFamily="18" charset="0"/>
                  <a:cs typeface="droid serif" pitchFamily="18" charset="0"/>
                  <a:sym typeface="Oi"/>
                </a:rPr>
                <a:t>Louer</a:t>
              </a:r>
              <a:endParaRPr lang="en-US" sz="2651"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Variable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coût qui change en proportion directe des changements dans la quantité produite ou consommée</a:t>
              </a:r>
            </a:p>
            <a:p>
              <a:pPr marL="457200" marR="0" lvl="0" indent="-457200" rtl="0">
                <a:lnSpc>
                  <a:spcPct val="119992"/>
                </a:lnSpc>
                <a:spcBef>
                  <a:spcPts val="0"/>
                </a:spcBef>
                <a:spcAft>
                  <a:spcPts val="0"/>
                </a:spcAft>
                <a:buClr>
                  <a:srgbClr val="000000"/>
                </a:buClr>
                <a:buSzPts val="2651"/>
                <a:buFont typeface="Arial"/>
                <a:buChar char="•"/>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Matériaux et fournitures</a:t>
              </a:r>
            </a:p>
            <a:p>
              <a:pPr marR="0" lvl="0" rtl="0">
                <a:lnSpc>
                  <a:spcPct val="119992"/>
                </a:lnSpc>
                <a:spcBef>
                  <a:spcPts val="0"/>
                </a:spcBef>
                <a:spcAft>
                  <a:spcPts val="0"/>
                </a:spcAft>
                <a:buClr>
                  <a:srgbClr val="000000"/>
                </a:buClr>
                <a:buSzPts val="2651"/>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                         Salaires directs</a:t>
              </a:r>
            </a:p>
          </p:txBody>
        </p:sp>
      </p:grpSp>
      <p:sp>
        <p:nvSpPr>
          <p:cNvPr id="501" name="Google Shape;501;p30"/>
          <p:cNvSpPr/>
          <p:nvPr/>
        </p:nvSpPr>
        <p:spPr>
          <a:xfrm>
            <a:off x="892226" y="3184472"/>
            <a:ext cx="10488458" cy="616025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121"/>
        <p:cNvGrpSpPr/>
        <p:nvPr/>
      </p:nvGrpSpPr>
      <p:grpSpPr>
        <a:xfrm>
          <a:off x="0" y="0"/>
          <a:ext cx="0" cy="0"/>
          <a:chOff x="0" y="0"/>
          <a:chExt cx="0" cy="0"/>
        </a:xfrm>
      </p:grpSpPr>
      <p:sp>
        <p:nvSpPr>
          <p:cNvPr id="122" name="Google Shape;122;p3"/>
          <p:cNvSpPr txBox="1"/>
          <p:nvPr/>
        </p:nvSpPr>
        <p:spPr>
          <a:xfrm>
            <a:off x="3880417" y="1382151"/>
            <a:ext cx="10527167" cy="1292533"/>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6999" b="0" i="0" u="none" strike="noStrike" cap="none" dirty="0" err="1">
                <a:solidFill>
                  <a:srgbClr val="F6F5EF"/>
                </a:solidFill>
                <a:latin typeface="droid serif" pitchFamily="18" charset="0"/>
                <a:ea typeface="droid serif" pitchFamily="18" charset="0"/>
                <a:cs typeface="droid serif" pitchFamily="18" charset="0"/>
                <a:sym typeface="Oi"/>
              </a:rPr>
              <a:t>Objectifs</a:t>
            </a:r>
            <a:r>
              <a:rPr lang="en-US" sz="6999" b="0" i="0" u="none" strike="noStrike" cap="none" dirty="0">
                <a:solidFill>
                  <a:srgbClr val="F6F5EF"/>
                </a:solidFill>
                <a:latin typeface="droid serif" pitchFamily="18" charset="0"/>
                <a:ea typeface="droid serif" pitchFamily="18" charset="0"/>
                <a:cs typeface="droid serif" pitchFamily="18" charset="0"/>
                <a:sym typeface="Oi"/>
              </a:rPr>
              <a:t> du module</a:t>
            </a:r>
            <a:endParaRPr dirty="0"/>
          </a:p>
        </p:txBody>
      </p:sp>
      <p:grpSp>
        <p:nvGrpSpPr>
          <p:cNvPr id="123" name="Google Shape;123;p3"/>
          <p:cNvGrpSpPr/>
          <p:nvPr/>
        </p:nvGrpSpPr>
        <p:grpSpPr>
          <a:xfrm>
            <a:off x="3597680" y="6886013"/>
            <a:ext cx="4057108" cy="2426124"/>
            <a:chOff x="0" y="0"/>
            <a:chExt cx="5409477" cy="3234833"/>
          </a:xfrm>
        </p:grpSpPr>
        <p:sp>
          <p:nvSpPr>
            <p:cNvPr id="124" name="Google Shape;124;p3"/>
            <p:cNvSpPr txBox="1"/>
            <p:nvPr/>
          </p:nvSpPr>
          <p:spPr>
            <a:xfrm>
              <a:off x="0" y="1468963"/>
              <a:ext cx="5409477" cy="1765870"/>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fr-BE" sz="2049" b="0" i="0" u="none" strike="noStrike" cap="none" dirty="0">
                  <a:solidFill>
                    <a:srgbClr val="F6F5EF"/>
                  </a:solidFill>
                  <a:latin typeface="Public Sans"/>
                  <a:ea typeface="Public Sans"/>
                  <a:cs typeface="Public Sans"/>
                  <a:sym typeface="Public Sans"/>
                </a:rPr>
                <a:t>Illustrer et interpréter les budgets de planification et de contrôle</a:t>
              </a:r>
              <a:endParaRPr dirty="0"/>
            </a:p>
          </p:txBody>
        </p:sp>
        <p:sp>
          <p:nvSpPr>
            <p:cNvPr id="125" name="Google Shape;125;p3"/>
            <p:cNvSpPr/>
            <p:nvPr/>
          </p:nvSpPr>
          <p:spPr>
            <a:xfrm>
              <a:off x="0" y="0"/>
              <a:ext cx="5409477" cy="1135588"/>
            </a:xfrm>
            <a:custGeom>
              <a:avLst/>
              <a:gdLst/>
              <a:ahLst/>
              <a:cxnLst/>
              <a:rect l="l" t="t" r="r" b="b"/>
              <a:pathLst>
                <a:path w="17560144" h="3686325" extrusionOk="0">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225129" y="304269"/>
              <a:ext cx="4959218" cy="61538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F6F5EF"/>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 4</a:t>
              </a:r>
              <a:endParaRPr dirty="0">
                <a:effectLst>
                  <a:outerShdw blurRad="38100" dist="38100" dir="2700000" algn="tl">
                    <a:srgbClr val="000000">
                      <a:alpha val="43137"/>
                    </a:srgbClr>
                  </a:outerShdw>
                </a:effectLst>
              </a:endParaRPr>
            </a:p>
          </p:txBody>
        </p:sp>
      </p:grpSp>
      <p:grpSp>
        <p:nvGrpSpPr>
          <p:cNvPr id="127" name="Google Shape;127;p3"/>
          <p:cNvGrpSpPr/>
          <p:nvPr/>
        </p:nvGrpSpPr>
        <p:grpSpPr>
          <a:xfrm>
            <a:off x="10695040" y="6886013"/>
            <a:ext cx="4057108" cy="2426124"/>
            <a:chOff x="0" y="0"/>
            <a:chExt cx="5409477" cy="3234833"/>
          </a:xfrm>
        </p:grpSpPr>
        <p:sp>
          <p:nvSpPr>
            <p:cNvPr id="128" name="Google Shape;128;p3"/>
            <p:cNvSpPr txBox="1"/>
            <p:nvPr/>
          </p:nvSpPr>
          <p:spPr>
            <a:xfrm>
              <a:off x="0" y="1468963"/>
              <a:ext cx="5409477" cy="1765870"/>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fr-BE" sz="2049" b="0" i="0" u="none" strike="noStrike" cap="none" dirty="0">
                  <a:solidFill>
                    <a:srgbClr val="F6F5EF"/>
                  </a:solidFill>
                  <a:latin typeface="Public Sans"/>
                  <a:ea typeface="Public Sans"/>
                  <a:cs typeface="Public Sans"/>
                  <a:sym typeface="Public Sans"/>
                </a:rPr>
                <a:t>Expliquer les principes et les concepts de la comptabilité financière</a:t>
              </a:r>
              <a:endParaRPr dirty="0"/>
            </a:p>
          </p:txBody>
        </p:sp>
        <p:sp>
          <p:nvSpPr>
            <p:cNvPr id="129" name="Google Shape;129;p3"/>
            <p:cNvSpPr/>
            <p:nvPr/>
          </p:nvSpPr>
          <p:spPr>
            <a:xfrm>
              <a:off x="0" y="0"/>
              <a:ext cx="5409477" cy="1135588"/>
            </a:xfrm>
            <a:custGeom>
              <a:avLst/>
              <a:gdLst/>
              <a:ahLst/>
              <a:cxnLst/>
              <a:rect l="l" t="t" r="r" b="b"/>
              <a:pathLst>
                <a:path w="17560144" h="3686325" extrusionOk="0">
                  <a:moveTo>
                    <a:pt x="17435683" y="59690"/>
                  </a:moveTo>
                  <a:cubicBezTo>
                    <a:pt x="17471242" y="59690"/>
                    <a:pt x="17500453" y="88900"/>
                    <a:pt x="17500453" y="124460"/>
                  </a:cubicBezTo>
                  <a:lnTo>
                    <a:pt x="17500453" y="3561865"/>
                  </a:lnTo>
                  <a:cubicBezTo>
                    <a:pt x="17500453" y="3597425"/>
                    <a:pt x="17471242" y="3626635"/>
                    <a:pt x="17435683" y="3626635"/>
                  </a:cubicBezTo>
                  <a:lnTo>
                    <a:pt x="124460" y="3626635"/>
                  </a:lnTo>
                  <a:cubicBezTo>
                    <a:pt x="88900" y="3626635"/>
                    <a:pt x="59690" y="3597425"/>
                    <a:pt x="59690" y="3561865"/>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3561865"/>
                  </a:lnTo>
                  <a:cubicBezTo>
                    <a:pt x="0" y="3630445"/>
                    <a:pt x="55880" y="3686325"/>
                    <a:pt x="124460" y="3686325"/>
                  </a:cubicBezTo>
                  <a:lnTo>
                    <a:pt x="17435683" y="3686325"/>
                  </a:lnTo>
                  <a:cubicBezTo>
                    <a:pt x="17504263" y="3686325"/>
                    <a:pt x="17560144" y="3630445"/>
                    <a:pt x="17560144" y="3561865"/>
                  </a:cubicBezTo>
                  <a:lnTo>
                    <a:pt x="17560144" y="124460"/>
                  </a:lnTo>
                  <a:cubicBezTo>
                    <a:pt x="17560142" y="55880"/>
                    <a:pt x="17504263" y="0"/>
                    <a:pt x="17435683" y="0"/>
                  </a:cubicBezTo>
                  <a:close/>
                </a:path>
              </a:pathLst>
            </a:cu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txBox="1"/>
            <p:nvPr/>
          </p:nvSpPr>
          <p:spPr>
            <a:xfrm>
              <a:off x="225129" y="304269"/>
              <a:ext cx="4959218" cy="61538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F6F5EF"/>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 5</a:t>
              </a:r>
              <a:endParaRPr dirty="0">
                <a:effectLst>
                  <a:outerShdw blurRad="38100" dist="38100" dir="2700000" algn="tl">
                    <a:srgbClr val="000000">
                      <a:alpha val="43137"/>
                    </a:srgbClr>
                  </a:outerShdw>
                </a:effectLst>
              </a:endParaRPr>
            </a:p>
          </p:txBody>
        </p:sp>
      </p:grpSp>
      <p:pic>
        <p:nvPicPr>
          <p:cNvPr id="131" name="Google Shape;131;p3"/>
          <p:cNvPicPr preferRelativeResize="0"/>
          <p:nvPr/>
        </p:nvPicPr>
        <p:blipFill rotWithShape="1">
          <a:blip r:embed="rId3">
            <a:alphaModFix/>
          </a:blip>
          <a:srcRect/>
          <a:stretch/>
        </p:blipFill>
        <p:spPr>
          <a:xfrm>
            <a:off x="4758413" y="3452665"/>
            <a:ext cx="1735642" cy="2711941"/>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11739899" y="3373757"/>
            <a:ext cx="1967390" cy="2711941"/>
          </a:xfrm>
          <a:prstGeom prst="rect">
            <a:avLst/>
          </a:prstGeom>
          <a:noFill/>
          <a:ln>
            <a:noFill/>
          </a:ln>
        </p:spPr>
      </p:pic>
      <p:pic>
        <p:nvPicPr>
          <p:cNvPr id="133" name="Google Shape;133;p3" descr="Logo&#10;&#10;Description automatically generated"/>
          <p:cNvPicPr preferRelativeResize="0"/>
          <p:nvPr/>
        </p:nvPicPr>
        <p:blipFill rotWithShape="1">
          <a:blip r:embed="rId5">
            <a:alphaModFix/>
          </a:blip>
          <a:srcRect/>
          <a:stretch/>
        </p:blipFill>
        <p:spPr>
          <a:xfrm>
            <a:off x="12080074" y="4150376"/>
            <a:ext cx="1287040" cy="93951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15"/>
        <p:cNvGrpSpPr/>
        <p:nvPr/>
      </p:nvGrpSpPr>
      <p:grpSpPr>
        <a:xfrm>
          <a:off x="0" y="0"/>
          <a:ext cx="0" cy="0"/>
          <a:chOff x="0" y="0"/>
          <a:chExt cx="0" cy="0"/>
        </a:xfrm>
      </p:grpSpPr>
      <p:sp>
        <p:nvSpPr>
          <p:cNvPr id="516" name="Google Shape;516;p31"/>
          <p:cNvSpPr/>
          <p:nvPr/>
        </p:nvSpPr>
        <p:spPr>
          <a:xfrm>
            <a:off x="1205767" y="3513303"/>
            <a:ext cx="7288527" cy="582320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17;p31"/>
          <p:cNvGrpSpPr/>
          <p:nvPr/>
        </p:nvGrpSpPr>
        <p:grpSpPr>
          <a:xfrm>
            <a:off x="1432980" y="3568037"/>
            <a:ext cx="11095749" cy="9301574"/>
            <a:chOff x="-809720" y="-7285007"/>
            <a:chExt cx="14794331" cy="12402098"/>
          </a:xfrm>
        </p:grpSpPr>
        <p:sp>
          <p:nvSpPr>
            <p:cNvPr id="518" name="Google Shape;518;p31"/>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519;p31"/>
            <p:cNvSpPr txBox="1"/>
            <p:nvPr/>
          </p:nvSpPr>
          <p:spPr>
            <a:xfrm>
              <a:off x="-809720" y="-7285007"/>
              <a:ext cx="9222581" cy="8484545"/>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fr-BE" sz="2651" b="1" i="0" u="sng" strike="noStrike" cap="none" dirty="0">
                  <a:solidFill>
                    <a:srgbClr val="FFFFFF"/>
                  </a:solidFill>
                  <a:latin typeface="droid serif" pitchFamily="18" charset="0"/>
                  <a:ea typeface="droid serif" pitchFamily="18" charset="0"/>
                  <a:cs typeface="droid serif" pitchFamily="18" charset="0"/>
                  <a:sym typeface="Oi"/>
                </a:rPr>
                <a:t>Coût mixte (semi-variable) </a:t>
              </a:r>
              <a:r>
                <a:rPr lang="fr-BE" sz="2651" b="1" i="0" strike="noStrike" cap="none" dirty="0">
                  <a:solidFill>
                    <a:srgbClr val="FFFFFF"/>
                  </a:solidFill>
                  <a:latin typeface="droid serif" pitchFamily="18" charset="0"/>
                  <a:ea typeface="droid serif" pitchFamily="18" charset="0"/>
                  <a:cs typeface="droid serif" pitchFamily="18" charset="0"/>
                  <a:sym typeface="Oi"/>
                </a:rPr>
                <a:t>– </a:t>
              </a:r>
              <a:r>
                <a:rPr lang="fr-BE" sz="2651" i="0" strike="noStrike" cap="none" dirty="0">
                  <a:solidFill>
                    <a:srgbClr val="FFFFFF"/>
                  </a:solidFill>
                  <a:latin typeface="droid serif" pitchFamily="18" charset="0"/>
                  <a:ea typeface="droid serif" pitchFamily="18" charset="0"/>
                  <a:cs typeface="droid serif" pitchFamily="18" charset="0"/>
                  <a:sym typeface="Oi"/>
                </a:rPr>
                <a:t>coût qui n’est ni entièrement fixe ni complètement variable - très courant dans les gouvernements</a:t>
              </a:r>
              <a:endParaRPr dirty="0"/>
            </a:p>
            <a:p>
              <a:pPr marL="457200" indent="-457200">
                <a:lnSpc>
                  <a:spcPct val="119992"/>
                </a:lnSpc>
                <a:buClr>
                  <a:srgbClr val="FFFFFF"/>
                </a:buClr>
                <a:buSzPts val="2651"/>
                <a:buFont typeface="Arial"/>
                <a:buChar char="•"/>
              </a:pP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dirty="0">
                  <a:solidFill>
                    <a:srgbClr val="FFFFFF"/>
                  </a:solidFill>
                  <a:latin typeface="droid serif" pitchFamily="18" charset="0"/>
                  <a:ea typeface="droid serif" pitchFamily="18" charset="0"/>
                  <a:cs typeface="droid serif" pitchFamily="18" charset="0"/>
                  <a:sym typeface="Oi"/>
                </a:rPr>
                <a:t>La facture mensuelle de l’entreprise serait toujours d’au moins 1.500 €, la partie fixe du bail. Le coût total passerait de 1.500 €, en fonction du nombre d’heures utilisées. Par conséquent, la pente d’une ligne de coût total est le coût variable par unité d’activité. </a:t>
              </a:r>
              <a:endParaRPr lang="en-US" sz="2651" dirty="0">
                <a:solidFill>
                  <a:srgbClr val="FFFFFF"/>
                </a:solidFill>
                <a:latin typeface="droid serif" pitchFamily="18" charset="0"/>
                <a:ea typeface="droid serif" pitchFamily="18" charset="0"/>
                <a:cs typeface="droid serif" pitchFamily="18" charset="0"/>
                <a:sym typeface="Oi"/>
              </a:endParaRPr>
            </a:p>
            <a:p>
              <a:pPr marL="457200" indent="-457200">
                <a:lnSpc>
                  <a:spcPct val="119992"/>
                </a:lnSpc>
                <a:buClr>
                  <a:srgbClr val="FFFFFF"/>
                </a:buClr>
                <a:buSzPts val="2651"/>
                <a:buFont typeface="Arial"/>
                <a:buChar char="•"/>
              </a:pP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524" name="Google Shape;524;p3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25" name="Google Shape;525;p3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26" name="Google Shape;526;p3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mixte vs coût par étape</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(1)</a:t>
            </a:r>
            <a:endParaRPr sz="1100"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5"/>
          <a:srcRect l="33947" t="32515" r="24999" b="24444"/>
          <a:stretch>
            <a:fillRect/>
          </a:stretch>
        </p:blipFill>
        <p:spPr bwMode="auto">
          <a:xfrm>
            <a:off x="9360569" y="3657600"/>
            <a:ext cx="8085221" cy="5366085"/>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15"/>
        <p:cNvGrpSpPr/>
        <p:nvPr/>
      </p:nvGrpSpPr>
      <p:grpSpPr>
        <a:xfrm>
          <a:off x="0" y="0"/>
          <a:ext cx="0" cy="0"/>
          <a:chOff x="0" y="0"/>
          <a:chExt cx="0" cy="0"/>
        </a:xfrm>
      </p:grpSpPr>
      <p:sp>
        <p:nvSpPr>
          <p:cNvPr id="516" name="Google Shape;516;p31"/>
          <p:cNvSpPr/>
          <p:nvPr/>
        </p:nvSpPr>
        <p:spPr>
          <a:xfrm>
            <a:off x="1387463" y="3649313"/>
            <a:ext cx="7443714" cy="5624769"/>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1"/>
          <p:cNvGrpSpPr/>
          <p:nvPr/>
        </p:nvGrpSpPr>
        <p:grpSpPr>
          <a:xfrm>
            <a:off x="1582239" y="3813860"/>
            <a:ext cx="10946490" cy="9055751"/>
            <a:chOff x="-610709" y="-6957242"/>
            <a:chExt cx="14595320" cy="12074333"/>
          </a:xfrm>
        </p:grpSpPr>
        <p:sp>
          <p:nvSpPr>
            <p:cNvPr id="518" name="Google Shape;518;p31"/>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519;p31"/>
            <p:cNvSpPr txBox="1"/>
            <p:nvPr/>
          </p:nvSpPr>
          <p:spPr>
            <a:xfrm>
              <a:off x="-610709" y="-6957242"/>
              <a:ext cx="9118787" cy="6526572"/>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651" b="1" u="sng" dirty="0">
                  <a:solidFill>
                    <a:srgbClr val="FFFFFF"/>
                  </a:solidFill>
                  <a:latin typeface="droid serif" pitchFamily="18" charset="0"/>
                  <a:ea typeface="droid serif" pitchFamily="18" charset="0"/>
                  <a:cs typeface="droid serif" pitchFamily="18" charset="0"/>
                  <a:sym typeface="Oi"/>
                </a:rPr>
                <a:t>Coût par étape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Coût qui ne change pas continuellement à mesure que la quantité augmente, mais augmente plutôt à des points discrets</a:t>
              </a:r>
              <a:endParaRPr dirty="0"/>
            </a:p>
            <a:p>
              <a:pPr marL="457200" marR="0" lvl="0" indent="-457200" rtl="0">
                <a:lnSpc>
                  <a:spcPct val="119992"/>
                </a:lnSpc>
                <a:spcBef>
                  <a:spcPts val="0"/>
                </a:spcBef>
                <a:spcAft>
                  <a:spcPts val="0"/>
                </a:spcAft>
                <a:buClr>
                  <a:srgbClr val="FFFFFF"/>
                </a:buClr>
                <a:buSzPts val="2651"/>
                <a:buFont typeface="Arial"/>
                <a:buChar char="•"/>
              </a:pP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le coût de construction d’un bâtiment qui reste stable jusqu’à ce que le niveau suivant soit ajouté, lorsqu’il augmente à un niveau supérieur à mesure que de nouveaux coûts sont engagés (comme un escalier)</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524" name="Google Shape;524;p3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25" name="Google Shape;525;p3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26" name="Google Shape;526;p3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mixte vs coût par étape</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(2)</a:t>
            </a:r>
            <a:endParaRPr sz="1100" dirty="0">
              <a:effectLst>
                <a:outerShdw blurRad="38100" dist="38100" dir="2700000" algn="tl">
                  <a:srgbClr val="000000">
                    <a:alpha val="43137"/>
                  </a:srgbClr>
                </a:outerShdw>
              </a:effectLst>
            </a:endParaRPr>
          </a:p>
        </p:txBody>
      </p:sp>
      <p:pic>
        <p:nvPicPr>
          <p:cNvPr id="90114" name="Picture 2" descr="https://lh5.googleusercontent.com/dDtIvVaqmPmvlIyvu76sOLQQaJprG54bbrEZ-iixbW4E-JE60TEgdK5RDpNFctOk-SCfvfNf6w249l0OIwVizsi6HjHYLTneyUMRWi4DU6iAbT5uz_H4couQ-ZILB7pAV2mfxAK9CCEoeMDMdryRzg=s2048"/>
          <p:cNvPicPr>
            <a:picLocks noChangeAspect="1" noChangeArrowheads="1"/>
          </p:cNvPicPr>
          <p:nvPr/>
        </p:nvPicPr>
        <p:blipFill>
          <a:blip r:embed="rId5"/>
          <a:srcRect/>
          <a:stretch>
            <a:fillRect/>
          </a:stretch>
        </p:blipFill>
        <p:spPr bwMode="auto">
          <a:xfrm>
            <a:off x="9817767" y="3535137"/>
            <a:ext cx="6634753" cy="5570518"/>
          </a:xfrm>
          <a:prstGeom prst="rect">
            <a:avLst/>
          </a:prstGeom>
          <a:noFill/>
        </p:spPr>
      </p:pic>
      <p:sp>
        <p:nvSpPr>
          <p:cNvPr id="11" name="TextBox 10"/>
          <p:cNvSpPr txBox="1"/>
          <p:nvPr/>
        </p:nvSpPr>
        <p:spPr>
          <a:xfrm>
            <a:off x="12272210" y="9168064"/>
            <a:ext cx="2165684" cy="477054"/>
          </a:xfrm>
          <a:prstGeom prst="rect">
            <a:avLst/>
          </a:prstGeom>
          <a:noFill/>
        </p:spPr>
        <p:txBody>
          <a:bodyPr wrap="square" rtlCol="0">
            <a:spAutoFit/>
          </a:bodyPr>
          <a:lstStyle/>
          <a:p>
            <a:r>
              <a:rPr lang="en-US" sz="2500" b="1" dirty="0" err="1">
                <a:solidFill>
                  <a:schemeClr val="bg1"/>
                </a:solidFill>
                <a:latin typeface="Droid Serif" pitchFamily="18" charset="0"/>
                <a:ea typeface="Droid Serif" pitchFamily="18" charset="0"/>
                <a:cs typeface="Droid Serif" pitchFamily="18" charset="0"/>
              </a:rPr>
              <a:t>Activité</a:t>
            </a:r>
            <a:endParaRPr lang="el-GR" sz="2500" b="1" dirty="0">
              <a:solidFill>
                <a:schemeClr val="bg1"/>
              </a:solidFill>
              <a:latin typeface="Droid Serif" pitchFamily="18" charset="0"/>
              <a:ea typeface="Droid Serif" pitchFamily="18" charset="0"/>
              <a:cs typeface="Droid Serif" pitchFamily="18" charset="0"/>
            </a:endParaRPr>
          </a:p>
        </p:txBody>
      </p:sp>
      <p:cxnSp>
        <p:nvCxnSpPr>
          <p:cNvPr id="16" name="Straight Arrow Connector 15"/>
          <p:cNvCxnSpPr/>
          <p:nvPr/>
        </p:nvCxnSpPr>
        <p:spPr>
          <a:xfrm>
            <a:off x="13812252" y="9432758"/>
            <a:ext cx="161223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5400000" flipV="1">
            <a:off x="15953873" y="8026116"/>
            <a:ext cx="1658254" cy="477054"/>
          </a:xfrm>
          <a:prstGeom prst="rect">
            <a:avLst/>
          </a:prstGeom>
          <a:noFill/>
        </p:spPr>
        <p:txBody>
          <a:bodyPr wrap="square" rtlCol="0">
            <a:spAutoFit/>
          </a:bodyPr>
          <a:lstStyle/>
          <a:p>
            <a:r>
              <a:rPr lang="en-US" sz="2500" b="1" dirty="0">
                <a:solidFill>
                  <a:schemeClr val="bg1"/>
                </a:solidFill>
                <a:latin typeface="Droid Serif" pitchFamily="18" charset="0"/>
                <a:ea typeface="Droid Serif" pitchFamily="18" charset="0"/>
                <a:cs typeface="Droid Serif" pitchFamily="18" charset="0"/>
              </a:rPr>
              <a:t>Coût</a:t>
            </a:r>
            <a:endParaRPr lang="el-GR" sz="2500" b="1" dirty="0">
              <a:solidFill>
                <a:schemeClr val="bg1"/>
              </a:solidFill>
              <a:latin typeface="Droid Serif" pitchFamily="18" charset="0"/>
              <a:ea typeface="Droid Serif" pitchFamily="18" charset="0"/>
              <a:cs typeface="Droid Serif" pitchFamily="18" charset="0"/>
            </a:endParaRPr>
          </a:p>
        </p:txBody>
      </p:sp>
      <p:cxnSp>
        <p:nvCxnSpPr>
          <p:cNvPr id="18" name="Straight Arrow Connector 17"/>
          <p:cNvCxnSpPr/>
          <p:nvPr/>
        </p:nvCxnSpPr>
        <p:spPr>
          <a:xfrm flipH="1" flipV="1">
            <a:off x="16804105" y="6336631"/>
            <a:ext cx="16042" cy="17967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0"/>
        <p:cNvGrpSpPr/>
        <p:nvPr/>
      </p:nvGrpSpPr>
      <p:grpSpPr>
        <a:xfrm>
          <a:off x="0" y="0"/>
          <a:ext cx="0" cy="0"/>
          <a:chOff x="0" y="0"/>
          <a:chExt cx="0" cy="0"/>
        </a:xfrm>
      </p:grpSpPr>
      <p:sp>
        <p:nvSpPr>
          <p:cNvPr id="531" name="Google Shape;531;p32"/>
          <p:cNvSpPr/>
          <p:nvPr/>
        </p:nvSpPr>
        <p:spPr>
          <a:xfrm>
            <a:off x="1285178" y="3617622"/>
            <a:ext cx="10735371" cy="504492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32"/>
          <p:cNvGrpSpPr/>
          <p:nvPr/>
        </p:nvGrpSpPr>
        <p:grpSpPr>
          <a:xfrm>
            <a:off x="1271733" y="3731892"/>
            <a:ext cx="10566186" cy="4894930"/>
            <a:chOff x="0" y="-685063"/>
            <a:chExt cx="15345700" cy="6526576"/>
          </a:xfrm>
        </p:grpSpPr>
        <p:sp>
          <p:nvSpPr>
            <p:cNvPr id="533" name="Google Shape;533;p32"/>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4" name="Google Shape;534;p32"/>
            <p:cNvSpPr txBox="1"/>
            <p:nvPr/>
          </p:nvSpPr>
          <p:spPr>
            <a:xfrm>
              <a:off x="353648" y="-685063"/>
              <a:ext cx="14992052" cy="6526576"/>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actuel</a:t>
              </a:r>
              <a:r>
                <a:rPr lang="en-US" sz="2651" b="1" i="0" u="sng" strike="noStrike" cap="none" dirty="0">
                  <a:solidFill>
                    <a:srgbClr val="000000"/>
                  </a:solidFill>
                  <a:latin typeface="droid serif" pitchFamily="18" charset="0"/>
                  <a:ea typeface="droid serif" pitchFamily="18" charset="0"/>
                  <a:cs typeface="droid serif" pitchFamily="18" charset="0"/>
                  <a:sym typeface="Oi"/>
                </a:rPr>
                <a:t>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la valeur d’un bien ou d’un service consommé à l’heure actuelle - les coûts encourus dans le passé n’ont aucune incidence sur la consommation dans le présent</a:t>
              </a:r>
            </a:p>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Historique</a:t>
              </a:r>
              <a:r>
                <a:rPr lang="en-US" sz="2651" b="1" i="0" u="sng" strike="noStrike" cap="none" dirty="0">
                  <a:solidFill>
                    <a:srgbClr val="000000"/>
                  </a:solidFill>
                  <a:latin typeface="droid serif" pitchFamily="18" charset="0"/>
                  <a:ea typeface="droid serif" pitchFamily="18" charset="0"/>
                  <a:cs typeface="droid serif" pitchFamily="18" charset="0"/>
                  <a:sym typeface="Oi"/>
                </a:rPr>
                <a:t>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représente les coûts engagés au moment de l’achat</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Un gouvernement qui a acheté un ordinateur de bureau pour 1.800 € il y a un an, qui, s’il était acheté aujourd’hui, coûterait 1.500 €. Le coût actuel de l’article sera de 1.500 €, même si le gouvernement a payé 1.800 € pour cela.</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539" name="Google Shape;539;p32"/>
          <p:cNvSpPr txBox="1"/>
          <p:nvPr/>
        </p:nvSpPr>
        <p:spPr>
          <a:xfrm>
            <a:off x="4607678" y="1015002"/>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actuel vs coût historique</a:t>
            </a:r>
            <a:endParaRPr sz="1100" dirty="0">
              <a:effectLst>
                <a:outerShdw blurRad="38100" dist="38100" dir="2700000" algn="tl">
                  <a:srgbClr val="000000">
                    <a:alpha val="43137"/>
                  </a:srgbClr>
                </a:outerShdw>
              </a:effectLst>
            </a:endParaRPr>
          </a:p>
        </p:txBody>
      </p:sp>
      <p:pic>
        <p:nvPicPr>
          <p:cNvPr id="540" name="Google Shape;540;p32"/>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541" name="Google Shape;541;p32"/>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13" name="Picture 12" descr="computer.jpg"/>
          <p:cNvPicPr>
            <a:picLocks noChangeAspect="1"/>
          </p:cNvPicPr>
          <p:nvPr/>
        </p:nvPicPr>
        <p:blipFill>
          <a:blip r:embed="rId5"/>
          <a:stretch>
            <a:fillRect/>
          </a:stretch>
        </p:blipFill>
        <p:spPr>
          <a:xfrm>
            <a:off x="13179696" y="3791416"/>
            <a:ext cx="3770158" cy="3203188"/>
          </a:xfrm>
          <a:prstGeom prst="rect">
            <a:avLst/>
          </a:prstGeom>
          <a:ln>
            <a:noFill/>
          </a:ln>
          <a:effectLst>
            <a:softEdge rad="112500"/>
          </a:effectLst>
        </p:spPr>
      </p:pic>
      <p:sp>
        <p:nvSpPr>
          <p:cNvPr id="14" name="TextBox 13"/>
          <p:cNvSpPr txBox="1"/>
          <p:nvPr/>
        </p:nvSpPr>
        <p:spPr>
          <a:xfrm>
            <a:off x="12957718" y="7025268"/>
            <a:ext cx="4148254" cy="2131994"/>
          </a:xfrm>
          <a:prstGeom prst="rect">
            <a:avLst/>
          </a:prstGeom>
          <a:noFill/>
        </p:spPr>
        <p:txBody>
          <a:bodyPr wrap="square" rtlCol="0">
            <a:spAutoFit/>
          </a:bodyPr>
          <a:lstStyle/>
          <a:p>
            <a:pPr algn="ctr"/>
            <a:r>
              <a:rPr lang="en-US" sz="2651" dirty="0">
                <a:latin typeface="droid serif" pitchFamily="18" charset="0"/>
                <a:ea typeface="droid serif" pitchFamily="18" charset="0"/>
                <a:cs typeface="droid serif" pitchFamily="18" charset="0"/>
                <a:sym typeface="Oi"/>
              </a:rPr>
              <a:t>1.800</a:t>
            </a:r>
            <a:r>
              <a:rPr lang="el-GR" sz="2651" dirty="0">
                <a:latin typeface="droid serif" pitchFamily="18" charset="0"/>
                <a:ea typeface="droid serif" pitchFamily="18" charset="0"/>
                <a:cs typeface="droid serif" pitchFamily="18" charset="0"/>
                <a:sym typeface="Oi"/>
              </a:rPr>
              <a:t>€ / </a:t>
            </a:r>
            <a:r>
              <a:rPr lang="en-US" sz="2651" dirty="0">
                <a:latin typeface="droid serif" pitchFamily="18" charset="0"/>
                <a:ea typeface="droid serif" pitchFamily="18" charset="0"/>
                <a:cs typeface="droid serif" pitchFamily="18" charset="0"/>
                <a:sym typeface="Oi"/>
              </a:rPr>
              <a:t>il y a un an – </a:t>
            </a:r>
            <a:r>
              <a:rPr lang="en-US" sz="2651" b="1" dirty="0">
                <a:latin typeface="droid serif" pitchFamily="18" charset="0"/>
                <a:ea typeface="droid serif" pitchFamily="18" charset="0"/>
                <a:cs typeface="droid serif" pitchFamily="18" charset="0"/>
                <a:sym typeface="Oi"/>
              </a:rPr>
              <a:t>Coût </a:t>
            </a:r>
            <a:r>
              <a:rPr lang="en-US" sz="2651" b="1" dirty="0" err="1">
                <a:latin typeface="droid serif" pitchFamily="18" charset="0"/>
                <a:ea typeface="droid serif" pitchFamily="18" charset="0"/>
                <a:cs typeface="droid serif" pitchFamily="18" charset="0"/>
                <a:sym typeface="Oi"/>
              </a:rPr>
              <a:t>historique</a:t>
            </a:r>
            <a:endParaRPr lang="en-US" sz="2651" b="1" dirty="0">
              <a:latin typeface="droid serif" pitchFamily="18" charset="0"/>
              <a:ea typeface="droid serif" pitchFamily="18" charset="0"/>
              <a:cs typeface="droid serif" pitchFamily="18" charset="0"/>
              <a:sym typeface="Oi"/>
            </a:endParaRPr>
          </a:p>
          <a:p>
            <a:pPr algn="ctr"/>
            <a:r>
              <a:rPr lang="en-US" sz="2651" dirty="0">
                <a:latin typeface="droid serif" pitchFamily="18" charset="0"/>
                <a:ea typeface="droid serif" pitchFamily="18" charset="0"/>
                <a:cs typeface="droid serif" pitchFamily="18" charset="0"/>
                <a:sym typeface="Oi"/>
              </a:rPr>
              <a:t>1.500</a:t>
            </a:r>
            <a:r>
              <a:rPr lang="el-GR" sz="2651" dirty="0">
                <a:latin typeface="droid serif" pitchFamily="18" charset="0"/>
                <a:ea typeface="droid serif" pitchFamily="18" charset="0"/>
                <a:cs typeface="droid serif" pitchFamily="18" charset="0"/>
                <a:sym typeface="Oi"/>
              </a:rPr>
              <a:t>€ </a:t>
            </a:r>
            <a:r>
              <a:rPr lang="en-US" sz="2651" dirty="0">
                <a:latin typeface="droid serif" pitchFamily="18" charset="0"/>
                <a:ea typeface="droid serif" pitchFamily="18" charset="0"/>
                <a:cs typeface="droid serif" pitchFamily="18" charset="0"/>
                <a:sym typeface="Oi"/>
              </a:rPr>
              <a:t>/ </a:t>
            </a:r>
            <a:r>
              <a:rPr lang="en-US" sz="2651" dirty="0" err="1">
                <a:latin typeface="droid serif" pitchFamily="18" charset="0"/>
                <a:ea typeface="droid serif" pitchFamily="18" charset="0"/>
                <a:cs typeface="droid serif" pitchFamily="18" charset="0"/>
                <a:sym typeface="Oi"/>
              </a:rPr>
              <a:t>si</a:t>
            </a:r>
            <a:r>
              <a:rPr lang="en-US" sz="2651" dirty="0">
                <a:latin typeface="droid serif" pitchFamily="18" charset="0"/>
                <a:ea typeface="droid serif" pitchFamily="18" charset="0"/>
                <a:cs typeface="droid serif" pitchFamily="18" charset="0"/>
                <a:sym typeface="Oi"/>
              </a:rPr>
              <a:t> </a:t>
            </a:r>
            <a:r>
              <a:rPr lang="en-US" sz="2651" dirty="0" err="1">
                <a:latin typeface="droid serif" pitchFamily="18" charset="0"/>
                <a:ea typeface="droid serif" pitchFamily="18" charset="0"/>
                <a:cs typeface="droid serif" pitchFamily="18" charset="0"/>
                <a:sym typeface="Oi"/>
              </a:rPr>
              <a:t>vendu</a:t>
            </a:r>
            <a:r>
              <a:rPr lang="en-US" sz="2651" dirty="0">
                <a:latin typeface="droid serif" pitchFamily="18" charset="0"/>
                <a:ea typeface="droid serif" pitchFamily="18" charset="0"/>
                <a:cs typeface="droid serif" pitchFamily="18" charset="0"/>
                <a:sym typeface="Oi"/>
              </a:rPr>
              <a:t> </a:t>
            </a:r>
            <a:r>
              <a:rPr lang="en-US" sz="2651" dirty="0" err="1">
                <a:latin typeface="droid serif" pitchFamily="18" charset="0"/>
                <a:ea typeface="droid serif" pitchFamily="18" charset="0"/>
                <a:cs typeface="droid serif" pitchFamily="18" charset="0"/>
                <a:sym typeface="Oi"/>
              </a:rPr>
              <a:t>maintenant</a:t>
            </a:r>
            <a:r>
              <a:rPr lang="en-US" sz="2651" dirty="0">
                <a:latin typeface="droid serif" pitchFamily="18" charset="0"/>
                <a:ea typeface="droid serif" pitchFamily="18" charset="0"/>
                <a:cs typeface="droid serif" pitchFamily="18" charset="0"/>
                <a:sym typeface="Oi"/>
              </a:rPr>
              <a:t>– </a:t>
            </a:r>
            <a:r>
              <a:rPr lang="en-US" sz="2651" b="1" dirty="0">
                <a:latin typeface="droid serif" pitchFamily="18" charset="0"/>
                <a:ea typeface="droid serif" pitchFamily="18" charset="0"/>
                <a:cs typeface="droid serif" pitchFamily="18" charset="0"/>
                <a:sym typeface="Oi"/>
              </a:rPr>
              <a:t>Coût </a:t>
            </a:r>
            <a:r>
              <a:rPr lang="en-US" sz="2651" b="1" dirty="0" err="1">
                <a:latin typeface="droid serif" pitchFamily="18" charset="0"/>
                <a:ea typeface="droid serif" pitchFamily="18" charset="0"/>
                <a:cs typeface="droid serif" pitchFamily="18" charset="0"/>
                <a:sym typeface="Oi"/>
              </a:rPr>
              <a:t>actuel</a:t>
            </a:r>
            <a:endParaRPr lang="el-GR" sz="2651" b="1" dirty="0">
              <a:latin typeface="droid serif" pitchFamily="18" charset="0"/>
              <a:ea typeface="droid serif" pitchFamily="18" charset="0"/>
              <a:cs typeface="droid serif" pitchFamily="18" charset="0"/>
              <a:sym typeface="O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45"/>
        <p:cNvGrpSpPr/>
        <p:nvPr/>
      </p:nvGrpSpPr>
      <p:grpSpPr>
        <a:xfrm>
          <a:off x="0" y="0"/>
          <a:ext cx="0" cy="0"/>
          <a:chOff x="0" y="0"/>
          <a:chExt cx="0" cy="0"/>
        </a:xfrm>
      </p:grpSpPr>
      <p:sp>
        <p:nvSpPr>
          <p:cNvPr id="546" name="Google Shape;546;p33"/>
          <p:cNvSpPr/>
          <p:nvPr/>
        </p:nvSpPr>
        <p:spPr>
          <a:xfrm>
            <a:off x="1240875" y="3305734"/>
            <a:ext cx="10488458" cy="617280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33"/>
          <p:cNvGrpSpPr/>
          <p:nvPr/>
        </p:nvGrpSpPr>
        <p:grpSpPr>
          <a:xfrm>
            <a:off x="1478603" y="3469045"/>
            <a:ext cx="11050126" cy="9400565"/>
            <a:chOff x="-748890" y="-7416997"/>
            <a:chExt cx="14733501" cy="12534088"/>
          </a:xfrm>
        </p:grpSpPr>
        <p:sp>
          <p:nvSpPr>
            <p:cNvPr id="548" name="Google Shape;548;p33"/>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9" name="Google Shape;549;p33"/>
            <p:cNvSpPr txBox="1"/>
            <p:nvPr/>
          </p:nvSpPr>
          <p:spPr>
            <a:xfrm>
              <a:off x="-748890" y="-7416997"/>
              <a:ext cx="13673761" cy="8002192"/>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500"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500" b="1" i="0" u="sng" strike="noStrike" cap="none" dirty="0" err="1">
                  <a:solidFill>
                    <a:srgbClr val="FFFFFF"/>
                  </a:solidFill>
                  <a:latin typeface="droid serif" pitchFamily="18" charset="0"/>
                  <a:ea typeface="droid serif" pitchFamily="18" charset="0"/>
                  <a:cs typeface="droid serif" pitchFamily="18" charset="0"/>
                  <a:sym typeface="Oi"/>
                </a:rPr>
                <a:t>irrécupérable</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les coûts engagés dans le passé qui n’ont aucune valeur de revente ou de récupération et qui ne peuvent donc pas être recouvrés</a:t>
              </a:r>
            </a:p>
            <a:p>
              <a:pPr marL="457200" marR="0" lvl="0" indent="-457200" rtl="0">
                <a:lnSpc>
                  <a:spcPct val="119992"/>
                </a:lnSpc>
                <a:spcBef>
                  <a:spcPts val="0"/>
                </a:spcBef>
                <a:spcAft>
                  <a:spcPts val="0"/>
                </a:spcAft>
                <a:buClr>
                  <a:srgbClr val="FFFFFF"/>
                </a:buClr>
                <a:buSzPts val="2651"/>
                <a:buFont typeface="Arial"/>
                <a:buChar char="•"/>
              </a:pPr>
              <a:r>
                <a:rPr lang="en-US" sz="2500" b="0" i="0" u="sng" strike="noStrike" cap="none" dirty="0" err="1">
                  <a:solidFill>
                    <a:srgbClr val="FFFFFF"/>
                  </a:solidFill>
                  <a:latin typeface="droid serif" pitchFamily="18" charset="0"/>
                  <a:ea typeface="droid serif" pitchFamily="18" charset="0"/>
                  <a:cs typeface="droid serif" pitchFamily="18" charset="0"/>
                  <a:sym typeface="Oi"/>
                </a:rPr>
                <a:t>Exemple</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Si l’ordinateur (dans l’exemple précédent) n’a pas de valeur de revente, mais qu’il a coûté au gouvernement 1.800 € lors de son premier achat, le coût irrécupérable sera le montant total de 1.800 €</a:t>
              </a:r>
              <a:endParaRPr lang="en-US" sz="2500"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288861" rtl="0">
                <a:lnSpc>
                  <a:spcPct val="119992"/>
                </a:lnSpc>
                <a:spcBef>
                  <a:spcPts val="0"/>
                </a:spcBef>
                <a:spcAft>
                  <a:spcPts val="0"/>
                </a:spcAft>
                <a:buClr>
                  <a:schemeClr val="dk1"/>
                </a:buClr>
                <a:buSzPts val="2651"/>
                <a:buFont typeface="Arial"/>
                <a:buNone/>
              </a:pPr>
              <a:endParaRPr sz="2500"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500"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500" b="1" i="0" u="sng" strike="noStrike" cap="none" dirty="0" err="1">
                  <a:solidFill>
                    <a:srgbClr val="FFFFFF"/>
                  </a:solidFill>
                  <a:latin typeface="droid serif" pitchFamily="18" charset="0"/>
                  <a:ea typeface="droid serif" pitchFamily="18" charset="0"/>
                  <a:cs typeface="droid serif" pitchFamily="18" charset="0"/>
                  <a:sym typeface="Oi"/>
                </a:rPr>
                <a:t>futur</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les coûts qui seront engagés à certains moments dans le futur</a:t>
              </a:r>
            </a:p>
            <a:p>
              <a:pPr marL="457200" marR="0" lvl="0" indent="-457200" rtl="0">
                <a:lnSpc>
                  <a:spcPct val="119992"/>
                </a:lnSpc>
                <a:spcBef>
                  <a:spcPts val="0"/>
                </a:spcBef>
                <a:spcAft>
                  <a:spcPts val="0"/>
                </a:spcAft>
                <a:buClr>
                  <a:srgbClr val="FFFFFF"/>
                </a:buClr>
                <a:buSzPts val="2651"/>
                <a:buFont typeface="Arial"/>
                <a:buChar char="•"/>
              </a:pPr>
              <a:r>
                <a:rPr lang="en-US" sz="2500" b="0" i="0" u="sng" strike="noStrike" cap="none" dirty="0" err="1">
                  <a:solidFill>
                    <a:srgbClr val="FFFFFF"/>
                  </a:solidFill>
                  <a:latin typeface="droid serif" pitchFamily="18" charset="0"/>
                  <a:ea typeface="droid serif" pitchFamily="18" charset="0"/>
                  <a:cs typeface="droid serif" pitchFamily="18" charset="0"/>
                  <a:sym typeface="Oi"/>
                </a:rPr>
                <a:t>Exemple</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Si le gouvernement décide d’acheter un ordinateur dans six mois, le prix qu’il paiera à ce moment-là sera le coût futur.</a:t>
              </a:r>
              <a:endParaRPr sz="2500"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554" name="Google Shape;554;p33"/>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55" name="Google Shape;555;p33"/>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56" name="Google Shape;556;p33"/>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 irrécupérables vs coûts futurs</a:t>
            </a:r>
            <a:endParaRPr sz="1100" dirty="0">
              <a:effectLst>
                <a:outerShdw blurRad="38100" dist="38100" dir="2700000" algn="tl">
                  <a:srgbClr val="000000">
                    <a:alpha val="43137"/>
                  </a:srgbClr>
                </a:outerShdw>
              </a:effectLst>
            </a:endParaRPr>
          </a:p>
        </p:txBody>
      </p:sp>
      <p:pic>
        <p:nvPicPr>
          <p:cNvPr id="13" name="Picture 12" descr="broken computer.jpg"/>
          <p:cNvPicPr>
            <a:picLocks noChangeAspect="1"/>
          </p:cNvPicPr>
          <p:nvPr/>
        </p:nvPicPr>
        <p:blipFill>
          <a:blip r:embed="rId5"/>
          <a:srcRect r="-786" b="8656"/>
          <a:stretch>
            <a:fillRect/>
          </a:stretch>
        </p:blipFill>
        <p:spPr>
          <a:xfrm>
            <a:off x="12262278" y="4304371"/>
            <a:ext cx="3173834" cy="2631687"/>
          </a:xfrm>
          <a:prstGeom prst="rect">
            <a:avLst/>
          </a:prstGeom>
          <a:ln>
            <a:noFill/>
          </a:ln>
          <a:effectLst>
            <a:softEdge rad="112500"/>
          </a:effectLst>
        </p:spPr>
      </p:pic>
      <p:sp>
        <p:nvSpPr>
          <p:cNvPr id="15" name="TextBox 14"/>
          <p:cNvSpPr txBox="1"/>
          <p:nvPr/>
        </p:nvSpPr>
        <p:spPr>
          <a:xfrm>
            <a:off x="15522499" y="4928840"/>
            <a:ext cx="2497872" cy="1977593"/>
          </a:xfrm>
          <a:prstGeom prst="rect">
            <a:avLst/>
          </a:prstGeom>
          <a:noFill/>
        </p:spPr>
        <p:txBody>
          <a:bodyPr wrap="square" rtlCol="0">
            <a:spAutoFit/>
          </a:bodyPr>
          <a:lstStyle/>
          <a:p>
            <a:pPr algn="ctr"/>
            <a:r>
              <a:rPr lang="en-US" sz="2651" dirty="0">
                <a:solidFill>
                  <a:srgbClr val="FFFFFF"/>
                </a:solidFill>
                <a:latin typeface="droid serif" pitchFamily="18" charset="0"/>
                <a:ea typeface="droid serif" pitchFamily="18" charset="0"/>
                <a:cs typeface="droid serif" pitchFamily="18" charset="0"/>
                <a:sym typeface="Oi"/>
              </a:rPr>
              <a:t>1800</a:t>
            </a:r>
            <a:r>
              <a:rPr lang="el-GR" sz="2651" dirty="0">
                <a:solidFill>
                  <a:srgbClr val="FFFFFF"/>
                </a:solidFill>
                <a:latin typeface="droid serif" pitchFamily="18" charset="0"/>
                <a:ea typeface="droid serif" pitchFamily="18" charset="0"/>
                <a:cs typeface="droid serif" pitchFamily="18" charset="0"/>
                <a:sym typeface="Oi"/>
              </a:rPr>
              <a:t>€</a:t>
            </a:r>
            <a:r>
              <a:rPr lang="en-US" sz="2651" dirty="0">
                <a:solidFill>
                  <a:srgbClr val="FFFFFF"/>
                </a:solidFill>
                <a:latin typeface="droid serif" pitchFamily="18" charset="0"/>
                <a:ea typeface="droid serif" pitchFamily="18" charset="0"/>
                <a:cs typeface="droid serif" pitchFamily="18" charset="0"/>
                <a:sym typeface="Oi"/>
              </a:rPr>
              <a:t> / </a:t>
            </a:r>
            <a:r>
              <a:rPr lang="fr-BE" sz="2400" dirty="0">
                <a:solidFill>
                  <a:srgbClr val="FFFFFF"/>
                </a:solidFill>
                <a:latin typeface="droid serif" pitchFamily="18" charset="0"/>
                <a:ea typeface="droid serif" pitchFamily="18" charset="0"/>
                <a:cs typeface="droid serif" pitchFamily="18" charset="0"/>
                <a:sym typeface="Oi"/>
              </a:rPr>
              <a:t>il ne peut pas être revendu </a:t>
            </a:r>
            <a:r>
              <a:rPr lang="en-US" sz="2400" dirty="0">
                <a:solidFill>
                  <a:srgbClr val="FFFFFF"/>
                </a:solidFill>
                <a:latin typeface="droid serif" pitchFamily="18" charset="0"/>
                <a:ea typeface="droid serif" pitchFamily="18" charset="0"/>
                <a:cs typeface="droid serif" pitchFamily="18" charset="0"/>
                <a:sym typeface="Oi"/>
              </a:rPr>
              <a:t>– </a:t>
            </a:r>
          </a:p>
          <a:p>
            <a:pPr algn="ctr"/>
            <a:r>
              <a:rPr lang="en-US" sz="2400" b="1" dirty="0">
                <a:solidFill>
                  <a:srgbClr val="FFFFFF"/>
                </a:solidFill>
                <a:latin typeface="droid serif" pitchFamily="18" charset="0"/>
                <a:ea typeface="droid serif" pitchFamily="18" charset="0"/>
                <a:cs typeface="droid serif" pitchFamily="18" charset="0"/>
                <a:sym typeface="Oi"/>
              </a:rPr>
              <a:t>Coût </a:t>
            </a:r>
            <a:r>
              <a:rPr lang="en-US" sz="2400" b="1" dirty="0" err="1">
                <a:solidFill>
                  <a:srgbClr val="FFFFFF"/>
                </a:solidFill>
                <a:latin typeface="droid serif" pitchFamily="18" charset="0"/>
                <a:ea typeface="droid serif" pitchFamily="18" charset="0"/>
                <a:cs typeface="droid serif" pitchFamily="18" charset="0"/>
                <a:sym typeface="Oi"/>
              </a:rPr>
              <a:t>irrécupérable</a:t>
            </a:r>
            <a:endParaRPr lang="el-GR" sz="2400" b="1" dirty="0">
              <a:solidFill>
                <a:srgbClr val="FFFFFF"/>
              </a:solidFill>
              <a:latin typeface="droid serif" pitchFamily="18" charset="0"/>
              <a:ea typeface="droid serif" pitchFamily="18" charset="0"/>
              <a:cs typeface="droid serif" pitchFamily="18" charset="0"/>
              <a:sym typeface="O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60"/>
        <p:cNvGrpSpPr/>
        <p:nvPr/>
      </p:nvGrpSpPr>
      <p:grpSpPr>
        <a:xfrm>
          <a:off x="0" y="0"/>
          <a:ext cx="0" cy="0"/>
          <a:chOff x="0" y="0"/>
          <a:chExt cx="0" cy="0"/>
        </a:xfrm>
      </p:grpSpPr>
      <p:sp>
        <p:nvSpPr>
          <p:cNvPr id="561" name="Google Shape;561;p34"/>
          <p:cNvSpPr/>
          <p:nvPr/>
        </p:nvSpPr>
        <p:spPr>
          <a:xfrm>
            <a:off x="1269579" y="3109067"/>
            <a:ext cx="10488458" cy="620545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34"/>
          <p:cNvGrpSpPr/>
          <p:nvPr/>
        </p:nvGrpSpPr>
        <p:grpSpPr>
          <a:xfrm>
            <a:off x="1365862" y="3214210"/>
            <a:ext cx="10488458" cy="5384423"/>
            <a:chOff x="0" y="-891212"/>
            <a:chExt cx="13984611" cy="7179233"/>
          </a:xfrm>
        </p:grpSpPr>
        <p:sp>
          <p:nvSpPr>
            <p:cNvPr id="563" name="Google Shape;563;p34"/>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4" name="Google Shape;564;p34"/>
            <p:cNvSpPr txBox="1"/>
            <p:nvPr/>
          </p:nvSpPr>
          <p:spPr>
            <a:xfrm>
              <a:off x="349621" y="-891212"/>
              <a:ext cx="13557531" cy="7179233"/>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différentiel</a:t>
              </a:r>
              <a:r>
                <a:rPr lang="en-US" sz="2651" b="1" i="0" u="sng" strike="noStrike" cap="none" dirty="0">
                  <a:solidFill>
                    <a:srgbClr val="000000"/>
                  </a:solidFill>
                  <a:latin typeface="droid serif" pitchFamily="18" charset="0"/>
                  <a:ea typeface="droid serif" pitchFamily="18" charset="0"/>
                  <a:cs typeface="droid serif" pitchFamily="18" charset="0"/>
                  <a:sym typeface="Oi"/>
                </a:rPr>
                <a:t> (marginal)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le coût de production d’une unité supplémentaire d’un bien ou d’un service</a:t>
              </a: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S’il en coûte 11,50€ pour produire 10 gallons d’eau et 12,60€ pour produire 11 gallons, le coût marginal ou le coût de production du 11ème gallon serait de 1,10€</a:t>
              </a:r>
              <a:endParaRPr lang="en-US"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288861" rtl="0">
                <a:lnSpc>
                  <a:spcPct val="119992"/>
                </a:lnSpc>
                <a:spcBef>
                  <a:spcPts val="0"/>
                </a:spcBef>
                <a:spcAft>
                  <a:spcPts val="0"/>
                </a:spcAft>
                <a:buClr>
                  <a:schemeClr val="dk1"/>
                </a:buClr>
                <a:buSzPts val="2651"/>
                <a:buFont typeface="Arial"/>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Total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la somme de tous les coûts liés à la production et à la livraison d’un bien ou d’un service ;</a:t>
              </a: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S’il en coûte à un gouvernement 500 € en coûts fixes et 1.500 € en coûts variables pour entreprendre une activité, le coût total de l’activité sera de 2.000 €</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567" name="Google Shape;567;p34"/>
          <p:cNvSpPr txBox="1"/>
          <p:nvPr/>
        </p:nvSpPr>
        <p:spPr>
          <a:xfrm>
            <a:off x="12633819" y="7021003"/>
            <a:ext cx="3269803" cy="344488"/>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9" name="Google Shape;569;p34"/>
          <p:cNvSpPr txBox="1"/>
          <p:nvPr/>
        </p:nvSpPr>
        <p:spPr>
          <a:xfrm>
            <a:off x="4648019" y="1075485"/>
            <a:ext cx="12725581"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incrémentiel par rapport au coût total</a:t>
            </a:r>
            <a:endParaRPr sz="1100" dirty="0">
              <a:effectLst>
                <a:outerShdw blurRad="38100" dist="38100" dir="2700000" algn="tl">
                  <a:srgbClr val="000000">
                    <a:alpha val="43137"/>
                  </a:srgbClr>
                </a:outerShdw>
              </a:effectLst>
            </a:endParaRPr>
          </a:p>
        </p:txBody>
      </p:sp>
      <p:pic>
        <p:nvPicPr>
          <p:cNvPr id="570" name="Google Shape;570;p34"/>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571" name="Google Shape;571;p34"/>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16" name="Picture 15" descr="water.png"/>
          <p:cNvPicPr>
            <a:picLocks noChangeAspect="1"/>
          </p:cNvPicPr>
          <p:nvPr/>
        </p:nvPicPr>
        <p:blipFill>
          <a:blip r:embed="rId5"/>
          <a:stretch>
            <a:fillRect/>
          </a:stretch>
        </p:blipFill>
        <p:spPr>
          <a:xfrm>
            <a:off x="12198388" y="3469771"/>
            <a:ext cx="2641097" cy="2641097"/>
          </a:xfrm>
          <a:prstGeom prst="rect">
            <a:avLst/>
          </a:prstGeom>
          <a:ln>
            <a:noFill/>
          </a:ln>
          <a:effectLst>
            <a:softEdge rad="112500"/>
          </a:effectLst>
        </p:spPr>
      </p:pic>
      <p:sp>
        <p:nvSpPr>
          <p:cNvPr id="18" name="Right Arrow 17"/>
          <p:cNvSpPr/>
          <p:nvPr/>
        </p:nvSpPr>
        <p:spPr>
          <a:xfrm>
            <a:off x="15009542" y="4572000"/>
            <a:ext cx="490654" cy="4014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5723219" y="3969835"/>
            <a:ext cx="2118732" cy="2131994"/>
          </a:xfrm>
          <a:prstGeom prst="rect">
            <a:avLst/>
          </a:prstGeom>
          <a:noFill/>
        </p:spPr>
        <p:txBody>
          <a:bodyPr wrap="square" rtlCol="0">
            <a:spAutoFit/>
          </a:bodyPr>
          <a:lstStyle/>
          <a:p>
            <a:r>
              <a:rPr lang="fr-BE" sz="2651" dirty="0">
                <a:latin typeface="droid serif" pitchFamily="18" charset="0"/>
                <a:ea typeface="droid serif" pitchFamily="18" charset="0"/>
                <a:cs typeface="droid serif" pitchFamily="18" charset="0"/>
                <a:sym typeface="Oi"/>
              </a:rPr>
              <a:t>Coût de production de </a:t>
            </a:r>
            <a:r>
              <a:rPr lang="fr-BE" sz="2651" b="1" dirty="0">
                <a:latin typeface="droid serif" pitchFamily="18" charset="0"/>
                <a:ea typeface="droid serif" pitchFamily="18" charset="0"/>
                <a:cs typeface="droid serif" pitchFamily="18" charset="0"/>
                <a:sym typeface="Oi"/>
              </a:rPr>
              <a:t>CE</a:t>
            </a:r>
            <a:r>
              <a:rPr lang="fr-BE" sz="2651" dirty="0">
                <a:latin typeface="droid serif" pitchFamily="18" charset="0"/>
                <a:ea typeface="droid serif" pitchFamily="18" charset="0"/>
                <a:cs typeface="droid serif" pitchFamily="18" charset="0"/>
                <a:sym typeface="Oi"/>
              </a:rPr>
              <a:t> gallon</a:t>
            </a:r>
            <a:r>
              <a:rPr lang="el-GR" sz="2651" dirty="0">
                <a:latin typeface="droid serif" pitchFamily="18" charset="0"/>
                <a:ea typeface="droid serif" pitchFamily="18" charset="0"/>
                <a:cs typeface="droid serif" pitchFamily="18" charset="0"/>
                <a:sym typeface="Wingdings" pitchFamily="2" charset="2"/>
              </a:rPr>
              <a:t>=</a:t>
            </a:r>
            <a:r>
              <a:rPr lang="en-US" sz="2651" dirty="0">
                <a:latin typeface="droid serif" pitchFamily="18" charset="0"/>
                <a:ea typeface="droid serif" pitchFamily="18" charset="0"/>
                <a:cs typeface="droid serif" pitchFamily="18" charset="0"/>
                <a:sym typeface="Wingdings" pitchFamily="2" charset="2"/>
              </a:rPr>
              <a:t> 1,10</a:t>
            </a:r>
            <a:r>
              <a:rPr lang="el-GR" sz="2651" dirty="0">
                <a:latin typeface="droid serif" pitchFamily="18" charset="0"/>
                <a:ea typeface="droid serif" pitchFamily="18" charset="0"/>
                <a:cs typeface="droid serif" pitchFamily="18" charset="0"/>
                <a:sym typeface="Wingdings" pitchFamily="2" charset="2"/>
              </a:rPr>
              <a:t>€</a:t>
            </a:r>
            <a:endParaRPr lang="el-GR" sz="2651" dirty="0">
              <a:latin typeface="droid serif" pitchFamily="18" charset="0"/>
              <a:ea typeface="droid serif" pitchFamily="18" charset="0"/>
              <a:cs typeface="droid serif" pitchFamily="18" charset="0"/>
              <a:sym typeface="O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75"/>
        <p:cNvGrpSpPr/>
        <p:nvPr/>
      </p:nvGrpSpPr>
      <p:grpSpPr>
        <a:xfrm>
          <a:off x="0" y="0"/>
          <a:ext cx="0" cy="0"/>
          <a:chOff x="0" y="0"/>
          <a:chExt cx="0" cy="0"/>
        </a:xfrm>
      </p:grpSpPr>
      <p:sp>
        <p:nvSpPr>
          <p:cNvPr id="576" name="Google Shape;576;p35"/>
          <p:cNvSpPr/>
          <p:nvPr/>
        </p:nvSpPr>
        <p:spPr>
          <a:xfrm>
            <a:off x="771333" y="3588678"/>
            <a:ext cx="10488458" cy="613244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35"/>
          <p:cNvGrpSpPr/>
          <p:nvPr/>
        </p:nvGrpSpPr>
        <p:grpSpPr>
          <a:xfrm>
            <a:off x="968055" y="3655146"/>
            <a:ext cx="11560674" cy="9214463"/>
            <a:chOff x="-1429621" y="-7168861"/>
            <a:chExt cx="15414232" cy="12285952"/>
          </a:xfrm>
        </p:grpSpPr>
        <p:sp>
          <p:nvSpPr>
            <p:cNvPr id="578" name="Google Shape;578;p35"/>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9" name="Google Shape;579;p35"/>
            <p:cNvSpPr txBox="1"/>
            <p:nvPr/>
          </p:nvSpPr>
          <p:spPr>
            <a:xfrm>
              <a:off x="-1429621" y="-7168861"/>
              <a:ext cx="13619503" cy="8176598"/>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d’opportunité</a:t>
              </a:r>
              <a:r>
                <a:rPr lang="en-US" sz="2651" b="1" i="0" u="sng"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Coût de ce que l’on doit abandonner pour consommer ou produire un bien ou un service</a:t>
              </a: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endParaRPr b="1" i="1" dirty="0"/>
            </a:p>
            <a:p>
              <a:pPr marL="457200" marR="0" lvl="0" indent="-457200" rtl="0">
                <a:lnSpc>
                  <a:spcPct val="119992"/>
                </a:lnSpc>
                <a:spcBef>
                  <a:spcPts val="0"/>
                </a:spcBef>
                <a:spcAft>
                  <a:spcPts val="0"/>
                </a:spcAft>
                <a:buClr>
                  <a:srgbClr val="FFFFFF"/>
                </a:buClr>
                <a:buSzPts val="2651"/>
                <a:buFont typeface="Arial"/>
                <a:buChar char="•"/>
              </a:pP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si un gouvernement utilise des fonds générés en interne pour lesquels il ne reçoit aucun intérêt, mais si les fonds avaient été investis, il aurait gagné un revenu d’intérêts de 1.500 €; la perte de revenus d’intérêts sera le coût implicite</a:t>
              </a:r>
            </a:p>
            <a:p>
              <a:pPr marL="457200" marR="0" lvl="0" indent="-288861" rtl="0">
                <a:lnSpc>
                  <a:spcPct val="119992"/>
                </a:lnSpc>
                <a:spcBef>
                  <a:spcPts val="0"/>
                </a:spcBef>
                <a:spcAft>
                  <a:spcPts val="0"/>
                </a:spcAft>
                <a:buClr>
                  <a:schemeClr val="dk1"/>
                </a:buClr>
                <a:buSzPts val="2651"/>
                <a:buFont typeface="Arial"/>
                <a:buNone/>
              </a:pPr>
              <a:endParaRPr b="0" i="0" u="none" strike="noStrike" cap="none" dirty="0">
                <a:solidFill>
                  <a:srgbClr val="FFFFFF"/>
                </a:solidFill>
                <a:latin typeface="+mn-lt"/>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explicite</a:t>
              </a:r>
              <a:r>
                <a:rPr lang="en-US" sz="2651" b="1" i="0" u="sng"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le coût qu’une personne engage dans l’exercice d’une activité et qui est reconnu comme tel</a:t>
              </a: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Exemples : traitements et salaires, paiements de matériaux et de fournitures, paiements d’intérêts sur les emprunts</a:t>
              </a:r>
            </a:p>
          </p:txBody>
        </p:sp>
      </p:grpSp>
      <p:pic>
        <p:nvPicPr>
          <p:cNvPr id="584" name="Google Shape;584;p35"/>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85" name="Google Shape;585;p35"/>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86" name="Google Shape;586;p35"/>
          <p:cNvSpPr txBox="1"/>
          <p:nvPr/>
        </p:nvSpPr>
        <p:spPr>
          <a:xfrm>
            <a:off x="4338612" y="675754"/>
            <a:ext cx="11973902" cy="206825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Opportunité vs explicite vs coût à la charge des patients</a:t>
            </a:r>
            <a:endParaRPr sz="1100" dirty="0">
              <a:effectLst>
                <a:outerShdw blurRad="38100" dist="38100" dir="2700000" algn="tl">
                  <a:srgbClr val="000000">
                    <a:alpha val="43137"/>
                  </a:srgbClr>
                </a:outerShdw>
              </a:effectLst>
            </a:endParaRPr>
          </a:p>
        </p:txBody>
      </p:sp>
      <p:sp>
        <p:nvSpPr>
          <p:cNvPr id="13" name="Google Shape;651;p40"/>
          <p:cNvSpPr/>
          <p:nvPr/>
        </p:nvSpPr>
        <p:spPr>
          <a:xfrm>
            <a:off x="11736532" y="3071813"/>
            <a:ext cx="6221268" cy="6900862"/>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p40"/>
          <p:cNvSpPr txBox="1"/>
          <p:nvPr/>
        </p:nvSpPr>
        <p:spPr>
          <a:xfrm>
            <a:off x="11944350" y="3155711"/>
            <a:ext cx="5861050" cy="2447465"/>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chemeClr val="bg1"/>
              </a:buClr>
              <a:buSzPts val="2651"/>
              <a:buFont typeface="Arial" pitchFamily="34" charset="0"/>
              <a:buChar char="•"/>
            </a:pPr>
            <a:r>
              <a:rPr lang="fr-BE" sz="2651" b="1" u="sng" dirty="0">
                <a:solidFill>
                  <a:srgbClr val="FFFFFF"/>
                </a:solidFill>
                <a:latin typeface="droid serif" pitchFamily="18" charset="0"/>
                <a:ea typeface="droid serif" pitchFamily="18" charset="0"/>
                <a:cs typeface="droid serif" pitchFamily="18" charset="0"/>
                <a:sym typeface="Oi"/>
              </a:rPr>
              <a:t>Coût à la charge des patients </a:t>
            </a:r>
            <a:r>
              <a:rPr lang="en-US" sz="2651" dirty="0">
                <a:solidFill>
                  <a:srgbClr val="FFFFFF"/>
                </a:solidFill>
                <a:latin typeface="droid serif" pitchFamily="18" charset="0"/>
                <a:ea typeface="droid serif" pitchFamily="18" charset="0"/>
                <a:cs typeface="droid serif" pitchFamily="18" charset="0"/>
                <a:sym typeface="Oi"/>
              </a:rPr>
              <a:t>- </a:t>
            </a:r>
            <a:r>
              <a:rPr lang="fr-BE" sz="2651" dirty="0">
                <a:solidFill>
                  <a:srgbClr val="FFFFFF"/>
                </a:solidFill>
                <a:latin typeface="droid serif" pitchFamily="18" charset="0"/>
                <a:ea typeface="droid serif" pitchFamily="18" charset="0"/>
                <a:cs typeface="droid serif" pitchFamily="18" charset="0"/>
                <a:sym typeface="Oi"/>
              </a:rPr>
              <a:t>les coûts qui nécessitent le paiement d’espèces ou d’autres actifs en raison de leur endettement;</a:t>
            </a:r>
            <a:endParaRPr lang="en-US" sz="2651" dirty="0">
              <a:solidFill>
                <a:srgbClr val="FFFFFF"/>
              </a:solidFill>
              <a:latin typeface="droid serif" pitchFamily="18" charset="0"/>
              <a:ea typeface="droid serif" pitchFamily="18" charset="0"/>
              <a:cs typeface="droid serif" pitchFamily="18" charset="0"/>
              <a:sym typeface="Oi"/>
            </a:endParaRPr>
          </a:p>
        </p:txBody>
      </p:sp>
      <p:pic>
        <p:nvPicPr>
          <p:cNvPr id="15" name="Picture 2" descr="https://lh4.googleusercontent.com/OU9GXfpANTMW8lZKK8jSknRuMd3g07mJXpQ_fda0zi2AxKPuSGcTPXDVv0HCkeXh24MeoxsVok-bGKZAMH7gaq2y5P8W_D1R_TafqD0G7KSLDbKNyQrYbqiHTJO-QZ5-iIdeEhsamQARXWGoxLOspg=s2048"/>
          <p:cNvPicPr>
            <a:picLocks noChangeAspect="1" noChangeArrowheads="1"/>
          </p:cNvPicPr>
          <p:nvPr/>
        </p:nvPicPr>
        <p:blipFill>
          <a:blip r:embed="rId5"/>
          <a:srcRect/>
          <a:stretch>
            <a:fillRect/>
          </a:stretch>
        </p:blipFill>
        <p:spPr bwMode="auto">
          <a:xfrm>
            <a:off x="15624175" y="6527800"/>
            <a:ext cx="2079625" cy="2079625"/>
          </a:xfrm>
          <a:prstGeom prst="rect">
            <a:avLst/>
          </a:prstGeom>
          <a:ln>
            <a:noFill/>
          </a:ln>
          <a:effectLst>
            <a:softEdge rad="112500"/>
          </a:effectLst>
        </p:spPr>
      </p:pic>
      <p:sp>
        <p:nvSpPr>
          <p:cNvPr id="16" name="TextBox 15"/>
          <p:cNvSpPr txBox="1"/>
          <p:nvPr/>
        </p:nvSpPr>
        <p:spPr>
          <a:xfrm>
            <a:off x="11836400" y="5611992"/>
            <a:ext cx="3632200" cy="3962623"/>
          </a:xfrm>
          <a:prstGeom prst="rect">
            <a:avLst/>
          </a:prstGeom>
          <a:noFill/>
        </p:spPr>
        <p:txBody>
          <a:bodyPr wrap="square" rtlCol="0">
            <a:spAutoFit/>
          </a:bodyPr>
          <a:lstStyle/>
          <a:p>
            <a:r>
              <a:rPr lang="en-US" sz="2650" u="sng" dirty="0" err="1">
                <a:solidFill>
                  <a:schemeClr val="bg1"/>
                </a:solidFill>
                <a:latin typeface="Droid Serif" pitchFamily="18" charset="0"/>
                <a:ea typeface="Droid Serif" pitchFamily="18" charset="0"/>
                <a:cs typeface="Droid Serif" pitchFamily="18" charset="0"/>
              </a:rPr>
              <a:t>Exemple</a:t>
            </a:r>
            <a:endParaRPr lang="en-US" sz="2650" u="sng" dirty="0">
              <a:solidFill>
                <a:schemeClr val="bg1"/>
              </a:solidFill>
              <a:latin typeface="Droid Serif" pitchFamily="18" charset="0"/>
              <a:ea typeface="Droid Serif" pitchFamily="18" charset="0"/>
              <a:cs typeface="Droid Serif" pitchFamily="18" charset="0"/>
            </a:endParaRPr>
          </a:p>
          <a:p>
            <a:r>
              <a:rPr lang="fr-BE" sz="2500" dirty="0">
                <a:solidFill>
                  <a:schemeClr val="bg1"/>
                </a:solidFill>
                <a:latin typeface="Droid Serif" pitchFamily="18" charset="0"/>
                <a:ea typeface="Droid Serif" pitchFamily="18" charset="0"/>
                <a:cs typeface="Droid Serif" pitchFamily="18" charset="0"/>
              </a:rPr>
              <a:t>Lors de la décision d’accepter ou non une commande de balle molle, la direction de l’entreprise doit tenir compte à la fois des frais directs et du coût d’opportunité de la commande (!)</a:t>
            </a:r>
            <a:endParaRPr lang="el-GR" sz="2500" dirty="0">
              <a:solidFill>
                <a:schemeClr val="bg1"/>
              </a:solidFill>
              <a:latin typeface="Droid Serif" pitchFamily="18" charset="0"/>
              <a:ea typeface="Droid Serif" pitchFamily="18" charset="0"/>
              <a:cs typeface="Droid Serif"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90"/>
        <p:cNvGrpSpPr/>
        <p:nvPr/>
      </p:nvGrpSpPr>
      <p:grpSpPr>
        <a:xfrm>
          <a:off x="0" y="0"/>
          <a:ext cx="0" cy="0"/>
          <a:chOff x="0" y="0"/>
          <a:chExt cx="0" cy="0"/>
        </a:xfrm>
      </p:grpSpPr>
      <p:sp>
        <p:nvSpPr>
          <p:cNvPr id="591" name="Google Shape;591;p36"/>
          <p:cNvSpPr/>
          <p:nvPr/>
        </p:nvSpPr>
        <p:spPr>
          <a:xfrm>
            <a:off x="1271732" y="3619500"/>
            <a:ext cx="10488458" cy="615315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36"/>
          <p:cNvGrpSpPr/>
          <p:nvPr/>
        </p:nvGrpSpPr>
        <p:grpSpPr>
          <a:xfrm>
            <a:off x="1271732" y="3790052"/>
            <a:ext cx="10488458" cy="6852902"/>
            <a:chOff x="0" y="-607518"/>
            <a:chExt cx="13984611" cy="9137207"/>
          </a:xfrm>
        </p:grpSpPr>
        <p:sp>
          <p:nvSpPr>
            <p:cNvPr id="593" name="Google Shape;593;p36"/>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4" name="Google Shape;594;p36"/>
            <p:cNvSpPr txBox="1"/>
            <p:nvPr/>
          </p:nvSpPr>
          <p:spPr>
            <a:xfrm>
              <a:off x="271613" y="-607518"/>
              <a:ext cx="13566103" cy="9137207"/>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du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produit</a:t>
              </a:r>
              <a:r>
                <a:rPr lang="en-US" sz="2651" b="1" i="0" u="sng" strike="noStrike" cap="none" dirty="0">
                  <a:solidFill>
                    <a:srgbClr val="000000"/>
                  </a:solidFill>
                  <a:latin typeface="droid serif" pitchFamily="18" charset="0"/>
                  <a:ea typeface="droid serif" pitchFamily="18" charset="0"/>
                  <a:cs typeface="droid serif" pitchFamily="18" charset="0"/>
                  <a:sym typeface="Oi"/>
                </a:rPr>
                <a:t> </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les coûts qui ne seraient pas engagés s’il n’y avait pas de biens et de services produits ou livrés à la fin du processus;</a:t>
              </a: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Coûts de la main-d’œuvre directe, Matériaux directs</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indent="-457200">
                <a:lnSpc>
                  <a:spcPct val="119992"/>
                </a:lnSpc>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de la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période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les coûts passés en charges au cours de la période au cours de laquelle ils sont engagés - comprennent tous les coûts autres que les coûts des produits;</a:t>
              </a:r>
            </a:p>
            <a:p>
              <a:pPr marL="457200" indent="-457200">
                <a:lnSpc>
                  <a:spcPct val="119992"/>
                </a:lnSpc>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Frais de marketing, Frais de recherche juridique, Loyer non directement lié au développement de produits, Main-d’œuvre indirecte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endParaRPr dirty="0"/>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595" name="Google Shape;595;p36"/>
          <p:cNvSpPr/>
          <p:nvPr/>
        </p:nvSpPr>
        <p:spPr>
          <a:xfrm>
            <a:off x="12467062" y="4356209"/>
            <a:ext cx="4057108" cy="4587070"/>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12205312" y="4539588"/>
            <a:ext cx="4133973" cy="4405437"/>
            <a:chOff x="0" y="-435712"/>
            <a:chExt cx="4684366" cy="5873919"/>
          </a:xfrm>
        </p:grpSpPr>
        <p:sp>
          <p:nvSpPr>
            <p:cNvPr id="597" name="Google Shape;597;p36"/>
            <p:cNvSpPr txBox="1"/>
            <p:nvPr/>
          </p:nvSpPr>
          <p:spPr>
            <a:xfrm>
              <a:off x="0" y="2872844"/>
              <a:ext cx="4359737" cy="459317"/>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8" name="Google Shape;598;p36"/>
            <p:cNvSpPr txBox="1"/>
            <p:nvPr/>
          </p:nvSpPr>
          <p:spPr>
            <a:xfrm>
              <a:off x="506100" y="-435712"/>
              <a:ext cx="4178266" cy="5873919"/>
            </a:xfrm>
            <a:prstGeom prst="rect">
              <a:avLst/>
            </a:prstGeom>
            <a:noFill/>
            <a:ln>
              <a:noFill/>
            </a:ln>
          </p:spPr>
          <p:txBody>
            <a:bodyPr spcFirstLastPara="1" wrap="square" lIns="0" tIns="0" rIns="0" bIns="0" anchor="t" anchorCtr="0">
              <a:spAutoFit/>
            </a:bodyPr>
            <a:lstStyle/>
            <a:p>
              <a:pPr marL="457200" lvl="0" indent="-457200">
                <a:lnSpc>
                  <a:spcPct val="119992"/>
                </a:lnSpc>
                <a:buSzPts val="2651"/>
                <a:buFont typeface="Arial"/>
                <a:buChar char="•"/>
              </a:pPr>
              <a:r>
                <a:rPr lang="en-US" sz="2651" b="1" u="sng" dirty="0" err="1">
                  <a:latin typeface="droid serif" pitchFamily="18" charset="0"/>
                  <a:ea typeface="droid serif" pitchFamily="18" charset="0"/>
                  <a:cs typeface="droid serif" pitchFamily="18" charset="0"/>
                  <a:sym typeface="Oi"/>
                </a:rPr>
                <a:t>Dépense</a:t>
              </a:r>
              <a:r>
                <a:rPr lang="en-US" sz="2651" dirty="0">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est un coût expiré résultant de l’utilisation productive d’un actif – « Actif » est tout ce qui a de la valeur, acquis ou possédé</a:t>
              </a:r>
              <a:endParaRPr lang="en-US" sz="2651" dirty="0">
                <a:latin typeface="droid serif" pitchFamily="18" charset="0"/>
                <a:ea typeface="droid serif" pitchFamily="18" charset="0"/>
                <a:cs typeface="droid serif" pitchFamily="18" charset="0"/>
                <a:sym typeface="Oi"/>
              </a:endParaRPr>
            </a:p>
          </p:txBody>
        </p:sp>
      </p:grpSp>
      <p:sp>
        <p:nvSpPr>
          <p:cNvPr id="599" name="Google Shape;599;p36"/>
          <p:cNvSpPr txBox="1"/>
          <p:nvPr/>
        </p:nvSpPr>
        <p:spPr>
          <a:xfrm>
            <a:off x="4494282" y="1020674"/>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Produit vs période Coût vs dépense</a:t>
            </a:r>
            <a:endParaRPr sz="4800" dirty="0">
              <a:effectLst>
                <a:outerShdw blurRad="38100" dist="38100" dir="2700000" algn="tl">
                  <a:srgbClr val="000000">
                    <a:alpha val="43137"/>
                  </a:srgbClr>
                </a:outerShdw>
              </a:effectLst>
            </a:endParaRPr>
          </a:p>
        </p:txBody>
      </p:sp>
      <p:pic>
        <p:nvPicPr>
          <p:cNvPr id="600" name="Google Shape;600;p3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601" name="Google Shape;601;p3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05"/>
        <p:cNvGrpSpPr/>
        <p:nvPr/>
      </p:nvGrpSpPr>
      <p:grpSpPr>
        <a:xfrm>
          <a:off x="0" y="0"/>
          <a:ext cx="0" cy="0"/>
          <a:chOff x="0" y="0"/>
          <a:chExt cx="0" cy="0"/>
        </a:xfrm>
      </p:grpSpPr>
      <p:sp>
        <p:nvSpPr>
          <p:cNvPr id="606" name="Google Shape;606;p37"/>
          <p:cNvSpPr/>
          <p:nvPr/>
        </p:nvSpPr>
        <p:spPr>
          <a:xfrm>
            <a:off x="1240875" y="3499049"/>
            <a:ext cx="10690930" cy="597864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37"/>
          <p:cNvGrpSpPr/>
          <p:nvPr/>
        </p:nvGrpSpPr>
        <p:grpSpPr>
          <a:xfrm>
            <a:off x="1404729" y="3595733"/>
            <a:ext cx="11123999" cy="9273877"/>
            <a:chOff x="-1065861" y="-7248081"/>
            <a:chExt cx="15050472" cy="12365172"/>
          </a:xfrm>
        </p:grpSpPr>
        <p:sp>
          <p:nvSpPr>
            <p:cNvPr id="608" name="Google Shape;608;p3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9" name="Google Shape;609;p37"/>
            <p:cNvSpPr txBox="1"/>
            <p:nvPr/>
          </p:nvSpPr>
          <p:spPr>
            <a:xfrm>
              <a:off x="-1065861" y="-7248081"/>
              <a:ext cx="13984611" cy="7386639"/>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500" b="1" i="0" u="sng" strike="noStrike" cap="none" dirty="0" err="1">
                  <a:solidFill>
                    <a:srgbClr val="FFFFFF"/>
                  </a:solidFill>
                  <a:latin typeface="droid serif" pitchFamily="18" charset="0"/>
                  <a:ea typeface="droid serif" pitchFamily="18" charset="0"/>
                  <a:cs typeface="droid serif" pitchFamily="18" charset="0"/>
                  <a:sym typeface="Oi"/>
                </a:rPr>
                <a:t>Cout</a:t>
              </a:r>
              <a:r>
                <a:rPr lang="en-US" sz="2500" b="1" i="0" u="sng" strike="noStrike" cap="none" dirty="0">
                  <a:solidFill>
                    <a:srgbClr val="FFFFFF"/>
                  </a:solidFill>
                  <a:latin typeface="droid serif" pitchFamily="18" charset="0"/>
                  <a:ea typeface="droid serif" pitchFamily="18" charset="0"/>
                  <a:cs typeface="droid serif" pitchFamily="18" charset="0"/>
                  <a:sym typeface="Oi"/>
                </a:rPr>
                <a:t> Standard </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Coût prédéterminé en fonction des normes de l’industrie ou en fonction des coûts estimés de main-d’œuvre, de matériaux et de frais généraux</a:t>
              </a:r>
            </a:p>
            <a:p>
              <a:pPr marL="457200" marR="0" lvl="0" indent="-457200" rtl="0">
                <a:lnSpc>
                  <a:spcPct val="119992"/>
                </a:lnSpc>
                <a:spcBef>
                  <a:spcPts val="0"/>
                </a:spcBef>
                <a:spcAft>
                  <a:spcPts val="0"/>
                </a:spcAft>
                <a:buClr>
                  <a:srgbClr val="FFFFFF"/>
                </a:buClr>
                <a:buSzPts val="2651"/>
                <a:buFont typeface="Arial"/>
                <a:buChar char="•"/>
              </a:pPr>
              <a:r>
                <a:rPr lang="en-US" sz="2500"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500" b="1" i="0" u="sng" strike="noStrike" cap="none" dirty="0" err="1">
                  <a:solidFill>
                    <a:srgbClr val="FFFFFF"/>
                  </a:solidFill>
                  <a:latin typeface="droid serif" pitchFamily="18" charset="0"/>
                  <a:ea typeface="droid serif" pitchFamily="18" charset="0"/>
                  <a:cs typeface="droid serif" pitchFamily="18" charset="0"/>
                  <a:sym typeface="Oi"/>
                </a:rPr>
                <a:t>réel</a:t>
              </a:r>
              <a:r>
                <a:rPr lang="en-US" sz="2500" b="0" i="0" u="none" strike="noStrike" cap="none" dirty="0">
                  <a:solidFill>
                    <a:srgbClr val="FFFFFF"/>
                  </a:solidFill>
                  <a:latin typeface="droid serif" pitchFamily="18" charset="0"/>
                  <a:ea typeface="droid serif" pitchFamily="18" charset="0"/>
                  <a:cs typeface="droid serif" pitchFamily="18" charset="0"/>
                  <a:sym typeface="Oi"/>
                </a:rPr>
                <a:t>- </a:t>
              </a:r>
              <a:r>
                <a:rPr lang="fr-BE" sz="2500" b="0" i="0" u="none" strike="noStrike" cap="none" dirty="0">
                  <a:solidFill>
                    <a:srgbClr val="FFFFFF"/>
                  </a:solidFill>
                  <a:latin typeface="droid serif" pitchFamily="18" charset="0"/>
                  <a:ea typeface="droid serif" pitchFamily="18" charset="0"/>
                  <a:cs typeface="droid serif" pitchFamily="18" charset="0"/>
                  <a:sym typeface="Oi"/>
                </a:rPr>
                <a:t>le coût qu’une organisation engage lors de l’exécution d’une activité et est fréquemment comparé au coût standard pour déterminer l’ampleur de la variation du coût entre les deux</a:t>
              </a:r>
            </a:p>
            <a:p>
              <a:pPr marL="457200" marR="0" lvl="0" indent="-457200" rtl="0">
                <a:lnSpc>
                  <a:spcPct val="119992"/>
                </a:lnSpc>
                <a:spcBef>
                  <a:spcPts val="0"/>
                </a:spcBef>
                <a:spcAft>
                  <a:spcPts val="0"/>
                </a:spcAft>
                <a:buClr>
                  <a:srgbClr val="FFFFFF"/>
                </a:buClr>
                <a:buSzPts val="2651"/>
                <a:buFont typeface="Arial"/>
                <a:buChar char="•"/>
              </a:pPr>
              <a:endParaRPr lang="en-US" sz="2500" b="0" i="0" u="sng"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500" b="0" i="0" u="sng" strike="noStrike" cap="none" dirty="0" err="1">
                  <a:solidFill>
                    <a:schemeClr val="bg1"/>
                  </a:solidFill>
                  <a:latin typeface="droid serif" pitchFamily="18" charset="0"/>
                  <a:ea typeface="droid serif" pitchFamily="18" charset="0"/>
                  <a:cs typeface="droid serif" pitchFamily="18" charset="0"/>
                  <a:sym typeface="Oi"/>
                </a:rPr>
                <a:t>Exemple</a:t>
              </a:r>
              <a:r>
                <a:rPr lang="en-US" sz="2500" b="0" i="0" u="none" strike="noStrike" cap="none" dirty="0">
                  <a:solidFill>
                    <a:schemeClr val="bg1"/>
                  </a:solidFill>
                  <a:latin typeface="droid serif" pitchFamily="18" charset="0"/>
                  <a:ea typeface="droid serif" pitchFamily="18" charset="0"/>
                  <a:cs typeface="droid serif" pitchFamily="18" charset="0"/>
                  <a:sym typeface="Oi"/>
                </a:rPr>
                <a:t>: </a:t>
              </a:r>
              <a:r>
                <a:rPr lang="fr-BE" sz="2500" b="0" i="0" u="none" strike="noStrike" cap="none" dirty="0">
                  <a:solidFill>
                    <a:schemeClr val="bg1"/>
                  </a:solidFill>
                  <a:latin typeface="droid serif" pitchFamily="18" charset="0"/>
                  <a:ea typeface="droid serif" pitchFamily="18" charset="0"/>
                  <a:cs typeface="droid serif" pitchFamily="18" charset="0"/>
                  <a:sym typeface="Oi"/>
                </a:rPr>
                <a:t>Si cela coûtait 3.000 € à un gouvernement pour 20 unités d’un article qu’il a acheté à un coût de 150 € l’unité, alors que le coût standard de l’article est de 125 €, s’il est acheté à rabais pour un achat en gros, le coût total des articles aurait été de 2.500 €, indiquant un trop-payé de 500 € par le gouvernement</a:t>
              </a:r>
              <a:r>
                <a:rPr lang="en-US" sz="2500" b="0" i="0" u="none" strike="noStrike" cap="none" dirty="0">
                  <a:solidFill>
                    <a:schemeClr val="bg1"/>
                  </a:solidFill>
                  <a:latin typeface="droid serif" pitchFamily="18" charset="0"/>
                  <a:ea typeface="droid serif" pitchFamily="18" charset="0"/>
                  <a:cs typeface="droid serif" pitchFamily="18" charset="0"/>
                  <a:sym typeface="Oi"/>
                </a:rPr>
                <a:t>. </a:t>
              </a:r>
              <a:endParaRPr sz="2500"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614" name="Google Shape;614;p3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15" name="Google Shape;615;p3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16" name="Google Shape;616;p37"/>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standard vs coût réel</a:t>
            </a:r>
            <a:endParaRPr sz="1100" dirty="0">
              <a:effectLst>
                <a:outerShdw blurRad="38100" dist="38100" dir="2700000" algn="tl">
                  <a:srgbClr val="000000">
                    <a:alpha val="43137"/>
                  </a:srgbClr>
                </a:outerShdw>
              </a:effectLst>
            </a:endParaRPr>
          </a:p>
        </p:txBody>
      </p:sp>
      <p:pic>
        <p:nvPicPr>
          <p:cNvPr id="13" name="Picture 12" descr="standard vs. actual cost.JPG"/>
          <p:cNvPicPr>
            <a:picLocks noChangeAspect="1"/>
          </p:cNvPicPr>
          <p:nvPr/>
        </p:nvPicPr>
        <p:blipFill>
          <a:blip r:embed="rId5"/>
          <a:srcRect l="6284" t="21808" r="7174" b="1203"/>
          <a:stretch>
            <a:fillRect/>
          </a:stretch>
        </p:blipFill>
        <p:spPr>
          <a:xfrm>
            <a:off x="12086354" y="4460488"/>
            <a:ext cx="5744098" cy="3612995"/>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20"/>
        <p:cNvGrpSpPr/>
        <p:nvPr/>
      </p:nvGrpSpPr>
      <p:grpSpPr>
        <a:xfrm>
          <a:off x="0" y="0"/>
          <a:ext cx="0" cy="0"/>
          <a:chOff x="0" y="0"/>
          <a:chExt cx="0" cy="0"/>
        </a:xfrm>
      </p:grpSpPr>
      <p:sp>
        <p:nvSpPr>
          <p:cNvPr id="621" name="Google Shape;621;p38"/>
          <p:cNvSpPr/>
          <p:nvPr/>
        </p:nvSpPr>
        <p:spPr>
          <a:xfrm>
            <a:off x="3591186" y="3738644"/>
            <a:ext cx="11284540" cy="524735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8"/>
          <p:cNvGrpSpPr/>
          <p:nvPr/>
        </p:nvGrpSpPr>
        <p:grpSpPr>
          <a:xfrm>
            <a:off x="3345859" y="3947703"/>
            <a:ext cx="11225960" cy="4405437"/>
            <a:chOff x="0" y="-278370"/>
            <a:chExt cx="14967946" cy="5873918"/>
          </a:xfrm>
        </p:grpSpPr>
        <p:sp>
          <p:nvSpPr>
            <p:cNvPr id="623" name="Google Shape;623;p38"/>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4" name="Google Shape;624;p38"/>
            <p:cNvSpPr txBox="1"/>
            <p:nvPr/>
          </p:nvSpPr>
          <p:spPr>
            <a:xfrm>
              <a:off x="594075" y="-278370"/>
              <a:ext cx="14373871" cy="5873918"/>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pertinent</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sa valeur change avec les changements au cours d’une action</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Acquisition d’un actif ou externalisation d’un service (décision spécifique)</a:t>
              </a:r>
              <a:endParaRPr lang="en-US"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288861" rtl="0">
                <a:lnSpc>
                  <a:spcPct val="119992"/>
                </a:lnSpc>
                <a:spcBef>
                  <a:spcPts val="0"/>
                </a:spcBef>
                <a:spcAft>
                  <a:spcPts val="0"/>
                </a:spcAft>
                <a:buClr>
                  <a:schemeClr val="dk1"/>
                </a:buClr>
                <a:buSzPts val="2651"/>
                <a:buFont typeface="Arial"/>
                <a:buNone/>
              </a:pPr>
              <a:endParaRPr sz="2651" b="0" i="0" u="none" strike="noStrike" cap="none" dirty="0">
                <a:solidFill>
                  <a:srgbClr val="000000"/>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a:solidFill>
                    <a:srgbClr val="000000"/>
                  </a:solidFill>
                  <a:latin typeface="droid serif" pitchFamily="18" charset="0"/>
                  <a:ea typeface="droid serif" pitchFamily="18" charset="0"/>
                  <a:cs typeface="droid serif" pitchFamily="18" charset="0"/>
                  <a:sym typeface="Oi"/>
                </a:rPr>
                <a:t>Coût non pertinent</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ne change pas avec les changements au cours d’une action</a:t>
              </a:r>
            </a:p>
            <a:p>
              <a:pPr marL="457200" marR="0" lvl="0" indent="-457200" rtl="0">
                <a:lnSpc>
                  <a:spcPct val="119992"/>
                </a:lnSpc>
                <a:spcBef>
                  <a:spcPts val="0"/>
                </a:spcBef>
                <a:spcAft>
                  <a:spcPts val="0"/>
                </a:spcAft>
                <a:buClr>
                  <a:srgbClr val="000000"/>
                </a:buClr>
                <a:buSzPts val="2651"/>
                <a:buFont typeface="Arial"/>
                <a:buChar char="•"/>
              </a:pPr>
              <a:r>
                <a:rPr lang="en-US" sz="2651" b="0" i="0" u="sng" strike="noStrike" cap="none" dirty="0" err="1">
                  <a:solidFill>
                    <a:srgbClr val="000000"/>
                  </a:solidFill>
                  <a:latin typeface="droid serif" pitchFamily="18" charset="0"/>
                  <a:ea typeface="droid serif" pitchFamily="18" charset="0"/>
                  <a:cs typeface="droid serif" pitchFamily="18" charset="0"/>
                  <a:sym typeface="Oi"/>
                </a:rPr>
                <a:t>Exemple</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Coûts irrécupérables (le coût n’a aucun effet quantitatif sur une décision)</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629" name="Google Shape;629;p38"/>
          <p:cNvSpPr txBox="1"/>
          <p:nvPr/>
        </p:nvSpPr>
        <p:spPr>
          <a:xfrm>
            <a:off x="4648019" y="974359"/>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pertinent ou non pertinent</a:t>
            </a:r>
            <a:endParaRPr sz="1100" dirty="0">
              <a:effectLst>
                <a:outerShdw blurRad="38100" dist="38100" dir="2700000" algn="tl">
                  <a:srgbClr val="000000">
                    <a:alpha val="43137"/>
                  </a:srgbClr>
                </a:outerShdw>
              </a:effectLst>
            </a:endParaRPr>
          </a:p>
        </p:txBody>
      </p:sp>
      <p:pic>
        <p:nvPicPr>
          <p:cNvPr id="630" name="Google Shape;630;p38"/>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631" name="Google Shape;631;p38"/>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35"/>
        <p:cNvGrpSpPr/>
        <p:nvPr/>
      </p:nvGrpSpPr>
      <p:grpSpPr>
        <a:xfrm>
          <a:off x="0" y="0"/>
          <a:ext cx="0" cy="0"/>
          <a:chOff x="0" y="0"/>
          <a:chExt cx="0" cy="0"/>
        </a:xfrm>
      </p:grpSpPr>
      <p:sp>
        <p:nvSpPr>
          <p:cNvPr id="636" name="Google Shape;636;p39"/>
          <p:cNvSpPr/>
          <p:nvPr/>
        </p:nvSpPr>
        <p:spPr>
          <a:xfrm>
            <a:off x="707475" y="3695700"/>
            <a:ext cx="10488458" cy="5781996"/>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39"/>
          <p:cNvGrpSpPr/>
          <p:nvPr/>
        </p:nvGrpSpPr>
        <p:grpSpPr>
          <a:xfrm>
            <a:off x="953311" y="3920569"/>
            <a:ext cx="11575418" cy="8949041"/>
            <a:chOff x="-1449279" y="-6814964"/>
            <a:chExt cx="15433890" cy="11932055"/>
          </a:xfrm>
        </p:grpSpPr>
        <p:sp>
          <p:nvSpPr>
            <p:cNvPr id="638" name="Google Shape;638;p39"/>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9" name="Google Shape;639;p39"/>
            <p:cNvSpPr txBox="1"/>
            <p:nvPr/>
          </p:nvSpPr>
          <p:spPr>
            <a:xfrm>
              <a:off x="-1449279" y="-6814964"/>
              <a:ext cx="13690695" cy="7179231"/>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contrôlable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Il n’est pas contrôlable à 100%, mais l’organisation a suffisamment d’influence sur lui</a:t>
              </a:r>
            </a:p>
            <a:p>
              <a:pPr marL="457200" marR="0" lvl="0" indent="-457200" rtl="0">
                <a:lnSpc>
                  <a:spcPct val="119992"/>
                </a:lnSpc>
                <a:spcBef>
                  <a:spcPts val="0"/>
                </a:spcBef>
                <a:spcAft>
                  <a:spcPts val="0"/>
                </a:spcAft>
                <a:buClr>
                  <a:srgbClr val="FFFFFF"/>
                </a:buClr>
                <a:buSzPts val="2651"/>
                <a:buFont typeface="Arial"/>
                <a:buChar char="•"/>
              </a:pP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FFFFFF"/>
                  </a:solidFill>
                  <a:latin typeface="droid serif" pitchFamily="18" charset="0"/>
                  <a:ea typeface="droid serif" pitchFamily="18" charset="0"/>
                  <a:cs typeface="droid serif" pitchFamily="18" charset="0"/>
                  <a:sym typeface="Oi"/>
                </a:rPr>
                <a:t>Salaires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FFFFFF"/>
                  </a:solidFill>
                  <a:latin typeface="droid serif" pitchFamily="18" charset="0"/>
                  <a:ea typeface="droid serif" pitchFamily="18" charset="0"/>
                  <a:cs typeface="droid serif" pitchFamily="18" charset="0"/>
                  <a:sym typeface="Oi"/>
                </a:rPr>
                <a:t>traitements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FFFFFF"/>
                  </a:solidFill>
                  <a:latin typeface="droid serif" pitchFamily="18" charset="0"/>
                  <a:ea typeface="droid serif" pitchFamily="18" charset="0"/>
                  <a:cs typeface="droid serif" pitchFamily="18" charset="0"/>
                  <a:sym typeface="Oi"/>
                </a:rPr>
                <a:t>avantages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FFFFFF"/>
                  </a:solidFill>
                  <a:latin typeface="droid serif" pitchFamily="18" charset="0"/>
                  <a:ea typeface="droid serif" pitchFamily="18" charset="0"/>
                  <a:cs typeface="droid serif" pitchFamily="18" charset="0"/>
                  <a:sym typeface="Oi"/>
                </a:rPr>
                <a:t>sociaux</a:t>
              </a: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288861" rtl="0">
                <a:lnSpc>
                  <a:spcPct val="119992"/>
                </a:lnSpc>
                <a:spcBef>
                  <a:spcPts val="0"/>
                </a:spcBef>
                <a:spcAft>
                  <a:spcPts val="0"/>
                </a:spcAft>
                <a:buClr>
                  <a:schemeClr val="dk1"/>
                </a:buClr>
                <a:buSzPts val="2651"/>
                <a:buFont typeface="Arial"/>
                <a:buNone/>
              </a:pPr>
              <a:endParaRPr sz="2651"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Coût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incontrôlable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Coût sur lequel une organisation n’a aucun pouvoir discrétionnaire - elle ne peut éviter le coût d’achat ou de fourniture du service sans violer aucune obligation légale ou contractuelle</a:t>
              </a:r>
            </a:p>
            <a:p>
              <a:pPr marL="457200" marR="0" lvl="0" indent="-457200" rtl="0">
                <a:lnSpc>
                  <a:spcPct val="119992"/>
                </a:lnSpc>
                <a:spcBef>
                  <a:spcPts val="0"/>
                </a:spcBef>
                <a:spcAft>
                  <a:spcPts val="0"/>
                </a:spcAft>
                <a:buClr>
                  <a:srgbClr val="FFFFFF"/>
                </a:buClr>
                <a:buSzPts val="2651"/>
                <a:buFont typeface="Arial"/>
                <a:buChar char="•"/>
              </a:pP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Exemples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Paiement d’intérêts sur la dette, obligations contractuelles, droits</a:t>
              </a:r>
              <a:endParaRPr dirty="0"/>
            </a:p>
            <a:p>
              <a:pPr marL="0" marR="0" lvl="0" indent="0" rtl="0">
                <a:lnSpc>
                  <a:spcPct val="119992"/>
                </a:lnSpc>
                <a:spcBef>
                  <a:spcPts val="0"/>
                </a:spcBef>
                <a:spcAft>
                  <a:spcPts val="0"/>
                </a:spcAft>
                <a:buNone/>
              </a:pP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642" name="Google Shape;642;p39"/>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44" name="Google Shape;644;p39"/>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45" name="Google Shape;645;p39"/>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46" name="Google Shape;646;p39"/>
          <p:cNvSpPr txBox="1"/>
          <p:nvPr/>
        </p:nvSpPr>
        <p:spPr>
          <a:xfrm>
            <a:off x="4243207" y="988607"/>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contrôlable vs coût incontrôlable</a:t>
            </a:r>
            <a:endParaRPr sz="4800" dirty="0">
              <a:effectLst>
                <a:outerShdw blurRad="38100" dist="38100" dir="2700000" algn="tl">
                  <a:srgbClr val="000000">
                    <a:alpha val="43137"/>
                  </a:srgbClr>
                </a:outerShdw>
              </a:effectLst>
            </a:endParaRPr>
          </a:p>
        </p:txBody>
      </p:sp>
      <p:graphicFrame>
        <p:nvGraphicFramePr>
          <p:cNvPr id="13" name="Table 12"/>
          <p:cNvGraphicFramePr>
            <a:graphicFrameLocks noGrp="1"/>
          </p:cNvGraphicFramePr>
          <p:nvPr>
            <p:extLst>
              <p:ext uri="{D42A27DB-BD31-4B8C-83A1-F6EECF244321}">
                <p14:modId xmlns:p14="http://schemas.microsoft.com/office/powerpoint/2010/main" val="1855359540"/>
              </p:ext>
            </p:extLst>
          </p:nvPr>
        </p:nvGraphicFramePr>
        <p:xfrm>
          <a:off x="11760199" y="3079422"/>
          <a:ext cx="6045201" cy="6461760"/>
        </p:xfrm>
        <a:graphic>
          <a:graphicData uri="http://schemas.openxmlformats.org/drawingml/2006/table">
            <a:tbl>
              <a:tblPr firstRow="1" bandRow="1">
                <a:tableStyleId>{74C1A8A3-306A-4EB7-A6B1-4F7E0EB9C5D6}</a:tableStyleId>
              </a:tblPr>
              <a:tblGrid>
                <a:gridCol w="2082801">
                  <a:extLst>
                    <a:ext uri="{9D8B030D-6E8A-4147-A177-3AD203B41FA5}">
                      <a16:colId xmlns:a16="http://schemas.microsoft.com/office/drawing/2014/main" val="20000"/>
                    </a:ext>
                  </a:extLst>
                </a:gridCol>
                <a:gridCol w="1947333">
                  <a:extLst>
                    <a:ext uri="{9D8B030D-6E8A-4147-A177-3AD203B41FA5}">
                      <a16:colId xmlns:a16="http://schemas.microsoft.com/office/drawing/2014/main" val="20001"/>
                    </a:ext>
                  </a:extLst>
                </a:gridCol>
                <a:gridCol w="2015067">
                  <a:extLst>
                    <a:ext uri="{9D8B030D-6E8A-4147-A177-3AD203B41FA5}">
                      <a16:colId xmlns:a16="http://schemas.microsoft.com/office/drawing/2014/main" val="20002"/>
                    </a:ext>
                  </a:extLst>
                </a:gridCol>
              </a:tblGrid>
              <a:tr h="885578">
                <a:tc>
                  <a:txBody>
                    <a:bodyPr/>
                    <a:lstStyle/>
                    <a:p>
                      <a:pPr algn="ctr"/>
                      <a:r>
                        <a:rPr lang="en-US" sz="3000" u="sng" dirty="0">
                          <a:latin typeface="Droid Serif" pitchFamily="18" charset="0"/>
                          <a:ea typeface="Droid Serif" pitchFamily="18" charset="0"/>
                          <a:cs typeface="Droid Serif" pitchFamily="18" charset="0"/>
                        </a:rPr>
                        <a:t>Poste de </a:t>
                      </a:r>
                      <a:r>
                        <a:rPr lang="en-US" sz="3000" u="sng" dirty="0" err="1">
                          <a:latin typeface="Droid Serif" pitchFamily="18" charset="0"/>
                          <a:ea typeface="Droid Serif" pitchFamily="18" charset="0"/>
                          <a:cs typeface="Droid Serif" pitchFamily="18" charset="0"/>
                        </a:rPr>
                        <a:t>coût</a:t>
                      </a:r>
                      <a:endParaRPr lang="el-GR" sz="3000" u="sng"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3000" u="sng" dirty="0" err="1">
                          <a:latin typeface="Droid Serif" pitchFamily="18" charset="0"/>
                          <a:ea typeface="Droid Serif" pitchFamily="18" charset="0"/>
                          <a:cs typeface="Droid Serif" pitchFamily="18" charset="0"/>
                        </a:rPr>
                        <a:t>Gérant</a:t>
                      </a:r>
                      <a:endParaRPr lang="el-GR" sz="3000" u="sng"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3000" u="sng" dirty="0">
                          <a:latin typeface="Droid Serif" pitchFamily="18" charset="0"/>
                          <a:ea typeface="Droid Serif" pitchFamily="18" charset="0"/>
                          <a:cs typeface="Droid Serif" pitchFamily="18" charset="0"/>
                        </a:rPr>
                        <a:t>Classification</a:t>
                      </a:r>
                      <a:endParaRPr lang="el-GR" sz="3000" u="sng"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598801">
                <a:tc>
                  <a:txBody>
                    <a:bodyPr/>
                    <a:lstStyle/>
                    <a:p>
                      <a:pPr algn="ctr"/>
                      <a:r>
                        <a:rPr lang="fr-BE" sz="2000" dirty="0">
                          <a:latin typeface="Droid Serif" pitchFamily="18" charset="0"/>
                          <a:ea typeface="Droid Serif" pitchFamily="18" charset="0"/>
                          <a:cs typeface="Droid Serif" pitchFamily="18" charset="0"/>
                        </a:rPr>
                        <a:t>Coût des matières premières utilisées pour produire des puces informatiques</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fr-BE" sz="2000" dirty="0">
                          <a:latin typeface="Droid Serif" pitchFamily="18" charset="0"/>
                          <a:ea typeface="Droid Serif" pitchFamily="18" charset="0"/>
                          <a:cs typeface="Droid Serif" pitchFamily="18" charset="0"/>
                        </a:rPr>
                        <a:t>Superviseur du département de production</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err="1">
                          <a:latin typeface="Droid Serif" pitchFamily="18" charset="0"/>
                          <a:ea typeface="Droid Serif" pitchFamily="18" charset="0"/>
                          <a:cs typeface="Droid Serif" pitchFamily="18" charset="0"/>
                        </a:rPr>
                        <a:t>Contrôlable</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181100">
                <a:tc>
                  <a:txBody>
                    <a:bodyPr/>
                    <a:lstStyle/>
                    <a:p>
                      <a:pPr algn="ctr"/>
                      <a:r>
                        <a:rPr lang="fr-BE" sz="2000" dirty="0">
                          <a:latin typeface="Droid Serif" pitchFamily="18" charset="0"/>
                          <a:ea typeface="Droid Serif" pitchFamily="18" charset="0"/>
                          <a:cs typeface="Droid Serif" pitchFamily="18" charset="0"/>
                        </a:rPr>
                        <a:t>Coût des aliments utilisés dans un restaurant</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a:latin typeface="Droid Serif" pitchFamily="18" charset="0"/>
                          <a:ea typeface="Droid Serif" pitchFamily="18" charset="0"/>
                          <a:cs typeface="Droid Serif" pitchFamily="18" charset="0"/>
                        </a:rPr>
                        <a:t>Directeur de restaurant</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err="1">
                          <a:latin typeface="Droid Serif" pitchFamily="18" charset="0"/>
                          <a:ea typeface="Droid Serif" pitchFamily="18" charset="0"/>
                          <a:cs typeface="Droid Serif" pitchFamily="18" charset="0"/>
                        </a:rPr>
                        <a:t>Contrôlable</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98801">
                <a:tc>
                  <a:txBody>
                    <a:bodyPr/>
                    <a:lstStyle/>
                    <a:p>
                      <a:pPr algn="ctr"/>
                      <a:r>
                        <a:rPr lang="fr-BE" sz="2000" dirty="0">
                          <a:latin typeface="Droid Serif" pitchFamily="18" charset="0"/>
                          <a:ea typeface="Droid Serif" pitchFamily="18" charset="0"/>
                          <a:cs typeface="Droid Serif" pitchFamily="18" charset="0"/>
                        </a:rPr>
                        <a:t>Coût des opérations de comptabilité nationale et de traitement des données</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Droid Serif" pitchFamily="18" charset="0"/>
                          <a:ea typeface="Droid Serif" pitchFamily="18" charset="0"/>
                          <a:cs typeface="Droid Serif" pitchFamily="18" charset="0"/>
                        </a:rPr>
                        <a:t>Manager of each store</a:t>
                      </a:r>
                      <a:endParaRPr lang="el-GR" sz="200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Droid Serif" pitchFamily="18" charset="0"/>
                          <a:ea typeface="Droid Serif" pitchFamily="18" charset="0"/>
                          <a:cs typeface="Droid Serif" pitchFamily="18" charset="0"/>
                        </a:rPr>
                        <a:t>Incontrôlable</a:t>
                      </a:r>
                      <a:endParaRPr lang="el-GR" sz="2000" dirty="0">
                        <a:latin typeface="Droid Serif" pitchFamily="18" charset="0"/>
                        <a:ea typeface="Droid Serif" pitchFamily="18" charset="0"/>
                        <a:cs typeface="Droid Serif"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137"/>
        <p:cNvGrpSpPr/>
        <p:nvPr/>
      </p:nvGrpSpPr>
      <p:grpSpPr>
        <a:xfrm>
          <a:off x="0" y="0"/>
          <a:ext cx="0" cy="0"/>
          <a:chOff x="0" y="0"/>
          <a:chExt cx="0" cy="0"/>
        </a:xfrm>
      </p:grpSpPr>
      <p:sp>
        <p:nvSpPr>
          <p:cNvPr id="138" name="Google Shape;138;p4"/>
          <p:cNvSpPr txBox="1"/>
          <p:nvPr/>
        </p:nvSpPr>
        <p:spPr>
          <a:xfrm>
            <a:off x="6143383" y="726044"/>
            <a:ext cx="11613676"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Vue </a:t>
            </a:r>
            <a:r>
              <a:rPr lang="en-US" sz="6999"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d’ensemble</a:t>
            </a:r>
            <a:r>
              <a:rPr lang="en-US" sz="69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du module</a:t>
            </a:r>
            <a:endParaRPr dirty="0">
              <a:effectLst>
                <a:outerShdw blurRad="38100" dist="38100" dir="2700000" algn="tl">
                  <a:srgbClr val="000000">
                    <a:alpha val="43137"/>
                  </a:srgbClr>
                </a:outerShdw>
              </a:effectLst>
            </a:endParaRPr>
          </a:p>
        </p:txBody>
      </p:sp>
      <p:grpSp>
        <p:nvGrpSpPr>
          <p:cNvPr id="139" name="Google Shape;139;p4"/>
          <p:cNvGrpSpPr/>
          <p:nvPr/>
        </p:nvGrpSpPr>
        <p:grpSpPr>
          <a:xfrm>
            <a:off x="7074494" y="1990033"/>
            <a:ext cx="8114215" cy="3960694"/>
            <a:chOff x="0" y="0"/>
            <a:chExt cx="10818954" cy="5280925"/>
          </a:xfrm>
        </p:grpSpPr>
        <p:sp>
          <p:nvSpPr>
            <p:cNvPr id="140" name="Google Shape;140;p4"/>
            <p:cNvSpPr txBox="1"/>
            <p:nvPr/>
          </p:nvSpPr>
          <p:spPr>
            <a:xfrm>
              <a:off x="0" y="1259312"/>
              <a:ext cx="10818954" cy="4021613"/>
            </a:xfrm>
            <a:prstGeom prst="rect">
              <a:avLst/>
            </a:prstGeom>
            <a:noFill/>
            <a:ln>
              <a:noFill/>
            </a:ln>
          </p:spPr>
          <p:txBody>
            <a:bodyPr spcFirstLastPara="1" wrap="square" lIns="0" tIns="0" rIns="0" bIns="0" anchor="t" anchorCtr="0">
              <a:spAutoFit/>
            </a:bodyPr>
            <a:lstStyle/>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Expliquer les rôles de la fonction finance dans les organisations</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Faire la distinction entre les objectifs de recherche de profit, à but non lucratif et les organisations gouvernementales</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Démontrer l’identification et la classification des coûts</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Illustrer et interpréter les budgets de planification et de contrôle</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Expliquer les principes et les concepts de la comptabilité financière</a:t>
              </a:r>
            </a:p>
          </p:txBody>
        </p:sp>
        <p:sp>
          <p:nvSpPr>
            <p:cNvPr id="141" name="Google Shape;141;p4"/>
            <p:cNvSpPr/>
            <p:nvPr/>
          </p:nvSpPr>
          <p:spPr>
            <a:xfrm>
              <a:off x="0" y="0"/>
              <a:ext cx="10818953" cy="1135588"/>
            </a:xfrm>
            <a:custGeom>
              <a:avLst/>
              <a:gdLst/>
              <a:ahLst/>
              <a:cxnLst/>
              <a:rect l="l" t="t" r="r" b="b"/>
              <a:pathLst>
                <a:path w="35120284" h="3686325" extrusionOk="0">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450257" y="304269"/>
              <a:ext cx="9918438" cy="615383"/>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None/>
              </a:pPr>
              <a:r>
                <a:rPr lang="en-US" sz="2499"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Unités</a:t>
              </a:r>
              <a:r>
                <a:rPr lang="en-US" sz="24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2499"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d’apprentissage</a:t>
              </a:r>
              <a:endParaRPr dirty="0">
                <a:effectLst>
                  <a:outerShdw blurRad="38100" dist="38100" dir="2700000" algn="tl">
                    <a:srgbClr val="000000">
                      <a:alpha val="43137"/>
                    </a:srgbClr>
                  </a:outerShdw>
                </a:effectLst>
              </a:endParaRPr>
            </a:p>
          </p:txBody>
        </p:sp>
      </p:grpSp>
      <p:grpSp>
        <p:nvGrpSpPr>
          <p:cNvPr id="143" name="Google Shape;143;p4"/>
          <p:cNvGrpSpPr/>
          <p:nvPr/>
        </p:nvGrpSpPr>
        <p:grpSpPr>
          <a:xfrm>
            <a:off x="7074493" y="5873886"/>
            <a:ext cx="8141109" cy="3665215"/>
            <a:chOff x="-35860" y="35859"/>
            <a:chExt cx="10854813" cy="4886954"/>
          </a:xfrm>
        </p:grpSpPr>
        <p:sp>
          <p:nvSpPr>
            <p:cNvPr id="144" name="Google Shape;144;p4"/>
            <p:cNvSpPr txBox="1"/>
            <p:nvPr/>
          </p:nvSpPr>
          <p:spPr>
            <a:xfrm>
              <a:off x="-35860" y="1475715"/>
              <a:ext cx="10818954" cy="3447098"/>
            </a:xfrm>
            <a:prstGeom prst="rect">
              <a:avLst/>
            </a:prstGeom>
            <a:noFill/>
            <a:ln>
              <a:noFill/>
            </a:ln>
          </p:spPr>
          <p:txBody>
            <a:bodyPr spcFirstLastPara="1" wrap="square" lIns="0" tIns="0" rIns="0" bIns="0" anchor="t" anchorCtr="0">
              <a:spAutoFit/>
            </a:bodyPr>
            <a:lstStyle/>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Conférences (en ligne ou physiques)</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Lectures </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Média</a:t>
              </a:r>
            </a:p>
            <a:p>
              <a:pPr marL="431801" marR="0" lvl="1" indent="-215900" algn="l" rtl="0">
                <a:lnSpc>
                  <a:spcPct val="140000"/>
                </a:lnSpc>
                <a:spcBef>
                  <a:spcPts val="0"/>
                </a:spcBef>
                <a:spcAft>
                  <a:spcPts val="0"/>
                </a:spcAft>
                <a:buClr>
                  <a:srgbClr val="2A2A2A"/>
                </a:buClr>
                <a:buSzPts val="2000"/>
                <a:buFont typeface="Arial"/>
                <a:buChar char="•"/>
              </a:pPr>
              <a:r>
                <a:rPr lang="fr-BE" sz="2000" b="0" i="0" u="none" strike="noStrike" cap="none" dirty="0">
                  <a:solidFill>
                    <a:srgbClr val="2A2A2A"/>
                  </a:solidFill>
                  <a:latin typeface="Public Sans"/>
                  <a:ea typeface="Public Sans"/>
                  <a:cs typeface="Public Sans"/>
                  <a:sym typeface="Public Sans"/>
                </a:rPr>
                <a:t>Groupes collaboratifs (en ligne ou physiques)</a:t>
              </a:r>
              <a:r>
                <a:rPr lang="en-US" sz="2000" b="0" i="0" u="none" strike="noStrike" cap="none" dirty="0">
                  <a:solidFill>
                    <a:srgbClr val="2A2A2A"/>
                  </a:solidFill>
                  <a:latin typeface="Public Sans"/>
                  <a:ea typeface="Public Sans"/>
                  <a:cs typeface="Public Sans"/>
                  <a:sym typeface="Public Sans"/>
                </a:rPr>
                <a:t>)</a:t>
              </a:r>
              <a:endParaRPr dirty="0"/>
            </a:p>
            <a:p>
              <a:pPr marL="215901" marR="0" lvl="1" indent="0" algn="l" rtl="0">
                <a:lnSpc>
                  <a:spcPct val="140000"/>
                </a:lnSpc>
                <a:spcBef>
                  <a:spcPts val="0"/>
                </a:spcBef>
                <a:spcAft>
                  <a:spcPts val="0"/>
                </a:spcAft>
                <a:buNone/>
              </a:pPr>
              <a:endParaRPr sz="2000" b="0" i="0" u="none" strike="noStrike" cap="none" dirty="0">
                <a:solidFill>
                  <a:srgbClr val="2A2A2A"/>
                </a:solidFill>
                <a:latin typeface="Public Sans"/>
                <a:ea typeface="Public Sans"/>
                <a:cs typeface="Public Sans"/>
                <a:sym typeface="Public Sans"/>
              </a:endParaRPr>
            </a:p>
            <a:p>
              <a:pPr marL="431801" marR="0" lvl="1" indent="-88900" algn="l" rtl="0">
                <a:lnSpc>
                  <a:spcPct val="140000"/>
                </a:lnSpc>
                <a:spcBef>
                  <a:spcPts val="0"/>
                </a:spcBef>
                <a:spcAft>
                  <a:spcPts val="0"/>
                </a:spcAft>
                <a:buClr>
                  <a:schemeClr val="dk1"/>
                </a:buClr>
                <a:buSzPts val="2000"/>
                <a:buFont typeface="Arial"/>
                <a:buNone/>
              </a:pPr>
              <a:endParaRPr sz="2000" b="0" i="0" u="none" strike="noStrike" cap="none" dirty="0">
                <a:solidFill>
                  <a:srgbClr val="2A2A2A"/>
                </a:solidFill>
                <a:latin typeface="Public Sans"/>
                <a:ea typeface="Public Sans"/>
                <a:cs typeface="Public Sans"/>
                <a:sym typeface="Public Sans"/>
              </a:endParaRPr>
            </a:p>
          </p:txBody>
        </p:sp>
        <p:sp>
          <p:nvSpPr>
            <p:cNvPr id="145" name="Google Shape;145;p4"/>
            <p:cNvSpPr/>
            <p:nvPr/>
          </p:nvSpPr>
          <p:spPr>
            <a:xfrm>
              <a:off x="0" y="35859"/>
              <a:ext cx="10818953" cy="1135588"/>
            </a:xfrm>
            <a:custGeom>
              <a:avLst/>
              <a:gdLst/>
              <a:ahLst/>
              <a:cxnLst/>
              <a:rect l="l" t="t" r="r" b="b"/>
              <a:pathLst>
                <a:path w="35120284" h="3686325" extrusionOk="0">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450257" y="304269"/>
              <a:ext cx="9918438" cy="615383"/>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None/>
              </a:pPr>
              <a:r>
                <a:rPr lang="en-US" sz="2499"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Méthodes</a:t>
              </a:r>
              <a:r>
                <a:rPr lang="en-US" sz="24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2499"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d’apprentissage</a:t>
              </a:r>
              <a:endParaRPr dirty="0">
                <a:effectLst>
                  <a:outerShdw blurRad="38100" dist="38100" dir="2700000" algn="tl">
                    <a:srgbClr val="000000">
                      <a:alpha val="43137"/>
                    </a:srgbClr>
                  </a:outerShdw>
                </a:effectLst>
              </a:endParaRPr>
            </a:p>
          </p:txBody>
        </p:sp>
      </p:grpSp>
      <p:pic>
        <p:nvPicPr>
          <p:cNvPr id="147" name="Google Shape;147;p4"/>
          <p:cNvPicPr preferRelativeResize="0"/>
          <p:nvPr/>
        </p:nvPicPr>
        <p:blipFill rotWithShape="1">
          <a:blip r:embed="rId3">
            <a:alphaModFix/>
          </a:blip>
          <a:srcRect/>
          <a:stretch/>
        </p:blipFill>
        <p:spPr>
          <a:xfrm>
            <a:off x="0" y="5191563"/>
            <a:ext cx="2467938" cy="3302593"/>
          </a:xfrm>
          <a:prstGeom prst="rect">
            <a:avLst/>
          </a:prstGeom>
          <a:noFill/>
          <a:ln>
            <a:noFill/>
          </a:ln>
        </p:spPr>
      </p:pic>
      <p:pic>
        <p:nvPicPr>
          <p:cNvPr id="148" name="Google Shape;148;p4"/>
          <p:cNvPicPr preferRelativeResize="0"/>
          <p:nvPr/>
        </p:nvPicPr>
        <p:blipFill rotWithShape="1">
          <a:blip r:embed="rId4">
            <a:alphaModFix/>
          </a:blip>
          <a:srcRect/>
          <a:stretch/>
        </p:blipFill>
        <p:spPr>
          <a:xfrm>
            <a:off x="2718901" y="5191563"/>
            <a:ext cx="2467938" cy="3302593"/>
          </a:xfrm>
          <a:prstGeom prst="rect">
            <a:avLst/>
          </a:prstGeom>
          <a:noFill/>
          <a:ln>
            <a:noFill/>
          </a:ln>
        </p:spPr>
      </p:pic>
      <p:pic>
        <p:nvPicPr>
          <p:cNvPr id="149" name="Google Shape;149;p4"/>
          <p:cNvPicPr preferRelativeResize="0"/>
          <p:nvPr/>
        </p:nvPicPr>
        <p:blipFill rotWithShape="1">
          <a:blip r:embed="rId5">
            <a:alphaModFix/>
          </a:blip>
          <a:srcRect/>
          <a:stretch/>
        </p:blipFill>
        <p:spPr>
          <a:xfrm>
            <a:off x="2252666" y="1792844"/>
            <a:ext cx="2934173" cy="2784797"/>
          </a:xfrm>
          <a:prstGeom prst="rect">
            <a:avLst/>
          </a:prstGeom>
          <a:noFill/>
          <a:ln>
            <a:noFill/>
          </a:ln>
        </p:spPr>
      </p:pic>
      <p:grpSp>
        <p:nvGrpSpPr>
          <p:cNvPr id="150" name="Google Shape;150;p4"/>
          <p:cNvGrpSpPr/>
          <p:nvPr/>
        </p:nvGrpSpPr>
        <p:grpSpPr>
          <a:xfrm>
            <a:off x="7097498" y="8673428"/>
            <a:ext cx="8114215" cy="851691"/>
            <a:chOff x="0" y="0"/>
            <a:chExt cx="10818953" cy="1135588"/>
          </a:xfrm>
        </p:grpSpPr>
        <p:sp>
          <p:nvSpPr>
            <p:cNvPr id="151" name="Google Shape;151;p4"/>
            <p:cNvSpPr/>
            <p:nvPr/>
          </p:nvSpPr>
          <p:spPr>
            <a:xfrm>
              <a:off x="0" y="0"/>
              <a:ext cx="10818953" cy="1135588"/>
            </a:xfrm>
            <a:custGeom>
              <a:avLst/>
              <a:gdLst/>
              <a:ahLst/>
              <a:cxnLst/>
              <a:rect l="l" t="t" r="r" b="b"/>
              <a:pathLst>
                <a:path w="35120284" h="3686325" extrusionOk="0">
                  <a:moveTo>
                    <a:pt x="34995827" y="59690"/>
                  </a:moveTo>
                  <a:cubicBezTo>
                    <a:pt x="35031384" y="59690"/>
                    <a:pt x="35060595" y="88900"/>
                    <a:pt x="35060595" y="124460"/>
                  </a:cubicBezTo>
                  <a:lnTo>
                    <a:pt x="35060595" y="3561865"/>
                  </a:lnTo>
                  <a:cubicBezTo>
                    <a:pt x="35060595" y="3597425"/>
                    <a:pt x="35031384" y="3626635"/>
                    <a:pt x="34995827" y="3626635"/>
                  </a:cubicBezTo>
                  <a:lnTo>
                    <a:pt x="124460" y="3626635"/>
                  </a:lnTo>
                  <a:cubicBezTo>
                    <a:pt x="88900" y="3626635"/>
                    <a:pt x="59690" y="3597425"/>
                    <a:pt x="59690" y="3561865"/>
                  </a:cubicBezTo>
                  <a:lnTo>
                    <a:pt x="59690" y="124460"/>
                  </a:lnTo>
                  <a:cubicBezTo>
                    <a:pt x="59690" y="88900"/>
                    <a:pt x="88900" y="59690"/>
                    <a:pt x="124460" y="59690"/>
                  </a:cubicBezTo>
                  <a:lnTo>
                    <a:pt x="34995827" y="59690"/>
                  </a:lnTo>
                  <a:moveTo>
                    <a:pt x="34995827" y="0"/>
                  </a:moveTo>
                  <a:lnTo>
                    <a:pt x="124460" y="0"/>
                  </a:lnTo>
                  <a:cubicBezTo>
                    <a:pt x="55880" y="0"/>
                    <a:pt x="0" y="55880"/>
                    <a:pt x="0" y="124460"/>
                  </a:cubicBezTo>
                  <a:lnTo>
                    <a:pt x="0" y="3561865"/>
                  </a:lnTo>
                  <a:cubicBezTo>
                    <a:pt x="0" y="3630445"/>
                    <a:pt x="55880" y="3686325"/>
                    <a:pt x="124460" y="3686325"/>
                  </a:cubicBezTo>
                  <a:lnTo>
                    <a:pt x="34995827" y="3686325"/>
                  </a:lnTo>
                  <a:cubicBezTo>
                    <a:pt x="35064405" y="3686325"/>
                    <a:pt x="35120284" y="3630445"/>
                    <a:pt x="35120284" y="3561865"/>
                  </a:cubicBezTo>
                  <a:lnTo>
                    <a:pt x="35120284" y="124460"/>
                  </a:lnTo>
                  <a:cubicBezTo>
                    <a:pt x="35120284" y="55880"/>
                    <a:pt x="35064405" y="0"/>
                    <a:pt x="3499582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a:off x="450259" y="304269"/>
              <a:ext cx="9918438" cy="615383"/>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None/>
              </a:pPr>
              <a:r>
                <a:rPr lang="fr-BE" sz="24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Durée en heures de formation</a:t>
              </a:r>
              <a:r>
                <a:rPr lang="en-US" sz="2499"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5 </a:t>
              </a:r>
              <a:endParaRPr dirty="0">
                <a:effectLst>
                  <a:outerShdw blurRad="38100" dist="38100" dir="2700000" algn="tl">
                    <a:srgbClr val="000000">
                      <a:alpha val="43137"/>
                    </a:srgbClr>
                  </a:outerShdw>
                </a:effectLst>
              </a:endParaRPr>
            </a:p>
          </p:txBody>
        </p:sp>
      </p:grpSp>
      <p:pic>
        <p:nvPicPr>
          <p:cNvPr id="153" name="Google Shape;153;p4" descr="Logo&#10;&#10;Description automatically generated"/>
          <p:cNvPicPr preferRelativeResize="0"/>
          <p:nvPr/>
        </p:nvPicPr>
        <p:blipFill rotWithShape="1">
          <a:blip r:embed="rId6">
            <a:alphaModFix/>
          </a:blip>
          <a:srcRect/>
          <a:stretch/>
        </p:blipFill>
        <p:spPr>
          <a:xfrm>
            <a:off x="3810000" y="3067294"/>
            <a:ext cx="776048" cy="56650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50"/>
        <p:cNvGrpSpPr/>
        <p:nvPr/>
      </p:nvGrpSpPr>
      <p:grpSpPr>
        <a:xfrm>
          <a:off x="0" y="0"/>
          <a:ext cx="0" cy="0"/>
          <a:chOff x="0" y="0"/>
          <a:chExt cx="0" cy="0"/>
        </a:xfrm>
      </p:grpSpPr>
      <p:sp>
        <p:nvSpPr>
          <p:cNvPr id="659" name="Google Shape;659;p40"/>
          <p:cNvSpPr txBox="1"/>
          <p:nvPr/>
        </p:nvSpPr>
        <p:spPr>
          <a:xfrm>
            <a:off x="4648019" y="1005954"/>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fabrication</a:t>
            </a:r>
            <a:endParaRPr sz="1100" dirty="0">
              <a:effectLst>
                <a:outerShdw blurRad="38100" dist="38100" dir="2700000" algn="tl">
                  <a:srgbClr val="000000">
                    <a:alpha val="43137"/>
                  </a:srgbClr>
                </a:outerShdw>
              </a:effectLst>
            </a:endParaRPr>
          </a:p>
        </p:txBody>
      </p:sp>
      <p:pic>
        <p:nvPicPr>
          <p:cNvPr id="660" name="Google Shape;660;p40"/>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661" name="Google Shape;661;p40"/>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13" name="Oval 12"/>
          <p:cNvSpPr/>
          <p:nvPr/>
        </p:nvSpPr>
        <p:spPr>
          <a:xfrm>
            <a:off x="5283200" y="6045200"/>
            <a:ext cx="7366000" cy="345440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6400800" y="7366000"/>
            <a:ext cx="4902200" cy="830997"/>
          </a:xfrm>
          <a:prstGeom prst="rect">
            <a:avLst/>
          </a:prstGeom>
          <a:noFill/>
        </p:spPr>
        <p:txBody>
          <a:bodyPr wrap="square" rtlCol="0">
            <a:spAutoFit/>
          </a:bodyPr>
          <a:lstStyle/>
          <a:p>
            <a:pPr algn="ctr"/>
            <a:r>
              <a:rPr lang="en-US" sz="4800" dirty="0" err="1">
                <a:solidFill>
                  <a:schemeClr val="dk1"/>
                </a:solidFill>
                <a:latin typeface="droid serif" pitchFamily="18" charset="0"/>
                <a:ea typeface="droid serif" pitchFamily="18" charset="0"/>
                <a:cs typeface="droid serif" pitchFamily="18" charset="0"/>
                <a:sym typeface="Oi"/>
              </a:rPr>
              <a:t>Objet</a:t>
            </a:r>
            <a:r>
              <a:rPr lang="en-US" sz="4800" dirty="0">
                <a:solidFill>
                  <a:schemeClr val="dk1"/>
                </a:solidFill>
                <a:latin typeface="droid serif" pitchFamily="18" charset="0"/>
                <a:ea typeface="droid serif" pitchFamily="18" charset="0"/>
                <a:cs typeface="droid serif" pitchFamily="18" charset="0"/>
                <a:sym typeface="Oi"/>
              </a:rPr>
              <a:t> de </a:t>
            </a:r>
            <a:r>
              <a:rPr lang="en-US" sz="4800" dirty="0" err="1">
                <a:solidFill>
                  <a:schemeClr val="dk1"/>
                </a:solidFill>
                <a:latin typeface="droid serif" pitchFamily="18" charset="0"/>
                <a:ea typeface="droid serif" pitchFamily="18" charset="0"/>
                <a:cs typeface="droid serif" pitchFamily="18" charset="0"/>
                <a:sym typeface="Oi"/>
              </a:rPr>
              <a:t>coût</a:t>
            </a:r>
            <a:endParaRPr lang="el-GR" sz="4800" dirty="0">
              <a:solidFill>
                <a:schemeClr val="dk1"/>
              </a:solidFill>
              <a:latin typeface="droid serif" pitchFamily="18" charset="0"/>
              <a:ea typeface="droid serif" pitchFamily="18" charset="0"/>
              <a:cs typeface="droid serif" pitchFamily="18" charset="0"/>
              <a:sym typeface="Oi"/>
            </a:endParaRPr>
          </a:p>
        </p:txBody>
      </p:sp>
      <p:sp>
        <p:nvSpPr>
          <p:cNvPr id="15" name="Oval 14"/>
          <p:cNvSpPr/>
          <p:nvPr/>
        </p:nvSpPr>
        <p:spPr>
          <a:xfrm>
            <a:off x="1854200" y="3556000"/>
            <a:ext cx="3454400" cy="1803400"/>
          </a:xfrm>
          <a:prstGeom prst="ellipse">
            <a:avLst/>
          </a:prstGeom>
          <a:solidFill>
            <a:schemeClr val="bg1">
              <a:lumMod val="85000"/>
            </a:schemeClr>
          </a:solidFill>
          <a:ln w="38100">
            <a:solidFill>
              <a:schemeClr val="accent5">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7543800" y="2540000"/>
            <a:ext cx="3454400" cy="1803400"/>
          </a:xfrm>
          <a:prstGeom prst="ellipse">
            <a:avLst/>
          </a:prstGeom>
          <a:solidFill>
            <a:schemeClr val="bg1">
              <a:lumMod val="85000"/>
            </a:schemeClr>
          </a:solidFill>
          <a:ln w="38100">
            <a:solidFill>
              <a:schemeClr val="accent5">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13055600" y="4089400"/>
            <a:ext cx="4267200" cy="2057400"/>
          </a:xfrm>
          <a:prstGeom prst="ellipse">
            <a:avLst/>
          </a:prstGeom>
          <a:solidFill>
            <a:schemeClr val="bg1">
              <a:lumMod val="85000"/>
            </a:schemeClr>
          </a:solidFill>
          <a:ln w="38100">
            <a:solidFill>
              <a:schemeClr val="accent5">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Straight Arrow Connector 18"/>
          <p:cNvCxnSpPr/>
          <p:nvPr/>
        </p:nvCxnSpPr>
        <p:spPr>
          <a:xfrm>
            <a:off x="4191000" y="5588000"/>
            <a:ext cx="1295400" cy="1117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448800" y="4521200"/>
            <a:ext cx="330200" cy="1117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3055600" y="6096000"/>
            <a:ext cx="965200" cy="1016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38400" y="3891281"/>
            <a:ext cx="2286000" cy="1200329"/>
          </a:xfrm>
          <a:prstGeom prst="rect">
            <a:avLst/>
          </a:prstGeom>
          <a:noFill/>
        </p:spPr>
        <p:txBody>
          <a:bodyPr wrap="square" rtlCol="0">
            <a:spAutoFit/>
          </a:bodyPr>
          <a:lstStyle/>
          <a:p>
            <a:pPr algn="ctr"/>
            <a:r>
              <a:rPr lang="en-US" sz="3600" dirty="0">
                <a:solidFill>
                  <a:schemeClr val="dk1"/>
                </a:solidFill>
                <a:latin typeface="droid serif" pitchFamily="18" charset="0"/>
                <a:ea typeface="droid serif" pitchFamily="18" charset="0"/>
                <a:cs typeface="droid serif" pitchFamily="18" charset="0"/>
                <a:sym typeface="Oi"/>
              </a:rPr>
              <a:t>Matériel direct</a:t>
            </a:r>
            <a:endParaRPr lang="el-GR" sz="3600" dirty="0">
              <a:solidFill>
                <a:schemeClr val="dk1"/>
              </a:solidFill>
              <a:latin typeface="droid serif" pitchFamily="18" charset="0"/>
              <a:ea typeface="droid serif" pitchFamily="18" charset="0"/>
              <a:cs typeface="droid serif" pitchFamily="18" charset="0"/>
              <a:sym typeface="Oi"/>
            </a:endParaRPr>
          </a:p>
        </p:txBody>
      </p:sp>
      <p:sp>
        <p:nvSpPr>
          <p:cNvPr id="27" name="TextBox 26"/>
          <p:cNvSpPr txBox="1"/>
          <p:nvPr/>
        </p:nvSpPr>
        <p:spPr>
          <a:xfrm>
            <a:off x="8026400" y="2595873"/>
            <a:ext cx="2286000" cy="1754326"/>
          </a:xfrm>
          <a:prstGeom prst="rect">
            <a:avLst/>
          </a:prstGeom>
          <a:noFill/>
        </p:spPr>
        <p:txBody>
          <a:bodyPr wrap="square" rtlCol="0">
            <a:spAutoFit/>
          </a:bodyPr>
          <a:lstStyle/>
          <a:p>
            <a:pPr algn="ctr"/>
            <a:r>
              <a:rPr lang="en-US" sz="3600" dirty="0">
                <a:solidFill>
                  <a:schemeClr val="dk1"/>
                </a:solidFill>
                <a:latin typeface="droid serif" pitchFamily="18" charset="0"/>
                <a:ea typeface="droid serif" pitchFamily="18" charset="0"/>
                <a:cs typeface="droid serif" pitchFamily="18" charset="0"/>
                <a:sym typeface="Oi"/>
              </a:rPr>
              <a:t>Main-</a:t>
            </a:r>
            <a:r>
              <a:rPr lang="en-US" sz="3600" dirty="0" err="1">
                <a:solidFill>
                  <a:schemeClr val="dk1"/>
                </a:solidFill>
                <a:latin typeface="droid serif" pitchFamily="18" charset="0"/>
                <a:ea typeface="droid serif" pitchFamily="18" charset="0"/>
                <a:cs typeface="droid serif" pitchFamily="18" charset="0"/>
                <a:sym typeface="Oi"/>
              </a:rPr>
              <a:t>d’œuvre</a:t>
            </a:r>
            <a:r>
              <a:rPr lang="en-US" sz="3600" dirty="0">
                <a:solidFill>
                  <a:schemeClr val="dk1"/>
                </a:solidFill>
                <a:latin typeface="droid serif" pitchFamily="18" charset="0"/>
                <a:ea typeface="droid serif" pitchFamily="18" charset="0"/>
                <a:cs typeface="droid serif" pitchFamily="18" charset="0"/>
                <a:sym typeface="Oi"/>
              </a:rPr>
              <a:t> </a:t>
            </a:r>
            <a:r>
              <a:rPr lang="en-US" sz="3600" dirty="0" err="1">
                <a:solidFill>
                  <a:schemeClr val="dk1"/>
                </a:solidFill>
                <a:latin typeface="droid serif" pitchFamily="18" charset="0"/>
                <a:ea typeface="droid serif" pitchFamily="18" charset="0"/>
                <a:cs typeface="droid serif" pitchFamily="18" charset="0"/>
                <a:sym typeface="Oi"/>
              </a:rPr>
              <a:t>directe</a:t>
            </a:r>
            <a:endParaRPr lang="el-GR" sz="3600" dirty="0">
              <a:solidFill>
                <a:schemeClr val="dk1"/>
              </a:solidFill>
              <a:latin typeface="droid serif" pitchFamily="18" charset="0"/>
              <a:ea typeface="droid serif" pitchFamily="18" charset="0"/>
              <a:cs typeface="droid serif" pitchFamily="18" charset="0"/>
              <a:sym typeface="Oi"/>
            </a:endParaRPr>
          </a:p>
        </p:txBody>
      </p:sp>
      <p:sp>
        <p:nvSpPr>
          <p:cNvPr id="28" name="TextBox 27"/>
          <p:cNvSpPr txBox="1"/>
          <p:nvPr/>
        </p:nvSpPr>
        <p:spPr>
          <a:xfrm>
            <a:off x="13335000" y="4627880"/>
            <a:ext cx="3708400" cy="1200329"/>
          </a:xfrm>
          <a:prstGeom prst="rect">
            <a:avLst/>
          </a:prstGeom>
          <a:noFill/>
        </p:spPr>
        <p:txBody>
          <a:bodyPr wrap="square" rtlCol="0">
            <a:spAutoFit/>
          </a:bodyPr>
          <a:lstStyle/>
          <a:p>
            <a:pPr algn="ctr"/>
            <a:r>
              <a:rPr lang="en-US" sz="3600" dirty="0">
                <a:solidFill>
                  <a:schemeClr val="dk1"/>
                </a:solidFill>
                <a:latin typeface="droid serif" pitchFamily="18" charset="0"/>
                <a:ea typeface="droid serif" pitchFamily="18" charset="0"/>
                <a:cs typeface="droid serif" pitchFamily="18" charset="0"/>
                <a:sym typeface="Oi"/>
              </a:rPr>
              <a:t>Frais </a:t>
            </a:r>
            <a:r>
              <a:rPr lang="en-US" sz="3600" dirty="0" err="1">
                <a:solidFill>
                  <a:schemeClr val="dk1"/>
                </a:solidFill>
                <a:latin typeface="droid serif" pitchFamily="18" charset="0"/>
                <a:ea typeface="droid serif" pitchFamily="18" charset="0"/>
                <a:cs typeface="droid serif" pitchFamily="18" charset="0"/>
                <a:sym typeface="Oi"/>
              </a:rPr>
              <a:t>généraux</a:t>
            </a:r>
            <a:r>
              <a:rPr lang="en-US" sz="3600" dirty="0">
                <a:solidFill>
                  <a:schemeClr val="dk1"/>
                </a:solidFill>
                <a:latin typeface="droid serif" pitchFamily="18" charset="0"/>
                <a:ea typeface="droid serif" pitchFamily="18" charset="0"/>
                <a:cs typeface="droid serif" pitchFamily="18" charset="0"/>
                <a:sym typeface="Oi"/>
              </a:rPr>
              <a:t> de fabrication</a:t>
            </a:r>
            <a:endParaRPr lang="el-GR" sz="3600" dirty="0">
              <a:solidFill>
                <a:schemeClr val="dk1"/>
              </a:solidFill>
              <a:latin typeface="droid serif" pitchFamily="18" charset="0"/>
              <a:ea typeface="droid serif" pitchFamily="18" charset="0"/>
              <a:cs typeface="droid serif" pitchFamily="18" charset="0"/>
              <a:sym typeface="Oi"/>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65"/>
        <p:cNvGrpSpPr/>
        <p:nvPr/>
      </p:nvGrpSpPr>
      <p:grpSpPr>
        <a:xfrm>
          <a:off x="0" y="0"/>
          <a:ext cx="0" cy="0"/>
          <a:chOff x="0" y="0"/>
          <a:chExt cx="0" cy="0"/>
        </a:xfrm>
      </p:grpSpPr>
      <p:sp>
        <p:nvSpPr>
          <p:cNvPr id="666" name="Google Shape;666;p41"/>
          <p:cNvSpPr/>
          <p:nvPr/>
        </p:nvSpPr>
        <p:spPr>
          <a:xfrm>
            <a:off x="1041400" y="3576918"/>
            <a:ext cx="15849600" cy="616866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667;p41"/>
          <p:cNvGrpSpPr/>
          <p:nvPr/>
        </p:nvGrpSpPr>
        <p:grpSpPr>
          <a:xfrm>
            <a:off x="1133059" y="3767644"/>
            <a:ext cx="12074941" cy="3307957"/>
            <a:chOff x="-1116480" y="-6310688"/>
            <a:chExt cx="15101091" cy="12328433"/>
          </a:xfrm>
        </p:grpSpPr>
        <p:sp>
          <p:nvSpPr>
            <p:cNvPr id="668" name="Google Shape;668;p41"/>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69" name="Google Shape;669;p41"/>
            <p:cNvSpPr txBox="1"/>
            <p:nvPr/>
          </p:nvSpPr>
          <p:spPr>
            <a:xfrm>
              <a:off x="-1116480" y="-6310688"/>
              <a:ext cx="9732705" cy="12328433"/>
            </a:xfrm>
            <a:prstGeom prst="rect">
              <a:avLst/>
            </a:prstGeom>
            <a:noFill/>
            <a:ln>
              <a:noFill/>
            </a:ln>
          </p:spPr>
          <p:txBody>
            <a:bodyPr spcFirstLastPara="1" wrap="square" lIns="0" tIns="0" rIns="0" bIns="0" anchor="t" anchorCtr="0">
              <a:spAutoFit/>
            </a:bodyPr>
            <a:lstStyle/>
            <a:p>
              <a:pPr marL="457200" lvl="0" indent="-457200" algn="ctr">
                <a:lnSpc>
                  <a:spcPct val="119992"/>
                </a:lnSpc>
                <a:buClr>
                  <a:srgbClr val="FFFFFF"/>
                </a:buClr>
                <a:buSzPts val="2651"/>
                <a:buFont typeface="Arial"/>
                <a:buChar char="•"/>
              </a:pPr>
              <a:r>
                <a:rPr lang="fr-BE" sz="2559" b="1" dirty="0">
                  <a:solidFill>
                    <a:srgbClr val="FFFFFF"/>
                  </a:solidFill>
                  <a:latin typeface="droid serif" pitchFamily="18" charset="0"/>
                  <a:ea typeface="droid serif" pitchFamily="18" charset="0"/>
                  <a:cs typeface="droid serif" pitchFamily="18" charset="0"/>
                  <a:sym typeface="Oi"/>
                </a:rPr>
                <a:t>Coût de la matière première qui est utilisée pour fabriquer, et peut être commodément</a:t>
              </a:r>
              <a:br>
                <a:rPr lang="fr-BE" sz="2559" b="1" dirty="0">
                  <a:solidFill>
                    <a:srgbClr val="FFFFFF"/>
                  </a:solidFill>
                  <a:latin typeface="droid serif" pitchFamily="18" charset="0"/>
                  <a:ea typeface="droid serif" pitchFamily="18" charset="0"/>
                  <a:cs typeface="droid serif" pitchFamily="18" charset="0"/>
                  <a:sym typeface="Oi"/>
                </a:rPr>
              </a:br>
              <a:r>
                <a:rPr lang="fr-BE" sz="2559" b="1" dirty="0">
                  <a:solidFill>
                    <a:srgbClr val="FFFFFF"/>
                  </a:solidFill>
                  <a:latin typeface="droid serif" pitchFamily="18" charset="0"/>
                  <a:ea typeface="droid serif" pitchFamily="18" charset="0"/>
                  <a:cs typeface="droid serif" pitchFamily="18" charset="0"/>
                  <a:sym typeface="Oi"/>
                </a:rPr>
                <a:t>tracé, jusqu’au produit fini.</a:t>
              </a:r>
            </a:p>
            <a:p>
              <a:pPr marL="457200" lvl="0" indent="-457200" algn="ctr">
                <a:lnSpc>
                  <a:spcPct val="119992"/>
                </a:lnSpc>
                <a:buClr>
                  <a:srgbClr val="FFFFFF"/>
                </a:buClr>
                <a:buSzPts val="2651"/>
                <a:buFont typeface="Arial"/>
                <a:buChar char="•"/>
              </a:pPr>
              <a:endParaRPr lang="en-US" sz="2559" b="1" i="0" u="none" strike="noStrike" cap="none" dirty="0">
                <a:solidFill>
                  <a:srgbClr val="FFFFFF"/>
                </a:solidFill>
                <a:latin typeface="droid serif" pitchFamily="18" charset="0"/>
                <a:ea typeface="droid serif" pitchFamily="18" charset="0"/>
                <a:cs typeface="droid serif" pitchFamily="18" charset="0"/>
                <a:sym typeface="Oi"/>
              </a:endParaRPr>
            </a:p>
            <a:p>
              <a:pPr marL="457200" indent="-457200" algn="ctr">
                <a:lnSpc>
                  <a:spcPct val="119992"/>
                </a:lnSpc>
                <a:buClr>
                  <a:srgbClr val="FFFFFF"/>
                </a:buClr>
                <a:buSzPts val="2651"/>
                <a:buFont typeface="Arial"/>
                <a:buChar char="•"/>
              </a:pPr>
              <a:r>
                <a:rPr lang="en-US" sz="2559" u="sng" dirty="0" err="1">
                  <a:solidFill>
                    <a:srgbClr val="FFFFFF"/>
                  </a:solidFill>
                  <a:latin typeface="droid serif" pitchFamily="18" charset="0"/>
                  <a:ea typeface="droid serif" pitchFamily="18" charset="0"/>
                  <a:cs typeface="droid serif" pitchFamily="18" charset="0"/>
                  <a:sym typeface="Oi"/>
                </a:rPr>
                <a:t>Exemple</a:t>
              </a:r>
              <a:r>
                <a:rPr lang="en-US" sz="2559" b="1" dirty="0">
                  <a:solidFill>
                    <a:srgbClr val="FFFFFF"/>
                  </a:solidFill>
                  <a:latin typeface="droid serif" pitchFamily="18" charset="0"/>
                  <a:ea typeface="droid serif" pitchFamily="18" charset="0"/>
                  <a:cs typeface="droid serif" pitchFamily="18" charset="0"/>
                  <a:sym typeface="Oi"/>
                </a:rPr>
                <a:t>: </a:t>
              </a:r>
              <a:r>
                <a:rPr lang="fr-BE" sz="2559" dirty="0">
                  <a:solidFill>
                    <a:srgbClr val="FFFFFF"/>
                  </a:solidFill>
                  <a:latin typeface="droid serif" pitchFamily="18" charset="0"/>
                  <a:ea typeface="droid serif" pitchFamily="18" charset="0"/>
                  <a:cs typeface="droid serif" pitchFamily="18" charset="0"/>
                  <a:sym typeface="Oi"/>
                </a:rPr>
                <a:t>Fournitures et équipements médicaux utilisés dans les établissements de santé publics</a:t>
              </a:r>
              <a:r>
                <a:rPr lang="en-US" sz="2559" dirty="0">
                  <a:solidFill>
                    <a:srgbClr val="FFFFFF"/>
                  </a:solidFill>
                  <a:latin typeface="droid serif" pitchFamily="18" charset="0"/>
                  <a:ea typeface="droid serif" pitchFamily="18" charset="0"/>
                  <a:cs typeface="droid serif" pitchFamily="18" charset="0"/>
                  <a:sym typeface="Oi"/>
                </a:rPr>
                <a:t>.</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674" name="Google Shape;674;p4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75" name="Google Shape;675;p4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76" name="Google Shape;676;p4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Matériel direct et main-d’œuvre directe</a:t>
            </a:r>
            <a:endParaRPr sz="1100" dirty="0">
              <a:effectLst>
                <a:outerShdw blurRad="38100" dist="38100" dir="2700000" algn="tl">
                  <a:srgbClr val="000000">
                    <a:alpha val="43137"/>
                  </a:srgbClr>
                </a:outerShdw>
              </a:effectLst>
            </a:endParaRPr>
          </a:p>
        </p:txBody>
      </p:sp>
      <p:cxnSp>
        <p:nvCxnSpPr>
          <p:cNvPr id="15" name="Curved Connector 14"/>
          <p:cNvCxnSpPr/>
          <p:nvPr/>
        </p:nvCxnSpPr>
        <p:spPr>
          <a:xfrm>
            <a:off x="2049379" y="6726989"/>
            <a:ext cx="1092200" cy="787400"/>
          </a:xfrm>
          <a:prstGeom prst="curvedConnector3">
            <a:avLst>
              <a:gd name="adj1" fmla="val 50000"/>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Google Shape;669;p41"/>
          <p:cNvSpPr txBox="1"/>
          <p:nvPr/>
        </p:nvSpPr>
        <p:spPr>
          <a:xfrm>
            <a:off x="9032459" y="3742243"/>
            <a:ext cx="7782341" cy="2924390"/>
          </a:xfrm>
          <a:prstGeom prst="rect">
            <a:avLst/>
          </a:prstGeom>
          <a:noFill/>
          <a:ln>
            <a:noFill/>
          </a:ln>
        </p:spPr>
        <p:txBody>
          <a:bodyPr spcFirstLastPara="1" wrap="square" lIns="0" tIns="0" rIns="0" bIns="0" anchor="t" anchorCtr="0">
            <a:spAutoFit/>
          </a:bodyPr>
          <a:lstStyle/>
          <a:p>
            <a:pPr marL="457200" lvl="0" indent="-457200" algn="ctr">
              <a:lnSpc>
                <a:spcPct val="119992"/>
              </a:lnSpc>
              <a:buClr>
                <a:srgbClr val="FFFFFF"/>
              </a:buClr>
              <a:buSzPts val="2651"/>
              <a:buFont typeface="Arial"/>
              <a:buChar char="•"/>
            </a:pPr>
            <a:r>
              <a:rPr lang="fr-BE" sz="2559" b="1" dirty="0">
                <a:solidFill>
                  <a:srgbClr val="FFFFFF"/>
                </a:solidFill>
                <a:latin typeface="droid serif" pitchFamily="18" charset="0"/>
                <a:ea typeface="droid serif" pitchFamily="18" charset="0"/>
                <a:cs typeface="droid serif" pitchFamily="18" charset="0"/>
                <a:sym typeface="Oi"/>
              </a:rPr>
              <a:t>Coût des traitements, salaires et marginaux</a:t>
            </a:r>
            <a:br>
              <a:rPr lang="fr-BE" sz="2559" b="1" dirty="0">
                <a:solidFill>
                  <a:srgbClr val="FFFFFF"/>
                </a:solidFill>
                <a:latin typeface="droid serif" pitchFamily="18" charset="0"/>
                <a:ea typeface="droid serif" pitchFamily="18" charset="0"/>
                <a:cs typeface="droid serif" pitchFamily="18" charset="0"/>
                <a:sym typeface="Oi"/>
              </a:rPr>
            </a:br>
            <a:r>
              <a:rPr lang="fr-BE" sz="2559" b="1" dirty="0">
                <a:solidFill>
                  <a:srgbClr val="FFFFFF"/>
                </a:solidFill>
                <a:latin typeface="droid serif" pitchFamily="18" charset="0"/>
                <a:ea typeface="droid serif" pitchFamily="18" charset="0"/>
                <a:cs typeface="droid serif" pitchFamily="18" charset="0"/>
                <a:sym typeface="Oi"/>
              </a:rPr>
              <a:t>Avantages pour le personnel qui travaille</a:t>
            </a:r>
            <a:br>
              <a:rPr lang="fr-BE" sz="2559" b="1" dirty="0">
                <a:solidFill>
                  <a:srgbClr val="FFFFFF"/>
                </a:solidFill>
                <a:latin typeface="droid serif" pitchFamily="18" charset="0"/>
                <a:ea typeface="droid serif" pitchFamily="18" charset="0"/>
                <a:cs typeface="droid serif" pitchFamily="18" charset="0"/>
                <a:sym typeface="Oi"/>
              </a:rPr>
            </a:br>
            <a:r>
              <a:rPr lang="fr-BE" sz="2559" b="1" dirty="0">
                <a:solidFill>
                  <a:srgbClr val="FFFFFF"/>
                </a:solidFill>
                <a:latin typeface="droid serif" pitchFamily="18" charset="0"/>
                <a:ea typeface="droid serif" pitchFamily="18" charset="0"/>
                <a:cs typeface="droid serif" pitchFamily="18" charset="0"/>
                <a:sym typeface="Oi"/>
              </a:rPr>
              <a:t>directement sur les produits manufacturés</a:t>
            </a:r>
            <a:r>
              <a:rPr lang="en-US" sz="2559" b="1" dirty="0">
                <a:solidFill>
                  <a:srgbClr val="FFFFFF"/>
                </a:solidFill>
                <a:latin typeface="droid serif" pitchFamily="18" charset="0"/>
                <a:ea typeface="droid serif" pitchFamily="18" charset="0"/>
                <a:cs typeface="droid serif" pitchFamily="18" charset="0"/>
                <a:sym typeface="Oi"/>
              </a:rPr>
              <a:t>.</a:t>
            </a:r>
          </a:p>
          <a:p>
            <a:pPr marL="457200" lvl="0" indent="-457200" algn="ctr">
              <a:lnSpc>
                <a:spcPct val="119992"/>
              </a:lnSpc>
              <a:buClr>
                <a:srgbClr val="FFFFFF"/>
              </a:buClr>
              <a:buSzPts val="2651"/>
              <a:buFont typeface="Arial"/>
              <a:buChar char="•"/>
            </a:pPr>
            <a:endParaRPr lang="en-US" sz="2559" b="1" i="0" u="none" strike="noStrike" cap="none" dirty="0">
              <a:solidFill>
                <a:srgbClr val="FFFFFF"/>
              </a:solidFill>
              <a:latin typeface="droid serif" pitchFamily="18" charset="0"/>
              <a:ea typeface="droid serif" pitchFamily="18" charset="0"/>
              <a:cs typeface="droid serif" pitchFamily="18" charset="0"/>
              <a:sym typeface="Oi"/>
            </a:endParaRPr>
          </a:p>
          <a:p>
            <a:pPr marL="457200" indent="-457200" algn="ctr">
              <a:lnSpc>
                <a:spcPct val="119992"/>
              </a:lnSpc>
              <a:buClr>
                <a:srgbClr val="FFFFFF"/>
              </a:buClr>
              <a:buSzPts val="2651"/>
              <a:buFont typeface="Arial"/>
              <a:buChar char="•"/>
            </a:pPr>
            <a:r>
              <a:rPr lang="en-US" sz="2559" u="sng" dirty="0" err="1">
                <a:solidFill>
                  <a:srgbClr val="FFFFFF"/>
                </a:solidFill>
                <a:latin typeface="droid serif" pitchFamily="18" charset="0"/>
                <a:ea typeface="droid serif" pitchFamily="18" charset="0"/>
                <a:cs typeface="droid serif" pitchFamily="18" charset="0"/>
                <a:sym typeface="Oi"/>
              </a:rPr>
              <a:t>Exemple</a:t>
            </a:r>
            <a:r>
              <a:rPr lang="en-US" sz="2559" b="1" dirty="0">
                <a:solidFill>
                  <a:srgbClr val="FFFFFF"/>
                </a:solidFill>
                <a:latin typeface="droid serif" pitchFamily="18" charset="0"/>
                <a:ea typeface="droid serif" pitchFamily="18" charset="0"/>
                <a:cs typeface="droid serif" pitchFamily="18" charset="0"/>
                <a:sym typeface="Oi"/>
              </a:rPr>
              <a:t>: </a:t>
            </a:r>
            <a:r>
              <a:rPr lang="fr-BE" sz="2559" dirty="0">
                <a:solidFill>
                  <a:srgbClr val="FFFFFF"/>
                </a:solidFill>
                <a:latin typeface="droid serif" pitchFamily="18" charset="0"/>
                <a:ea typeface="droid serif" pitchFamily="18" charset="0"/>
                <a:cs typeface="droid serif" pitchFamily="18" charset="0"/>
                <a:sym typeface="Oi"/>
              </a:rPr>
              <a:t>Enseignants dispensant un enseignement dans les écoles publiques</a:t>
            </a:r>
            <a:r>
              <a:rPr lang="en-US" sz="2559" dirty="0">
                <a:solidFill>
                  <a:srgbClr val="FFFFFF"/>
                </a:solidFill>
                <a:latin typeface="droid serif" pitchFamily="18" charset="0"/>
                <a:ea typeface="droid serif" pitchFamily="18" charset="0"/>
                <a:cs typeface="droid serif" pitchFamily="18" charset="0"/>
                <a:sym typeface="Oi"/>
              </a:rPr>
              <a:t>.</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cxnSp>
        <p:nvCxnSpPr>
          <p:cNvPr id="24" name="Curved Connector 23"/>
          <p:cNvCxnSpPr/>
          <p:nvPr/>
        </p:nvCxnSpPr>
        <p:spPr>
          <a:xfrm rot="10800000" flipV="1">
            <a:off x="15064874" y="6565231"/>
            <a:ext cx="1016000" cy="787400"/>
          </a:xfrm>
          <a:prstGeom prst="curvedConnector3">
            <a:avLst>
              <a:gd name="adj1" fmla="val 50000"/>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descr="medical supplies.jpg"/>
          <p:cNvPicPr>
            <a:picLocks noChangeAspect="1"/>
          </p:cNvPicPr>
          <p:nvPr/>
        </p:nvPicPr>
        <p:blipFill>
          <a:blip r:embed="rId5"/>
          <a:stretch>
            <a:fillRect/>
          </a:stretch>
        </p:blipFill>
        <p:spPr>
          <a:xfrm>
            <a:off x="3796325" y="6954252"/>
            <a:ext cx="3146745" cy="2574759"/>
          </a:xfrm>
          <a:prstGeom prst="rect">
            <a:avLst/>
          </a:prstGeom>
          <a:ln>
            <a:noFill/>
          </a:ln>
          <a:effectLst>
            <a:softEdge rad="112500"/>
          </a:effectLst>
        </p:spPr>
      </p:pic>
      <p:pic>
        <p:nvPicPr>
          <p:cNvPr id="16" name="Picture 15" descr="teacher.jpg"/>
          <p:cNvPicPr>
            <a:picLocks noChangeAspect="1"/>
          </p:cNvPicPr>
          <p:nvPr/>
        </p:nvPicPr>
        <p:blipFill>
          <a:blip r:embed="rId6"/>
          <a:stretch>
            <a:fillRect/>
          </a:stretch>
        </p:blipFill>
        <p:spPr>
          <a:xfrm>
            <a:off x="11596937" y="6682040"/>
            <a:ext cx="2895098" cy="2895098"/>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65"/>
        <p:cNvGrpSpPr/>
        <p:nvPr/>
      </p:nvGrpSpPr>
      <p:grpSpPr>
        <a:xfrm>
          <a:off x="0" y="0"/>
          <a:ext cx="0" cy="0"/>
          <a:chOff x="0" y="0"/>
          <a:chExt cx="0" cy="0"/>
        </a:xfrm>
      </p:grpSpPr>
      <p:sp>
        <p:nvSpPr>
          <p:cNvPr id="666" name="Google Shape;666;p41"/>
          <p:cNvSpPr/>
          <p:nvPr/>
        </p:nvSpPr>
        <p:spPr>
          <a:xfrm>
            <a:off x="1325800" y="3576918"/>
            <a:ext cx="10488458" cy="533848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67;p41"/>
          <p:cNvGrpSpPr/>
          <p:nvPr/>
        </p:nvGrpSpPr>
        <p:grpSpPr>
          <a:xfrm>
            <a:off x="1739590" y="3716843"/>
            <a:ext cx="10621619" cy="8621635"/>
            <a:chOff x="-314523" y="-6378422"/>
            <a:chExt cx="14299134" cy="11495513"/>
          </a:xfrm>
        </p:grpSpPr>
        <p:sp>
          <p:nvSpPr>
            <p:cNvPr id="668" name="Google Shape;668;p41"/>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69" name="Google Shape;669;p41"/>
            <p:cNvSpPr txBox="1"/>
            <p:nvPr/>
          </p:nvSpPr>
          <p:spPr>
            <a:xfrm>
              <a:off x="-314523" y="-6378422"/>
              <a:ext cx="13373247" cy="5873916"/>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pPr>
              <a:r>
                <a:rPr lang="fr-BE" sz="2651" b="1" u="sng" dirty="0">
                  <a:solidFill>
                    <a:srgbClr val="FFFFFF"/>
                  </a:solidFill>
                  <a:latin typeface="droid serif" pitchFamily="18" charset="0"/>
                  <a:ea typeface="droid serif" pitchFamily="18" charset="0"/>
                  <a:cs typeface="droid serif" pitchFamily="18" charset="0"/>
                  <a:sym typeface="Oi"/>
                </a:rPr>
                <a:t>Comprend trois types de coûts</a:t>
              </a:r>
              <a:r>
                <a:rPr lang="en-US" sz="2651" b="1" u="sng" dirty="0">
                  <a:solidFill>
                    <a:srgbClr val="FFFFFF"/>
                  </a:solidFill>
                  <a:latin typeface="droid serif" pitchFamily="18" charset="0"/>
                  <a:ea typeface="droid serif" pitchFamily="18" charset="0"/>
                  <a:cs typeface="droid serif" pitchFamily="18" charset="0"/>
                  <a:sym typeface="Oi"/>
                </a:rPr>
                <a:t>:</a:t>
              </a:r>
            </a:p>
            <a:p>
              <a:pPr marL="457200" marR="0" lvl="0" indent="-457200" rtl="0">
                <a:lnSpc>
                  <a:spcPct val="119992"/>
                </a:lnSpc>
                <a:spcBef>
                  <a:spcPts val="0"/>
                </a:spcBef>
                <a:spcAft>
                  <a:spcPts val="0"/>
                </a:spcAft>
                <a:buClr>
                  <a:srgbClr val="FFFFFF"/>
                </a:buClr>
                <a:buSzPts val="2651"/>
                <a:buFont typeface="Arial"/>
                <a:buChar char="•"/>
              </a:pPr>
              <a:endParaRPr lang="en-US" sz="2651" b="1" i="0" u="sng"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pitchFamily="34" charset="0"/>
                <a:buChar char="•"/>
              </a:pPr>
              <a:r>
                <a:rPr lang="fr-BE" sz="2651" b="1" i="1" dirty="0">
                  <a:solidFill>
                    <a:srgbClr val="FFFFFF"/>
                  </a:solidFill>
                  <a:latin typeface="droid serif" pitchFamily="18" charset="0"/>
                  <a:ea typeface="droid serif" pitchFamily="18" charset="0"/>
                  <a:cs typeface="droid serif" pitchFamily="18" charset="0"/>
                  <a:sym typeface="Oi"/>
                </a:rPr>
                <a:t>Matériel indirect</a:t>
              </a:r>
            </a:p>
            <a:p>
              <a:pPr marR="0" lvl="0" rtl="0">
                <a:lnSpc>
                  <a:spcPct val="119992"/>
                </a:lnSpc>
                <a:spcBef>
                  <a:spcPts val="0"/>
                </a:spcBef>
                <a:spcAft>
                  <a:spcPts val="0"/>
                </a:spcAft>
                <a:buClr>
                  <a:srgbClr val="FFFFFF"/>
                </a:buClr>
                <a:buSzPts val="2651"/>
              </a:pPr>
              <a:r>
                <a:rPr lang="fr-BE" sz="2651" i="1" dirty="0">
                  <a:solidFill>
                    <a:srgbClr val="FFFFFF"/>
                  </a:solidFill>
                  <a:latin typeface="droid serif" pitchFamily="18" charset="0"/>
                  <a:ea typeface="droid serif" pitchFamily="18" charset="0"/>
                  <a:cs typeface="droid serif" pitchFamily="18" charset="0"/>
                  <a:sym typeface="Oi"/>
                </a:rPr>
                <a:t>(lubrifiants et produits de nettoyage)</a:t>
              </a:r>
            </a:p>
            <a:p>
              <a:pPr marL="457200" marR="0" lvl="0" indent="-457200" rtl="0">
                <a:lnSpc>
                  <a:spcPct val="119992"/>
                </a:lnSpc>
                <a:spcBef>
                  <a:spcPts val="0"/>
                </a:spcBef>
                <a:spcAft>
                  <a:spcPts val="0"/>
                </a:spcAft>
                <a:buClr>
                  <a:srgbClr val="FFFFFF"/>
                </a:buClr>
                <a:buSzPts val="2651"/>
              </a:pPr>
              <a:endParaRPr lang="en-US" sz="2651" i="0"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pitchFamily="34" charset="0"/>
                <a:buChar char="•"/>
              </a:pPr>
              <a:r>
                <a:rPr lang="fr-BE" sz="2651" b="1" i="1" dirty="0">
                  <a:solidFill>
                    <a:srgbClr val="FFFFFF"/>
                  </a:solidFill>
                  <a:latin typeface="droid serif" pitchFamily="18" charset="0"/>
                  <a:ea typeface="droid serif" pitchFamily="18" charset="0"/>
                  <a:cs typeface="droid serif" pitchFamily="18" charset="0"/>
                  <a:sym typeface="Oi"/>
                </a:rPr>
                <a:t>Main-d’œuvre indirecte</a:t>
              </a:r>
            </a:p>
            <a:p>
              <a:pPr marR="0" lvl="0" rtl="0">
                <a:lnSpc>
                  <a:spcPct val="119992"/>
                </a:lnSpc>
                <a:spcBef>
                  <a:spcPts val="0"/>
                </a:spcBef>
                <a:spcAft>
                  <a:spcPts val="0"/>
                </a:spcAft>
                <a:buClr>
                  <a:srgbClr val="FFFFFF"/>
                </a:buClr>
                <a:buSzPts val="2651"/>
              </a:pPr>
              <a:r>
                <a:rPr lang="fr-BE" sz="2651" i="1" dirty="0">
                  <a:solidFill>
                    <a:srgbClr val="FFFFFF"/>
                  </a:solidFill>
                  <a:latin typeface="droid serif" pitchFamily="18" charset="0"/>
                  <a:ea typeface="droid serif" pitchFamily="18" charset="0"/>
                  <a:cs typeface="droid serif" pitchFamily="18" charset="0"/>
                  <a:sym typeface="Oi"/>
                </a:rPr>
                <a:t>(concierges, agents de sécurité)</a:t>
              </a:r>
              <a:endParaRPr lang="en-US" sz="2651" i="0" strike="noStrike" cap="none" dirty="0">
                <a:solidFill>
                  <a:srgbClr val="FFFFFF"/>
                </a:solidFill>
                <a:latin typeface="droid serif" pitchFamily="18" charset="0"/>
                <a:ea typeface="droid serif" pitchFamily="18" charset="0"/>
                <a:cs typeface="droid serif" pitchFamily="18" charset="0"/>
                <a:sym typeface="Oi"/>
              </a:endParaRPr>
            </a:p>
            <a:p>
              <a:pPr marR="0" lvl="0" rtl="0">
                <a:lnSpc>
                  <a:spcPct val="119992"/>
                </a:lnSpc>
                <a:spcBef>
                  <a:spcPts val="0"/>
                </a:spcBef>
                <a:spcAft>
                  <a:spcPts val="0"/>
                </a:spcAft>
                <a:buClr>
                  <a:srgbClr val="FFFFFF"/>
                </a:buClr>
                <a:buSzPts val="2651"/>
              </a:pPr>
              <a:r>
                <a:rPr lang="en-US" sz="2651" i="1" dirty="0">
                  <a:solidFill>
                    <a:srgbClr val="FFFFFF"/>
                  </a:solidFill>
                  <a:latin typeface="droid serif" pitchFamily="18" charset="0"/>
                  <a:ea typeface="droid serif" pitchFamily="18" charset="0"/>
                  <a:cs typeface="droid serif" pitchFamily="18" charset="0"/>
                  <a:sym typeface="Oi"/>
                </a:rPr>
                <a:t>Other Costs</a:t>
              </a:r>
            </a:p>
            <a:p>
              <a:pPr marL="457200" marR="0" lvl="0" indent="-457200" rtl="0">
                <a:lnSpc>
                  <a:spcPct val="119992"/>
                </a:lnSpc>
                <a:spcBef>
                  <a:spcPts val="0"/>
                </a:spcBef>
                <a:spcAft>
                  <a:spcPts val="0"/>
                </a:spcAft>
                <a:buClr>
                  <a:srgbClr val="FFFFFF"/>
                </a:buClr>
                <a:buSzPts val="2651"/>
              </a:pPr>
              <a:r>
                <a:rPr lang="en-US" sz="2651" i="0" strike="noStrike" cap="none" dirty="0">
                  <a:solidFill>
                    <a:srgbClr val="FFFFFF"/>
                  </a:solidFill>
                  <a:latin typeface="droid serif" pitchFamily="18" charset="0"/>
                  <a:ea typeface="droid serif" pitchFamily="18" charset="0"/>
                  <a:cs typeface="droid serif" pitchFamily="18" charset="0"/>
                  <a:sym typeface="Oi"/>
                </a:rPr>
                <a:t>(</a:t>
              </a:r>
              <a:r>
                <a:rPr lang="fr-BE" sz="2651" i="0" strike="noStrike" cap="none" dirty="0">
                  <a:solidFill>
                    <a:srgbClr val="FFFFFF"/>
                  </a:solidFill>
                  <a:latin typeface="droid serif" pitchFamily="18" charset="0"/>
                  <a:ea typeface="droid serif" pitchFamily="18" charset="0"/>
                  <a:cs typeface="droid serif" pitchFamily="18" charset="0"/>
                  <a:sym typeface="Oi"/>
                </a:rPr>
                <a:t>impôts fonciers, assurances, services publics)</a:t>
              </a:r>
              <a:endParaRPr sz="2651" i="0"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672" name="Google Shape;672;p41"/>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74" name="Google Shape;674;p4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75" name="Google Shape;675;p4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76" name="Google Shape;676;p4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Frais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généraux</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fabrication</a:t>
            </a:r>
            <a:endParaRPr sz="1100" dirty="0">
              <a:effectLst>
                <a:outerShdw blurRad="38100" dist="38100" dir="2700000" algn="tl">
                  <a:srgbClr val="000000">
                    <a:alpha val="43137"/>
                  </a:srgbClr>
                </a:outerShdw>
              </a:effectLst>
            </a:endParaRPr>
          </a:p>
        </p:txBody>
      </p:sp>
      <p:pic>
        <p:nvPicPr>
          <p:cNvPr id="13" name="Picture 12" descr="util.jpg"/>
          <p:cNvPicPr>
            <a:picLocks noChangeAspect="1"/>
          </p:cNvPicPr>
          <p:nvPr/>
        </p:nvPicPr>
        <p:blipFill>
          <a:blip r:embed="rId5"/>
          <a:stretch>
            <a:fillRect/>
          </a:stretch>
        </p:blipFill>
        <p:spPr>
          <a:xfrm>
            <a:off x="15101510" y="7010401"/>
            <a:ext cx="2832477" cy="2005012"/>
          </a:xfrm>
          <a:prstGeom prst="rect">
            <a:avLst/>
          </a:prstGeom>
          <a:ln>
            <a:noFill/>
          </a:ln>
          <a:effectLst>
            <a:softEdge rad="112500"/>
          </a:effectLst>
        </p:spPr>
      </p:pic>
      <p:pic>
        <p:nvPicPr>
          <p:cNvPr id="14" name="Picture 13" descr="lub.png"/>
          <p:cNvPicPr>
            <a:picLocks noChangeAspect="1"/>
          </p:cNvPicPr>
          <p:nvPr/>
        </p:nvPicPr>
        <p:blipFill>
          <a:blip r:embed="rId6"/>
          <a:stretch>
            <a:fillRect/>
          </a:stretch>
        </p:blipFill>
        <p:spPr>
          <a:xfrm>
            <a:off x="15133637" y="3614737"/>
            <a:ext cx="2143125" cy="2143125"/>
          </a:xfrm>
          <a:prstGeom prst="rect">
            <a:avLst/>
          </a:prstGeom>
          <a:ln>
            <a:noFill/>
          </a:ln>
          <a:effectLst>
            <a:softEdge rad="112500"/>
          </a:effectLst>
        </p:spPr>
      </p:pic>
      <p:pic>
        <p:nvPicPr>
          <p:cNvPr id="15" name="Picture 14" descr="janitor.jpg"/>
          <p:cNvPicPr>
            <a:picLocks noChangeAspect="1"/>
          </p:cNvPicPr>
          <p:nvPr/>
        </p:nvPicPr>
        <p:blipFill>
          <a:blip r:embed="rId7"/>
          <a:stretch>
            <a:fillRect/>
          </a:stretch>
        </p:blipFill>
        <p:spPr>
          <a:xfrm>
            <a:off x="12631737" y="4719534"/>
            <a:ext cx="2151063" cy="2686153"/>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65"/>
        <p:cNvGrpSpPr/>
        <p:nvPr/>
      </p:nvGrpSpPr>
      <p:grpSpPr>
        <a:xfrm>
          <a:off x="0" y="0"/>
          <a:ext cx="0" cy="0"/>
          <a:chOff x="0" y="0"/>
          <a:chExt cx="0" cy="0"/>
        </a:xfrm>
      </p:grpSpPr>
      <p:sp>
        <p:nvSpPr>
          <p:cNvPr id="668" name="Google Shape;668;p41"/>
          <p:cNvSpPr txBox="1"/>
          <p:nvPr/>
        </p:nvSpPr>
        <p:spPr>
          <a:xfrm>
            <a:off x="1973222" y="12043453"/>
            <a:ext cx="10387987" cy="295025"/>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74" name="Google Shape;674;p4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75" name="Google Shape;675;p4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76" name="Google Shape;676;p4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et bénéfice de l’information</a:t>
            </a:r>
            <a:endParaRPr sz="1100" dirty="0">
              <a:effectLst>
                <a:outerShdw blurRad="38100" dist="38100" dir="2700000" algn="tl">
                  <a:srgbClr val="000000">
                    <a:alpha val="43137"/>
                  </a:srgbClr>
                </a:outerShdw>
              </a:effectLst>
            </a:endParaRPr>
          </a:p>
        </p:txBody>
      </p:sp>
      <p:pic>
        <p:nvPicPr>
          <p:cNvPr id="9217" name="Picture 1" descr="C:\Users\HP\Desktop\cost benefit.jpg"/>
          <p:cNvPicPr>
            <a:picLocks noChangeAspect="1" noChangeArrowheads="1"/>
          </p:cNvPicPr>
          <p:nvPr/>
        </p:nvPicPr>
        <p:blipFill>
          <a:blip r:embed="rId5"/>
          <a:srcRect/>
          <a:stretch>
            <a:fillRect/>
          </a:stretch>
        </p:blipFill>
        <p:spPr bwMode="auto">
          <a:xfrm>
            <a:off x="1919053" y="3352801"/>
            <a:ext cx="8118936" cy="6146800"/>
          </a:xfrm>
          <a:prstGeom prst="rect">
            <a:avLst/>
          </a:prstGeom>
          <a:ln>
            <a:noFill/>
          </a:ln>
          <a:effectLst>
            <a:softEdge rad="112500"/>
          </a:effectLst>
        </p:spPr>
      </p:pic>
      <p:sp>
        <p:nvSpPr>
          <p:cNvPr id="16" name="TextBox 15"/>
          <p:cNvSpPr txBox="1"/>
          <p:nvPr/>
        </p:nvSpPr>
        <p:spPr>
          <a:xfrm>
            <a:off x="10794380" y="4724400"/>
            <a:ext cx="6579220" cy="3416320"/>
          </a:xfrm>
          <a:prstGeom prst="rect">
            <a:avLst/>
          </a:prstGeom>
          <a:noFill/>
          <a:ln>
            <a:solidFill>
              <a:schemeClr val="bg1">
                <a:lumMod val="95000"/>
              </a:schemeClr>
            </a:solidFill>
          </a:ln>
        </p:spPr>
        <p:txBody>
          <a:bodyPr wrap="square" rtlCol="0">
            <a:spAutoFit/>
          </a:bodyPr>
          <a:lstStyle/>
          <a:p>
            <a:pPr algn="ctr"/>
            <a:endParaRPr lang="en-US" sz="3600" dirty="0">
              <a:solidFill>
                <a:schemeClr val="bg1"/>
              </a:solidFill>
              <a:latin typeface="Droid Serif" pitchFamily="18" charset="0"/>
              <a:ea typeface="Droid Serif" pitchFamily="18" charset="0"/>
              <a:cs typeface="Droid Serif" pitchFamily="18" charset="0"/>
            </a:endParaRPr>
          </a:p>
          <a:p>
            <a:pPr algn="ctr"/>
            <a:r>
              <a:rPr lang="fr-BE" sz="3600" dirty="0">
                <a:solidFill>
                  <a:schemeClr val="bg1"/>
                </a:solidFill>
                <a:latin typeface="Droid Serif" pitchFamily="18" charset="0"/>
                <a:ea typeface="Droid Serif" pitchFamily="18" charset="0"/>
                <a:cs typeface="Droid Serif" pitchFamily="18" charset="0"/>
              </a:rPr>
              <a:t>Plus d’informations ne signifie pas plus d’avantages, si la surcharge d’informations en résulte</a:t>
            </a:r>
            <a:r>
              <a:rPr lang="en-US" sz="3600" dirty="0">
                <a:solidFill>
                  <a:schemeClr val="bg1"/>
                </a:solidFill>
                <a:latin typeface="Droid Serif" pitchFamily="18" charset="0"/>
                <a:ea typeface="Droid Serif" pitchFamily="18" charset="0"/>
                <a:cs typeface="Droid Serif" pitchFamily="18" charset="0"/>
              </a:rPr>
              <a:t>. </a:t>
            </a:r>
          </a:p>
          <a:p>
            <a:pPr algn="ctr"/>
            <a:endParaRPr lang="el-GR" sz="3600" dirty="0">
              <a:solidFill>
                <a:schemeClr val="bg1"/>
              </a:solidFill>
              <a:latin typeface="Droid Serif" pitchFamily="18" charset="0"/>
              <a:ea typeface="Droid Serif" pitchFamily="18" charset="0"/>
              <a:cs typeface="Droid Serif"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65"/>
        <p:cNvGrpSpPr/>
        <p:nvPr/>
      </p:nvGrpSpPr>
      <p:grpSpPr>
        <a:xfrm>
          <a:off x="0" y="0"/>
          <a:ext cx="0" cy="0"/>
          <a:chOff x="0" y="0"/>
          <a:chExt cx="0" cy="0"/>
        </a:xfrm>
      </p:grpSpPr>
      <p:sp>
        <p:nvSpPr>
          <p:cNvPr id="666" name="Google Shape;666;p41"/>
          <p:cNvSpPr/>
          <p:nvPr/>
        </p:nvSpPr>
        <p:spPr>
          <a:xfrm>
            <a:off x="1325800" y="3576919"/>
            <a:ext cx="10488458" cy="510580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67;p41"/>
          <p:cNvGrpSpPr/>
          <p:nvPr/>
        </p:nvGrpSpPr>
        <p:grpSpPr>
          <a:xfrm>
            <a:off x="1583473" y="3716843"/>
            <a:ext cx="10777736" cy="8621635"/>
            <a:chOff x="-524692" y="-6378422"/>
            <a:chExt cx="14509303" cy="11495513"/>
          </a:xfrm>
        </p:grpSpPr>
        <p:sp>
          <p:nvSpPr>
            <p:cNvPr id="668" name="Google Shape;668;p41"/>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69" name="Google Shape;669;p41"/>
            <p:cNvSpPr txBox="1"/>
            <p:nvPr/>
          </p:nvSpPr>
          <p:spPr>
            <a:xfrm>
              <a:off x="-524692" y="-6378422"/>
              <a:ext cx="13583416" cy="6526573"/>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fr-BE" sz="2651" b="1" i="0" u="sng" strike="noStrike" cap="none" dirty="0">
                  <a:solidFill>
                    <a:srgbClr val="FFFFFF"/>
                  </a:solidFill>
                  <a:latin typeface="droid serif" pitchFamily="18" charset="0"/>
                  <a:ea typeface="droid serif" pitchFamily="18" charset="0"/>
                  <a:cs typeface="droid serif" pitchFamily="18" charset="0"/>
                  <a:sym typeface="Oi"/>
                </a:rPr>
                <a:t>L’amortissement </a:t>
              </a:r>
              <a:r>
                <a:rPr lang="fr-BE" sz="2651" i="0" strike="noStrike" cap="none" dirty="0">
                  <a:solidFill>
                    <a:srgbClr val="FFFFFF"/>
                  </a:solidFill>
                  <a:latin typeface="droid serif" pitchFamily="18" charset="0"/>
                  <a:ea typeface="droid serif" pitchFamily="18" charset="0"/>
                  <a:cs typeface="droid serif" pitchFamily="18" charset="0"/>
                  <a:sym typeface="Oi"/>
                </a:rPr>
                <a:t>joue un rôle essentiel dans tous les calculs de coûts, en particulier lorsque les actifs physiques ont une durée de vie utile de plusieurs années.</a:t>
              </a:r>
            </a:p>
            <a:p>
              <a:pPr marL="457200" marR="0" lvl="0" indent="-457200" rtl="0">
                <a:lnSpc>
                  <a:spcPct val="119992"/>
                </a:lnSpc>
                <a:spcBef>
                  <a:spcPts val="0"/>
                </a:spcBef>
                <a:spcAft>
                  <a:spcPts val="0"/>
                </a:spcAft>
                <a:buClr>
                  <a:srgbClr val="FFFFFF"/>
                </a:buClr>
                <a:buSzPts val="2651"/>
                <a:buFont typeface="Arial"/>
                <a:buChar char="•"/>
              </a:pPr>
              <a:endParaRPr sz="2651" i="0"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Elle se produit en raison de l’usure ainsi que de l’obsolescence technologique</a:t>
              </a:r>
            </a:p>
            <a:p>
              <a:pPr marL="457200" marR="0" lvl="0" indent="-457200" rtl="0">
                <a:lnSpc>
                  <a:spcPct val="119992"/>
                </a:lnSpc>
                <a:spcBef>
                  <a:spcPts val="0"/>
                </a:spcBef>
                <a:spcAft>
                  <a:spcPts val="0"/>
                </a:spcAft>
                <a:buClr>
                  <a:srgbClr val="FFFFFF"/>
                </a:buClr>
                <a:buSzPts val="2651"/>
                <a:buFont typeface="Arial"/>
                <a:buChar char="•"/>
              </a:pPr>
              <a:endParaRPr sz="2651" b="0" i="1"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Lorsqu’un actif se déprécie, il perd une partie ou la totalité de sa valeur d’usage, car il s’use et ne fonctionne pas à sa pleine capacité.</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674" name="Google Shape;674;p41"/>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675" name="Google Shape;675;p41"/>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676" name="Google Shape;676;p41"/>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 et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amortissement</a:t>
            </a:r>
            <a:endParaRPr sz="11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a:srcRect l="36204" t="12398" r="1395" b="6250"/>
          <a:stretch>
            <a:fillRect/>
          </a:stretch>
        </p:blipFill>
        <p:spPr bwMode="auto">
          <a:xfrm>
            <a:off x="12043318" y="3902928"/>
            <a:ext cx="5887844" cy="4317751"/>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80"/>
        <p:cNvGrpSpPr/>
        <p:nvPr/>
      </p:nvGrpSpPr>
      <p:grpSpPr>
        <a:xfrm>
          <a:off x="0" y="0"/>
          <a:ext cx="0" cy="0"/>
          <a:chOff x="0" y="0"/>
          <a:chExt cx="0" cy="0"/>
        </a:xfrm>
      </p:grpSpPr>
      <p:sp>
        <p:nvSpPr>
          <p:cNvPr id="681" name="Google Shape;681;p42"/>
          <p:cNvSpPr/>
          <p:nvPr/>
        </p:nvSpPr>
        <p:spPr>
          <a:xfrm>
            <a:off x="1193881" y="3615102"/>
            <a:ext cx="9008898" cy="5824699"/>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2" name="Google Shape;682;p42"/>
          <p:cNvGrpSpPr/>
          <p:nvPr/>
        </p:nvGrpSpPr>
        <p:grpSpPr>
          <a:xfrm>
            <a:off x="1271732" y="3819108"/>
            <a:ext cx="8642288" cy="4894802"/>
            <a:chOff x="0" y="-599176"/>
            <a:chExt cx="21314268" cy="6139924"/>
          </a:xfrm>
        </p:grpSpPr>
        <p:sp>
          <p:nvSpPr>
            <p:cNvPr id="683" name="Google Shape;683;p42"/>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84" name="Google Shape;684;p42"/>
            <p:cNvSpPr txBox="1"/>
            <p:nvPr/>
          </p:nvSpPr>
          <p:spPr>
            <a:xfrm>
              <a:off x="118413" y="-599176"/>
              <a:ext cx="21195855" cy="6139924"/>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000000"/>
                </a:buClr>
                <a:buSzPts val="2651"/>
                <a:buFont typeface="Arial"/>
                <a:buChar char="•"/>
              </a:pP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Contrôle</a:t>
              </a:r>
              <a:r>
                <a:rPr lang="en-US" sz="2651" b="1" i="0" u="sng" strike="noStrike" cap="none" dirty="0">
                  <a:solidFill>
                    <a:srgbClr val="000000"/>
                  </a:solidFill>
                  <a:latin typeface="droid serif" pitchFamily="18" charset="0"/>
                  <a:ea typeface="droid serif" pitchFamily="18" charset="0"/>
                  <a:cs typeface="droid serif" pitchFamily="18" charset="0"/>
                  <a:sym typeface="Oi"/>
                </a:rPr>
                <a:t> des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coûts</a:t>
              </a:r>
              <a:r>
                <a:rPr lang="en-US" sz="2651" b="1" dirty="0">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est le processus visant à s’assurer que le coût de fonctionnement d’une organisation ne dépasse pas son coût cible et qu’il n’y a pas de dépassement de coûts</a:t>
              </a:r>
              <a:endParaRPr sz="2650" dirty="0">
                <a:latin typeface="Droid Serif" pitchFamily="18" charset="0"/>
                <a:ea typeface="Droid Serif" pitchFamily="18" charset="0"/>
                <a:cs typeface="Droid Serif" pitchFamily="18" charset="0"/>
              </a:endParaRPr>
            </a:p>
            <a:p>
              <a:pPr marL="457200" marR="0" lvl="0" indent="-457200" rtl="0">
                <a:lnSpc>
                  <a:spcPct val="119992"/>
                </a:lnSpc>
                <a:spcBef>
                  <a:spcPts val="0"/>
                </a:spcBef>
                <a:spcAft>
                  <a:spcPts val="0"/>
                </a:spcAft>
                <a:buClr>
                  <a:srgbClr val="000000"/>
                </a:buClr>
                <a:buSzPts val="2651"/>
                <a:buFont typeface="Arial"/>
                <a:buChar char="•"/>
              </a:pPr>
              <a:r>
                <a:rPr lang="fr-BE" sz="2650" b="0" i="0" u="none" strike="noStrike" cap="none" dirty="0">
                  <a:solidFill>
                    <a:srgbClr val="000000"/>
                  </a:solidFill>
                  <a:latin typeface="Droid Serif" pitchFamily="18" charset="0"/>
                  <a:ea typeface="Droid Serif" pitchFamily="18" charset="0"/>
                  <a:cs typeface="Droid Serif" pitchFamily="18" charset="0"/>
                  <a:sym typeface="Oi"/>
                </a:rPr>
                <a:t>Il existe des mesures qui peuvent </a:t>
              </a:r>
              <a:r>
                <a:rPr lang="fr-BE" sz="2650" b="0" i="0" u="sng" strike="noStrike" cap="none" dirty="0">
                  <a:solidFill>
                    <a:srgbClr val="000000"/>
                  </a:solidFill>
                  <a:latin typeface="Droid Serif" pitchFamily="18" charset="0"/>
                  <a:ea typeface="Droid Serif" pitchFamily="18" charset="0"/>
                  <a:cs typeface="Droid Serif" pitchFamily="18" charset="0"/>
                  <a:sym typeface="Oi"/>
                </a:rPr>
                <a:t>aider une organisation</a:t>
              </a:r>
              <a:r>
                <a:rPr lang="fr-BE" sz="2650" b="0" i="0" u="none" strike="noStrike" cap="none" dirty="0">
                  <a:solidFill>
                    <a:srgbClr val="000000"/>
                  </a:solidFill>
                  <a:latin typeface="Droid Serif" pitchFamily="18" charset="0"/>
                  <a:ea typeface="Droid Serif" pitchFamily="18" charset="0"/>
                  <a:cs typeface="Droid Serif" pitchFamily="18" charset="0"/>
                  <a:sym typeface="Oi"/>
                </a:rPr>
                <a:t> à évaluer son rendement en comparant le rendement réel au rendement prévu, standard ou cible et en </a:t>
              </a:r>
              <a:r>
                <a:rPr lang="fr-BE" sz="2650" b="0" i="0" u="sng" strike="noStrike" cap="none" dirty="0">
                  <a:solidFill>
                    <a:srgbClr val="000000"/>
                  </a:solidFill>
                  <a:latin typeface="Droid Serif" pitchFamily="18" charset="0"/>
                  <a:ea typeface="Droid Serif" pitchFamily="18" charset="0"/>
                  <a:cs typeface="Droid Serif" pitchFamily="18" charset="0"/>
                  <a:sym typeface="Oi"/>
                </a:rPr>
                <a:t>créant des occasions </a:t>
              </a:r>
              <a:r>
                <a:rPr lang="fr-BE" sz="2650" b="0" i="0" u="none" strike="noStrike" cap="none" dirty="0">
                  <a:solidFill>
                    <a:srgbClr val="000000"/>
                  </a:solidFill>
                  <a:latin typeface="Droid Serif" pitchFamily="18" charset="0"/>
                  <a:ea typeface="Droid Serif" pitchFamily="18" charset="0"/>
                  <a:cs typeface="Droid Serif" pitchFamily="18" charset="0"/>
                  <a:sym typeface="Oi"/>
                </a:rPr>
                <a:t>de déterminer où les problèmes surviennent et comment les corriger.</a:t>
              </a:r>
              <a:endParaRPr dirty="0"/>
            </a:p>
          </p:txBody>
        </p:sp>
      </p:grpSp>
      <p:sp>
        <p:nvSpPr>
          <p:cNvPr id="689" name="Google Shape;689;p42"/>
          <p:cNvSpPr txBox="1"/>
          <p:nvPr/>
        </p:nvSpPr>
        <p:spPr>
          <a:xfrm>
            <a:off x="4648019" y="1075485"/>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Contrôle</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des </a:t>
            </a: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coûts</a:t>
            </a:r>
            <a:endParaRPr sz="1100" dirty="0">
              <a:effectLst>
                <a:outerShdw blurRad="38100" dist="38100" dir="2700000" algn="tl">
                  <a:srgbClr val="000000">
                    <a:alpha val="43137"/>
                  </a:srgbClr>
                </a:outerShdw>
              </a:effectLst>
            </a:endParaRPr>
          </a:p>
        </p:txBody>
      </p:sp>
      <p:pic>
        <p:nvPicPr>
          <p:cNvPr id="690" name="Google Shape;690;p42"/>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691" name="Google Shape;691;p42"/>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9" name="Google Shape;681;p42"/>
          <p:cNvSpPr/>
          <p:nvPr/>
        </p:nvSpPr>
        <p:spPr>
          <a:xfrm>
            <a:off x="11141242" y="3574997"/>
            <a:ext cx="5919537" cy="601049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84;p42"/>
          <p:cNvSpPr txBox="1"/>
          <p:nvPr/>
        </p:nvSpPr>
        <p:spPr>
          <a:xfrm>
            <a:off x="11550316" y="6648530"/>
            <a:ext cx="5029199" cy="2936958"/>
          </a:xfrm>
          <a:prstGeom prst="rect">
            <a:avLst/>
          </a:prstGeom>
          <a:noFill/>
          <a:ln>
            <a:noFill/>
          </a:ln>
        </p:spPr>
        <p:txBody>
          <a:bodyPr spcFirstLastPara="1" wrap="square" lIns="0" tIns="0" rIns="0" bIns="0" anchor="t" anchorCtr="0">
            <a:spAutoFit/>
          </a:bodyPr>
          <a:lstStyle/>
          <a:p>
            <a:pPr marL="457200" marR="0" lvl="0" indent="-457200" algn="ctr" rtl="0">
              <a:lnSpc>
                <a:spcPct val="119992"/>
              </a:lnSpc>
              <a:spcBef>
                <a:spcPts val="0"/>
              </a:spcBef>
              <a:spcAft>
                <a:spcPts val="0"/>
              </a:spcAft>
              <a:buClr>
                <a:srgbClr val="000000"/>
              </a:buClr>
              <a:buSzPts val="2651"/>
            </a:pPr>
            <a:r>
              <a:rPr lang="en-US" sz="2651" dirty="0">
                <a:latin typeface="droid serif" pitchFamily="18" charset="0"/>
                <a:ea typeface="droid serif" pitchFamily="18" charset="0"/>
                <a:cs typeface="droid serif" pitchFamily="18" charset="0"/>
                <a:sym typeface="Oi"/>
              </a:rPr>
              <a:t>     </a:t>
            </a:r>
            <a:r>
              <a:rPr lang="en-US" sz="2651" u="sng" dirty="0">
                <a:latin typeface="droid serif" pitchFamily="18" charset="0"/>
                <a:ea typeface="droid serif" pitchFamily="18" charset="0"/>
                <a:cs typeface="droid serif" pitchFamily="18" charset="0"/>
                <a:sym typeface="Oi"/>
              </a:rPr>
              <a:t>Article &amp; Video (2:30) </a:t>
            </a:r>
            <a:r>
              <a:rPr lang="en-US" sz="2651" dirty="0">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Contrôle des coûts – Définition, signification, différences entre le contrôle des coûts et la réduction des coûts</a:t>
            </a:r>
            <a:endParaRPr dirty="0"/>
          </a:p>
        </p:txBody>
      </p:sp>
      <p:pic>
        <p:nvPicPr>
          <p:cNvPr id="48" name="Picture 47" descr="Cost-Control.jpg"/>
          <p:cNvPicPr>
            <a:picLocks noChangeAspect="1"/>
          </p:cNvPicPr>
          <p:nvPr/>
        </p:nvPicPr>
        <p:blipFill>
          <a:blip r:embed="rId5"/>
          <a:stretch>
            <a:fillRect/>
          </a:stretch>
        </p:blipFill>
        <p:spPr>
          <a:xfrm>
            <a:off x="11686673" y="3890460"/>
            <a:ext cx="4859045" cy="2702844"/>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695"/>
        <p:cNvGrpSpPr/>
        <p:nvPr/>
      </p:nvGrpSpPr>
      <p:grpSpPr>
        <a:xfrm>
          <a:off x="0" y="0"/>
          <a:ext cx="0" cy="0"/>
          <a:chOff x="0" y="0"/>
          <a:chExt cx="0" cy="0"/>
        </a:xfrm>
      </p:grpSpPr>
      <p:sp>
        <p:nvSpPr>
          <p:cNvPr id="696" name="Google Shape;696;p43"/>
          <p:cNvSpPr/>
          <p:nvPr/>
        </p:nvSpPr>
        <p:spPr>
          <a:xfrm>
            <a:off x="1254323" y="3293060"/>
            <a:ext cx="15594842" cy="586438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3"/>
          <p:cNvGrpSpPr/>
          <p:nvPr/>
        </p:nvGrpSpPr>
        <p:grpSpPr>
          <a:xfrm>
            <a:off x="1375344" y="3372733"/>
            <a:ext cx="15097301" cy="9496877"/>
            <a:chOff x="-886569" y="-7545420"/>
            <a:chExt cx="20129735" cy="12662511"/>
          </a:xfrm>
        </p:grpSpPr>
        <p:sp>
          <p:nvSpPr>
            <p:cNvPr id="698" name="Google Shape;698;p43"/>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99" name="Google Shape;699;p43"/>
            <p:cNvSpPr txBox="1"/>
            <p:nvPr/>
          </p:nvSpPr>
          <p:spPr>
            <a:xfrm>
              <a:off x="-886569" y="-7545420"/>
              <a:ext cx="20129735" cy="7560708"/>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buFont typeface="Arial"/>
                <a:buChar char="•"/>
              </a:pP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Contrôle</a:t>
              </a:r>
              <a:r>
                <a:rPr lang="en-US" sz="2651" b="1" i="0" u="sng" strike="noStrike" cap="none" dirty="0">
                  <a:solidFill>
                    <a:srgbClr val="FFFFFF"/>
                  </a:solidFill>
                  <a:latin typeface="droid serif" pitchFamily="18" charset="0"/>
                  <a:ea typeface="droid serif" pitchFamily="18" charset="0"/>
                  <a:cs typeface="droid serif" pitchFamily="18" charset="0"/>
                  <a:sym typeface="Oi"/>
                </a:rPr>
                <a:t> de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l’argent</a:t>
              </a:r>
              <a:r>
                <a:rPr lang="en-US" sz="2651" b="1" i="0" u="sng" strike="noStrike" cap="none" dirty="0">
                  <a:solidFill>
                    <a:srgbClr val="FFFFFF"/>
                  </a:solidFill>
                  <a:latin typeface="droid serif" pitchFamily="18" charset="0"/>
                  <a:ea typeface="droid serif" pitchFamily="18" charset="0"/>
                  <a:cs typeface="droid serif" pitchFamily="18" charset="0"/>
                  <a:sym typeface="Oi"/>
                </a:rPr>
                <a:t> </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liquide</a:t>
              </a:r>
              <a:r>
                <a:rPr lang="en-US" sz="2651" b="1" i="0" strike="noStrike" cap="none" dirty="0">
                  <a:solidFill>
                    <a:srgbClr val="FFFFFF"/>
                  </a:solidFill>
                  <a:latin typeface="droid serif" pitchFamily="18" charset="0"/>
                  <a:ea typeface="droid serif" pitchFamily="18" charset="0"/>
                  <a:cs typeface="droid serif" pitchFamily="18" charset="0"/>
                  <a:sym typeface="Oi"/>
                </a:rPr>
                <a:t> </a:t>
              </a:r>
              <a:r>
                <a:rPr lang="en-US" sz="2651" b="0" i="0" strike="noStrike" cap="none" dirty="0">
                  <a:solidFill>
                    <a:srgbClr val="FFFFFF"/>
                  </a:solidFill>
                  <a:latin typeface="droid serif" pitchFamily="18" charset="0"/>
                  <a:ea typeface="droid serif" pitchFamily="18" charset="0"/>
                  <a:cs typeface="droid serif" pitchFamily="18" charset="0"/>
                  <a:sym typeface="Oi"/>
                </a:rPr>
                <a:t>-</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les moyens par lesquels une organisation assure le contrôle de sa trésorerie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endParaRPr lang="en-US" dirty="0">
                <a:ea typeface="droid serif" pitchFamily="18" charset="0"/>
              </a:endParaRPr>
            </a:p>
            <a:p>
              <a:pPr marL="457200" marR="0" lvl="0" indent="-457200" rtl="0">
                <a:lnSpc>
                  <a:spcPct val="119992"/>
                </a:lnSpc>
                <a:spcBef>
                  <a:spcPts val="0"/>
                </a:spcBef>
                <a:spcAft>
                  <a:spcPts val="0"/>
                </a:spcAft>
                <a:buClr>
                  <a:srgbClr val="FFFFFF"/>
                </a:buClr>
                <a:buSzPts val="2651"/>
                <a:buFont typeface="Arial"/>
                <a:buChar char="•"/>
              </a:pPr>
              <a:endParaRPr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Il est </a:t>
              </a:r>
              <a:r>
                <a:rPr lang="fr-BE" sz="2651" b="0" i="0" u="sng" strike="noStrike" cap="none" dirty="0">
                  <a:solidFill>
                    <a:srgbClr val="FFFFFF"/>
                  </a:solidFill>
                  <a:latin typeface="droid serif" pitchFamily="18" charset="0"/>
                  <a:ea typeface="droid serif" pitchFamily="18" charset="0"/>
                  <a:cs typeface="droid serif" pitchFamily="18" charset="0"/>
                  <a:sym typeface="Oi"/>
                </a:rPr>
                <a:t>extrêmement important pour le gouvernement</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 qui reçoit l’essentiel de ses recettes à certaines périodes de l’année, tandis que ses dépenses sont effectuées de manière constante tout au long de l’année.</a:t>
              </a:r>
            </a:p>
            <a:p>
              <a:pPr marL="457200" marR="0" lvl="0" indent="-457200" rtl="0">
                <a:lnSpc>
                  <a:spcPct val="119992"/>
                </a:lnSpc>
                <a:spcBef>
                  <a:spcPts val="0"/>
                </a:spcBef>
                <a:spcAft>
                  <a:spcPts val="0"/>
                </a:spcAft>
                <a:buClr>
                  <a:srgbClr val="FFFFFF"/>
                </a:buClr>
                <a:buSzPts val="2651"/>
                <a:buFont typeface="Arial"/>
                <a:buChar char="•"/>
              </a:pPr>
              <a:endParaRPr dirty="0"/>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Le contrôle de la trésorerie aide à maintenir un équilibre entre </a:t>
              </a:r>
              <a:r>
                <a:rPr lang="fr-BE" sz="2651" b="0" i="0" u="sng" strike="noStrike" cap="none" dirty="0">
                  <a:solidFill>
                    <a:srgbClr val="FFFFFF"/>
                  </a:solidFill>
                  <a:latin typeface="droid serif" pitchFamily="18" charset="0"/>
                  <a:ea typeface="droid serif" pitchFamily="18" charset="0"/>
                  <a:cs typeface="droid serif" pitchFamily="18" charset="0"/>
                  <a:sym typeface="Oi"/>
                </a:rPr>
                <a:t>l’excédent de trésorerie et la pénurie de liquidités </a:t>
              </a:r>
            </a:p>
            <a:p>
              <a:pPr marL="457200" marR="0" lvl="0" indent="-457200" rtl="0">
                <a:lnSpc>
                  <a:spcPct val="119992"/>
                </a:lnSpc>
                <a:spcBef>
                  <a:spcPts val="0"/>
                </a:spcBef>
                <a:spcAft>
                  <a:spcPts val="0"/>
                </a:spcAft>
                <a:buClr>
                  <a:srgbClr val="FFFFFF"/>
                </a:buClr>
                <a:buSzPts val="2651"/>
                <a:buFont typeface="Arial"/>
                <a:buChar char="•"/>
              </a:pPr>
              <a:endParaRPr lang="fr-BE"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1" i="0" u="sng" strike="noStrike" cap="none" dirty="0">
                  <a:solidFill>
                    <a:srgbClr val="FFFFFF"/>
                  </a:solidFill>
                  <a:latin typeface="droid serif" pitchFamily="18" charset="0"/>
                  <a:ea typeface="droid serif" pitchFamily="18" charset="0"/>
                  <a:cs typeface="droid serif" pitchFamily="18" charset="0"/>
                  <a:sym typeface="Oi"/>
                </a:rPr>
                <a:t>Analyse des flux de trésorerie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aide à identifier à l’avance la situation de trésorerie dans laquelle se trouvera une organisation et la façon de faire face aux problèmes qu’elle pourrait rencontrer à l’avenir, tels qu’une pénurie de trésorerie</a:t>
              </a:r>
              <a:endParaRPr dirty="0"/>
            </a:p>
          </p:txBody>
        </p:sp>
      </p:grpSp>
      <p:sp>
        <p:nvSpPr>
          <p:cNvPr id="702" name="Google Shape;702;p43"/>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04" name="Google Shape;704;p43"/>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05" name="Google Shape;705;p43"/>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706" name="Google Shape;706;p43"/>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Contrôle</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l’argent</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liquide</a:t>
            </a:r>
            <a:endParaRPr sz="1100" dirty="0">
              <a:effectLst>
                <a:outerShdw blurRad="38100" dist="38100" dir="2700000" algn="tl">
                  <a:srgbClr val="000000">
                    <a:alpha val="43137"/>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10"/>
        <p:cNvGrpSpPr/>
        <p:nvPr/>
      </p:nvGrpSpPr>
      <p:grpSpPr>
        <a:xfrm>
          <a:off x="0" y="0"/>
          <a:ext cx="0" cy="0"/>
          <a:chOff x="0" y="0"/>
          <a:chExt cx="0" cy="0"/>
        </a:xfrm>
      </p:grpSpPr>
      <p:grpSp>
        <p:nvGrpSpPr>
          <p:cNvPr id="712" name="Google Shape;712;p44"/>
          <p:cNvGrpSpPr/>
          <p:nvPr/>
        </p:nvGrpSpPr>
        <p:grpSpPr>
          <a:xfrm>
            <a:off x="7508146" y="8981114"/>
            <a:ext cx="10779854" cy="6174496"/>
            <a:chOff x="-388528" y="-3115570"/>
            <a:chExt cx="14373139" cy="8232661"/>
          </a:xfrm>
        </p:grpSpPr>
        <p:sp>
          <p:nvSpPr>
            <p:cNvPr id="713" name="Google Shape;713;p44"/>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14" name="Google Shape;714;p44"/>
            <p:cNvSpPr txBox="1"/>
            <p:nvPr/>
          </p:nvSpPr>
          <p:spPr>
            <a:xfrm>
              <a:off x="-388528" y="-3115570"/>
              <a:ext cx="13984611" cy="344709"/>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None/>
              </a:pPr>
              <a:endParaRPr dirty="0"/>
            </a:p>
          </p:txBody>
        </p:sp>
      </p:grpSp>
      <p:sp>
        <p:nvSpPr>
          <p:cNvPr id="715" name="Google Shape;715;p44"/>
          <p:cNvSpPr/>
          <p:nvPr/>
        </p:nvSpPr>
        <p:spPr>
          <a:xfrm>
            <a:off x="1711276" y="5638799"/>
            <a:ext cx="6670724" cy="4052203"/>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4"/>
          <p:cNvGrpSpPr/>
          <p:nvPr/>
        </p:nvGrpSpPr>
        <p:grpSpPr>
          <a:xfrm>
            <a:off x="1549400" y="5761209"/>
            <a:ext cx="6680200" cy="3929794"/>
            <a:chOff x="0" y="-1314330"/>
            <a:chExt cx="5108065" cy="8492806"/>
          </a:xfrm>
        </p:grpSpPr>
        <p:sp>
          <p:nvSpPr>
            <p:cNvPr id="717" name="Google Shape;717;p44"/>
            <p:cNvSpPr txBox="1"/>
            <p:nvPr/>
          </p:nvSpPr>
          <p:spPr>
            <a:xfrm>
              <a:off x="0" y="2951708"/>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18" name="Google Shape;718;p44"/>
            <p:cNvSpPr txBox="1"/>
            <p:nvPr/>
          </p:nvSpPr>
          <p:spPr>
            <a:xfrm>
              <a:off x="290121" y="-1314330"/>
              <a:ext cx="4817944" cy="8492806"/>
            </a:xfrm>
            <a:prstGeom prst="rect">
              <a:avLst/>
            </a:prstGeom>
            <a:noFill/>
            <a:ln>
              <a:noFill/>
            </a:ln>
          </p:spPr>
          <p:txBody>
            <a:bodyPr spcFirstLastPara="1" wrap="square" lIns="0" tIns="0" rIns="0" bIns="0" anchor="t" anchorCtr="0">
              <a:spAutoFit/>
            </a:bodyPr>
            <a:lstStyle/>
            <a:p>
              <a:pPr marL="0" marR="0" lvl="0" indent="0" rtl="0">
                <a:lnSpc>
                  <a:spcPct val="132541"/>
                </a:lnSpc>
                <a:spcBef>
                  <a:spcPts val="0"/>
                </a:spcBef>
                <a:spcAft>
                  <a:spcPts val="0"/>
                </a:spcAft>
                <a:buNone/>
              </a:pPr>
              <a:r>
                <a:rPr lang="fr-BE" sz="2400" b="0" i="0" u="none" strike="noStrike" cap="none" dirty="0">
                  <a:solidFill>
                    <a:srgbClr val="FFFFFF"/>
                  </a:solidFill>
                  <a:latin typeface="droid serif" pitchFamily="18" charset="0"/>
                  <a:ea typeface="droid serif" pitchFamily="18" charset="0"/>
                  <a:cs typeface="droid serif" pitchFamily="18" charset="0"/>
                  <a:sym typeface="Oi"/>
                </a:rPr>
                <a:t>En réalité, </a:t>
              </a:r>
              <a:r>
                <a:rPr lang="fr-BE" sz="2400" b="1" i="0" u="none" strike="noStrike" cap="none" dirty="0">
                  <a:solidFill>
                    <a:srgbClr val="FFFFFF"/>
                  </a:solidFill>
                  <a:latin typeface="droid serif" pitchFamily="18" charset="0"/>
                  <a:ea typeface="droid serif" pitchFamily="18" charset="0"/>
                  <a:cs typeface="droid serif" pitchFamily="18" charset="0"/>
                  <a:sym typeface="Oi"/>
                </a:rPr>
                <a:t>une analyse des flux de trésorerie pendant plus de six ou huit mois</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 peut ne pas être utile, en raison de la probabilité d’erreur qui augmente avec le temps dans la prévision des flux futurs, bien que l’analyse annuelle des flux de trésorerie soit devenue assez courante ces dernières années.</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a:t>
              </a:r>
              <a:endParaRPr dirty="0"/>
            </a:p>
          </p:txBody>
        </p:sp>
      </p:grpSp>
      <p:pic>
        <p:nvPicPr>
          <p:cNvPr id="719" name="Google Shape;719;p44"/>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20" name="Google Shape;720;p44"/>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721" name="Google Shape;721;p44"/>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Table </a:t>
            </a:r>
            <a:r>
              <a:rPr lang="en-US" sz="4800"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1</a:t>
            </a:r>
            <a:endParaRPr sz="1100" dirty="0">
              <a:effectLst>
                <a:outerShdw blurRad="38100" dist="38100" dir="2700000" algn="tl">
                  <a:srgbClr val="000000">
                    <a:alpha val="43137"/>
                  </a:srgbClr>
                </a:outerShdw>
              </a:effectLst>
            </a:endParaRPr>
          </a:p>
        </p:txBody>
      </p:sp>
      <p:pic>
        <p:nvPicPr>
          <p:cNvPr id="14" name="Picture 13" descr="Table 1.jpg"/>
          <p:cNvPicPr>
            <a:picLocks noChangeAspect="1"/>
          </p:cNvPicPr>
          <p:nvPr/>
        </p:nvPicPr>
        <p:blipFill>
          <a:blip r:embed="rId5"/>
          <a:stretch>
            <a:fillRect/>
          </a:stretch>
        </p:blipFill>
        <p:spPr>
          <a:xfrm>
            <a:off x="9271000" y="803275"/>
            <a:ext cx="8077201" cy="8648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Google Shape;715;p44"/>
          <p:cNvSpPr/>
          <p:nvPr/>
        </p:nvSpPr>
        <p:spPr>
          <a:xfrm>
            <a:off x="1685876" y="3124200"/>
            <a:ext cx="6721524" cy="2166142"/>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1822225" y="3148008"/>
            <a:ext cx="6407375" cy="2131353"/>
          </a:xfrm>
          <a:prstGeom prst="rect">
            <a:avLst/>
          </a:prstGeom>
          <a:noFill/>
        </p:spPr>
        <p:txBody>
          <a:bodyPr wrap="square" rtlCol="0">
            <a:spAutoFit/>
          </a:bodyPr>
          <a:lstStyle/>
          <a:p>
            <a:pPr lvl="0" algn="ctr"/>
            <a:r>
              <a:rPr lang="fr-BE" sz="2650" b="1" u="sng" dirty="0">
                <a:solidFill>
                  <a:srgbClr val="FFFFFF"/>
                </a:solidFill>
                <a:latin typeface="Droid Serif" pitchFamily="18" charset="0"/>
                <a:ea typeface="Droid Serif" pitchFamily="18" charset="0"/>
                <a:cs typeface="Droid Serif" pitchFamily="18" charset="0"/>
                <a:sym typeface="Oi"/>
              </a:rPr>
              <a:t>Flux de trésorerie </a:t>
            </a:r>
            <a:r>
              <a:rPr lang="fr-BE" sz="2650" dirty="0">
                <a:solidFill>
                  <a:srgbClr val="FFFFFF"/>
                </a:solidFill>
                <a:latin typeface="Droid Serif" pitchFamily="18" charset="0"/>
                <a:ea typeface="Droid Serif" pitchFamily="18" charset="0"/>
                <a:cs typeface="Droid Serif" pitchFamily="18" charset="0"/>
                <a:sym typeface="Oi"/>
              </a:rPr>
              <a:t>d’une administration locale basés sur les informations sur les recettes et les décaissements mensuels sur une période de trois mois</a:t>
            </a:r>
            <a:endParaRPr lang="el-GR" sz="2650" dirty="0">
              <a:latin typeface="Droid Serif" pitchFamily="18" charset="0"/>
              <a:ea typeface="Droid Serif" pitchFamily="18" charset="0"/>
              <a:cs typeface="Droid Serif"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343922" y="4451684"/>
            <a:ext cx="6813489" cy="2406316"/>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47"/>
          <p:cNvGrpSpPr/>
          <p:nvPr/>
        </p:nvGrpSpPr>
        <p:grpSpPr>
          <a:xfrm>
            <a:off x="1271732" y="4710072"/>
            <a:ext cx="6476605" cy="3397591"/>
            <a:chOff x="0" y="586970"/>
            <a:chExt cx="14751941" cy="4530121"/>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767330" y="586970"/>
              <a:ext cx="13984611" cy="2610629"/>
            </a:xfrm>
            <a:prstGeom prst="rect">
              <a:avLst/>
            </a:prstGeom>
            <a:noFill/>
            <a:ln>
              <a:noFill/>
            </a:ln>
          </p:spPr>
          <p:txBody>
            <a:bodyPr spcFirstLastPara="1" wrap="square" lIns="0" tIns="0" rIns="0" bIns="0" anchor="t" anchorCtr="0">
              <a:spAutoFit/>
            </a:bodyPr>
            <a:lstStyle/>
            <a:p>
              <a:pPr marL="0" marR="0" lvl="0" indent="0" algn="ctr" rtl="0">
                <a:lnSpc>
                  <a:spcPct val="119992"/>
                </a:lnSpc>
                <a:spcBef>
                  <a:spcPts val="0"/>
                </a:spcBef>
                <a:spcAft>
                  <a:spcPts val="0"/>
                </a:spcAft>
                <a:buNone/>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Le </a:t>
              </a:r>
              <a:r>
                <a:rPr lang="fr-BE" sz="2651" b="0" i="0" u="sng" strike="noStrike" cap="none" dirty="0">
                  <a:solidFill>
                    <a:srgbClr val="FFFFFF"/>
                  </a:solidFill>
                  <a:latin typeface="droid serif" pitchFamily="18" charset="0"/>
                  <a:ea typeface="droid serif" pitchFamily="18" charset="0"/>
                  <a:cs typeface="droid serif" pitchFamily="18" charset="0"/>
                  <a:sym typeface="Oi"/>
                </a:rPr>
                <a:t>seuil de rentabilité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est le point dans le volume d’activité où les revenus et les dépenses de l’organisation sont égaux</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a:t>
              </a: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760" name="Google Shape;760;p47"/>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764" name="Google Shape;764;p47"/>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seuil</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rentabilité</a:t>
            </a:r>
            <a:endParaRPr sz="1100" dirty="0">
              <a:effectLst>
                <a:outerShdw blurRad="38100" dist="38100" dir="2700000" algn="tl">
                  <a:srgbClr val="000000">
                    <a:alpha val="43137"/>
                  </a:srgbClr>
                </a:outerShdw>
              </a:effectLst>
            </a:endParaRPr>
          </a:p>
        </p:txBody>
      </p:sp>
      <p:sp>
        <p:nvSpPr>
          <p:cNvPr id="44035" name="AutoShape 3"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37" name="AutoShape 5"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39" name="AutoShape 7"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41" name="AutoShape 9"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43" name="AutoShape 11"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45" name="AutoShape 13"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47" name="AutoShape 15"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49" name="AutoShape 17"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51" name="AutoShape 19"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53" name="AutoShape 21" descr="https://geekflare.com/wp-content/uploads/2022/09/break-even-point-bep-cost-volume-profi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 name="Picture 23" descr="break even.jpg"/>
          <p:cNvPicPr>
            <a:picLocks noChangeAspect="1"/>
          </p:cNvPicPr>
          <p:nvPr/>
        </p:nvPicPr>
        <p:blipFill>
          <a:blip r:embed="rId5"/>
          <a:stretch>
            <a:fillRect/>
          </a:stretch>
        </p:blipFill>
        <p:spPr>
          <a:xfrm>
            <a:off x="9360568" y="2503561"/>
            <a:ext cx="8287110" cy="6953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271732" y="4058532"/>
            <a:ext cx="15298980" cy="411480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40;p46"/>
          <p:cNvGrpSpPr/>
          <p:nvPr/>
        </p:nvGrpSpPr>
        <p:grpSpPr>
          <a:xfrm>
            <a:off x="1672683" y="4243598"/>
            <a:ext cx="14340467" cy="3915944"/>
            <a:chOff x="0" y="-2790"/>
            <a:chExt cx="13984611" cy="5221259"/>
          </a:xfrm>
        </p:grpSpPr>
        <p:sp>
          <p:nvSpPr>
            <p:cNvPr id="741" name="Google Shape;741;p46"/>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42" name="Google Shape;742;p46"/>
            <p:cNvSpPr txBox="1"/>
            <p:nvPr/>
          </p:nvSpPr>
          <p:spPr>
            <a:xfrm>
              <a:off x="0" y="-2790"/>
              <a:ext cx="13984611" cy="5221259"/>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Font typeface="Arial" pitchFamily="34" charset="0"/>
                <a:buChar char="•"/>
              </a:pPr>
              <a:r>
                <a:rPr lang="en-US" sz="2651" dirty="0">
                  <a:latin typeface="droid serif" pitchFamily="18" charset="0"/>
                  <a:ea typeface="droid serif" pitchFamily="18" charset="0"/>
                  <a:cs typeface="droid serif" pitchFamily="18" charset="0"/>
                  <a:sym typeface="Oi"/>
                </a:rPr>
                <a:t> </a:t>
              </a:r>
              <a:r>
                <a:rPr lang="en-US" sz="2651" b="1" u="sng" dirty="0">
                  <a:latin typeface="droid serif" pitchFamily="18" charset="0"/>
                  <a:ea typeface="droid serif" pitchFamily="18" charset="0"/>
                  <a:cs typeface="droid serif" pitchFamily="18" charset="0"/>
                  <a:sym typeface="Oi"/>
                </a:rPr>
                <a:t>Structure des </a:t>
              </a:r>
              <a:r>
                <a:rPr lang="en-US" sz="2651" b="1" u="sng" dirty="0" err="1">
                  <a:latin typeface="droid serif" pitchFamily="18" charset="0"/>
                  <a:ea typeface="droid serif" pitchFamily="18" charset="0"/>
                  <a:cs typeface="droid serif" pitchFamily="18" charset="0"/>
                  <a:sym typeface="Oi"/>
                </a:rPr>
                <a:t>coûts</a:t>
              </a:r>
              <a:r>
                <a:rPr lang="en-US" sz="2651" b="1" dirty="0">
                  <a:latin typeface="droid serif" pitchFamily="18" charset="0"/>
                  <a:ea typeface="droid serif" pitchFamily="18" charset="0"/>
                  <a:cs typeface="droid serif" pitchFamily="18" charset="0"/>
                  <a:sym typeface="Oi"/>
                </a:rPr>
                <a:t> </a:t>
              </a:r>
              <a:r>
                <a:rPr lang="en-US" sz="2651" dirty="0">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la proportion relative des coûts fixes et variables d’une organisation</a:t>
              </a:r>
              <a:r>
                <a:rPr lang="en-US" sz="2651" dirty="0">
                  <a:latin typeface="droid serif" pitchFamily="18" charset="0"/>
                  <a:ea typeface="droid serif" pitchFamily="18" charset="0"/>
                  <a:cs typeface="droid serif" pitchFamily="18" charset="0"/>
                  <a:sym typeface="Oi"/>
                </a:rPr>
                <a:t>  </a:t>
              </a:r>
            </a:p>
            <a:p>
              <a:pPr marL="0" marR="0" lvl="0" indent="0" rtl="0">
                <a:lnSpc>
                  <a:spcPct val="119992"/>
                </a:lnSpc>
                <a:spcBef>
                  <a:spcPts val="0"/>
                </a:spcBef>
                <a:spcAft>
                  <a:spcPts val="0"/>
                </a:spcAft>
                <a:buFont typeface="Arial" pitchFamily="34" charset="0"/>
                <a:buChar char="•"/>
              </a:pPr>
              <a:endParaRPr lang="en-US" sz="2651"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1" dirty="0">
                  <a:latin typeface="droid serif" pitchFamily="18" charset="0"/>
                  <a:ea typeface="droid serif" pitchFamily="18" charset="0"/>
                  <a:cs typeface="droid serif" pitchFamily="18" charset="0"/>
                  <a:sym typeface="Oi"/>
                </a:rPr>
                <a:t> </a:t>
              </a:r>
              <a:r>
                <a:rPr lang="en-US" sz="2651" b="1" u="sng" dirty="0">
                  <a:latin typeface="droid serif" pitchFamily="18" charset="0"/>
                  <a:ea typeface="droid serif" pitchFamily="18" charset="0"/>
                  <a:cs typeface="droid serif" pitchFamily="18" charset="0"/>
                  <a:sym typeface="Oi"/>
                </a:rPr>
                <a:t>Levier </a:t>
              </a:r>
              <a:r>
                <a:rPr lang="en-US" sz="2651" b="1" u="sng" dirty="0" err="1">
                  <a:latin typeface="droid serif" pitchFamily="18" charset="0"/>
                  <a:ea typeface="droid serif" pitchFamily="18" charset="0"/>
                  <a:cs typeface="droid serif" pitchFamily="18" charset="0"/>
                  <a:sym typeface="Oi"/>
                </a:rPr>
                <a:t>d’exploitation</a:t>
              </a:r>
              <a:r>
                <a:rPr lang="en-US" sz="2651" b="1" dirty="0">
                  <a:latin typeface="droid serif" pitchFamily="18" charset="0"/>
                  <a:ea typeface="droid serif" pitchFamily="18" charset="0"/>
                  <a:cs typeface="droid serif" pitchFamily="18" charset="0"/>
                  <a:sym typeface="Oi"/>
                </a:rPr>
                <a:t> </a:t>
              </a:r>
              <a:r>
                <a:rPr lang="en-US" sz="2651" dirty="0">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la mesure dans laquelle une organisation utilise des coûts fixes dans sa structure</a:t>
              </a:r>
              <a:endParaRPr lang="en-US" sz="2651"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endParaRPr lang="en-US" sz="2651"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1" dirty="0">
                  <a:latin typeface="droid serif" pitchFamily="18" charset="0"/>
                  <a:ea typeface="droid serif" pitchFamily="18" charset="0"/>
                  <a:cs typeface="droid serif" pitchFamily="18" charset="0"/>
                  <a:sym typeface="Oi"/>
                </a:rPr>
                <a:t> </a:t>
              </a:r>
              <a:r>
                <a:rPr lang="fr-BE" sz="2651" dirty="0">
                  <a:latin typeface="droid serif" pitchFamily="18" charset="0"/>
                  <a:ea typeface="droid serif" pitchFamily="18" charset="0"/>
                  <a:cs typeface="droid serif" pitchFamily="18" charset="0"/>
                  <a:sym typeface="Oi"/>
                </a:rPr>
                <a:t>Il est le plus élevé dans les entreprises qui ont une proportion élevée de coûts fixes par rapport aux coûts variables</a:t>
              </a:r>
              <a:endParaRPr sz="2651"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747" name="Google Shape;747;p46"/>
          <p:cNvSpPr txBox="1"/>
          <p:nvPr/>
        </p:nvSpPr>
        <p:spPr>
          <a:xfrm>
            <a:off x="4646258" y="1062455"/>
            <a:ext cx="12241567"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Structure des coûts et levier opérationnel</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157"/>
        <p:cNvGrpSpPr/>
        <p:nvPr/>
      </p:nvGrpSpPr>
      <p:grpSpPr>
        <a:xfrm>
          <a:off x="0" y="0"/>
          <a:ext cx="0" cy="0"/>
          <a:chOff x="0" y="0"/>
          <a:chExt cx="0" cy="0"/>
        </a:xfrm>
      </p:grpSpPr>
      <p:sp>
        <p:nvSpPr>
          <p:cNvPr id="158" name="Google Shape;158;p5"/>
          <p:cNvSpPr/>
          <p:nvPr/>
        </p:nvSpPr>
        <p:spPr>
          <a:xfrm>
            <a:off x="0" y="0"/>
            <a:ext cx="9144000" cy="10287000"/>
          </a:xfrm>
          <a:prstGeom prst="rect">
            <a:avLst/>
          </a:prstGeom>
          <a:solidFill>
            <a:srgbClr val="F6F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5"/>
          <p:cNvGrpSpPr/>
          <p:nvPr/>
        </p:nvGrpSpPr>
        <p:grpSpPr>
          <a:xfrm>
            <a:off x="9650626" y="2546077"/>
            <a:ext cx="8176771" cy="7355656"/>
            <a:chOff x="-3" y="-800460"/>
            <a:chExt cx="8747271" cy="12126562"/>
          </a:xfrm>
        </p:grpSpPr>
        <p:sp>
          <p:nvSpPr>
            <p:cNvPr id="160" name="Google Shape;160;p5"/>
            <p:cNvSpPr/>
            <p:nvPr/>
          </p:nvSpPr>
          <p:spPr>
            <a:xfrm>
              <a:off x="-3" y="-800460"/>
              <a:ext cx="8729940" cy="1135588"/>
            </a:xfrm>
            <a:custGeom>
              <a:avLst/>
              <a:gdLst/>
              <a:ahLst/>
              <a:cxnLst/>
              <a:rect l="l" t="t" r="r" b="b"/>
              <a:pathLst>
                <a:path w="28338968" h="3686325" extrusionOk="0">
                  <a:moveTo>
                    <a:pt x="28214507" y="59690"/>
                  </a:moveTo>
                  <a:cubicBezTo>
                    <a:pt x="28250068" y="59690"/>
                    <a:pt x="28279279" y="88900"/>
                    <a:pt x="28279279" y="124460"/>
                  </a:cubicBezTo>
                  <a:lnTo>
                    <a:pt x="28279279" y="3561865"/>
                  </a:lnTo>
                  <a:cubicBezTo>
                    <a:pt x="28279279" y="3597425"/>
                    <a:pt x="28250068" y="3626635"/>
                    <a:pt x="28214507" y="3626635"/>
                  </a:cubicBezTo>
                  <a:lnTo>
                    <a:pt x="124460" y="3626635"/>
                  </a:lnTo>
                  <a:cubicBezTo>
                    <a:pt x="88900" y="3626635"/>
                    <a:pt x="59690" y="3597425"/>
                    <a:pt x="59690" y="3561865"/>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3561865"/>
                  </a:lnTo>
                  <a:cubicBezTo>
                    <a:pt x="0" y="3630445"/>
                    <a:pt x="55880" y="3686325"/>
                    <a:pt x="124460" y="3686325"/>
                  </a:cubicBezTo>
                  <a:lnTo>
                    <a:pt x="28214507" y="3686325"/>
                  </a:lnTo>
                  <a:cubicBezTo>
                    <a:pt x="28283086" y="3686325"/>
                    <a:pt x="28338968" y="3630445"/>
                    <a:pt x="28338968" y="3561865"/>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17328" y="625002"/>
              <a:ext cx="8729940" cy="10701100"/>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chemeClr val="bg1"/>
                </a:buClr>
                <a:buFont typeface="Wingdings" pitchFamily="2" charset="2"/>
                <a:buChar char="v"/>
              </a:pPr>
              <a:r>
                <a:rPr lang="en-US" sz="1900" b="0" i="0" u="none" strike="noStrike" cap="none" dirty="0">
                  <a:solidFill>
                    <a:schemeClr val="lt1"/>
                  </a:solidFill>
                  <a:latin typeface="Droid Serif" pitchFamily="18" charset="0"/>
                  <a:ea typeface="Droid Serif" pitchFamily="18" charset="0"/>
                  <a:cs typeface="Droid Serif" pitchFamily="18" charset="0"/>
                  <a:sym typeface="Times New Roman"/>
                </a:rPr>
                <a:t> </a:t>
              </a: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Entrepreneur social expérimenté</a:t>
              </a:r>
            </a:p>
            <a:p>
              <a:pPr marL="0" marR="0" lvl="0" indent="0" rtl="0">
                <a:lnSpc>
                  <a:spcPct val="115000"/>
                </a:lnSpc>
                <a:spcBef>
                  <a:spcPts val="0"/>
                </a:spcBef>
                <a:spcAft>
                  <a:spcPts val="0"/>
                </a:spcAft>
                <a:buClr>
                  <a:schemeClr val="bg1"/>
                </a:buClr>
                <a:buFont typeface="Wingdings" pitchFamily="2" charset="2"/>
                <a:buChar char="v"/>
              </a:pPr>
              <a:endParaRPr lang="fr-BE" sz="1900" b="0" i="0" u="none" strike="noStrike" cap="none" dirty="0">
                <a:solidFill>
                  <a:schemeClr val="lt1"/>
                </a:solidFill>
                <a:latin typeface="Droid Serif" pitchFamily="18" charset="0"/>
                <a:ea typeface="Droid Serif" pitchFamily="18" charset="0"/>
                <a:cs typeface="Droid Serif" pitchFamily="18" charset="0"/>
                <a:sym typeface="Times New Roman"/>
              </a:endParaRPr>
            </a:p>
            <a:p>
              <a:pPr marL="0" marR="0" lvl="0" indent="0" rtl="0">
                <a:lnSpc>
                  <a:spcPct val="115000"/>
                </a:lnSpc>
                <a:spcBef>
                  <a:spcPts val="0"/>
                </a:spcBef>
                <a:spcAft>
                  <a:spcPts val="0"/>
                </a:spcAft>
                <a:buClr>
                  <a:schemeClr val="bg1"/>
                </a:buClr>
                <a:buFont typeface="Wingdings" pitchFamily="2" charset="2"/>
                <a:buChar char="v"/>
              </a:pP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Président de l’Association éducative d’Athènes HFAISTOS, la Fédération des associations helléniques de jeunes entrepreneurs</a:t>
              </a:r>
            </a:p>
            <a:p>
              <a:pPr marL="0" marR="0" lvl="0" indent="0" rtl="0">
                <a:lnSpc>
                  <a:spcPct val="115000"/>
                </a:lnSpc>
                <a:spcBef>
                  <a:spcPts val="0"/>
                </a:spcBef>
                <a:spcAft>
                  <a:spcPts val="0"/>
                </a:spcAft>
                <a:buClr>
                  <a:schemeClr val="bg1"/>
                </a:buClr>
                <a:buFont typeface="Wingdings" pitchFamily="2" charset="2"/>
                <a:buChar char="v"/>
              </a:pPr>
              <a:endParaRPr lang="fr-BE" sz="1900" b="0" i="0" u="none" strike="noStrike" cap="none" dirty="0">
                <a:solidFill>
                  <a:schemeClr val="lt1"/>
                </a:solidFill>
                <a:latin typeface="Droid Serif" pitchFamily="18" charset="0"/>
                <a:ea typeface="Droid Serif" pitchFamily="18" charset="0"/>
                <a:cs typeface="Droid Serif" pitchFamily="18" charset="0"/>
                <a:sym typeface="Times New Roman"/>
              </a:endParaRPr>
            </a:p>
            <a:p>
              <a:pPr marL="0" marR="0" lvl="0" indent="0" rtl="0">
                <a:lnSpc>
                  <a:spcPct val="115000"/>
                </a:lnSpc>
                <a:spcBef>
                  <a:spcPts val="0"/>
                </a:spcBef>
                <a:spcAft>
                  <a:spcPts val="0"/>
                </a:spcAft>
                <a:buClr>
                  <a:schemeClr val="bg1"/>
                </a:buClr>
                <a:buFont typeface="Wingdings" pitchFamily="2" charset="2"/>
                <a:buChar char="v"/>
              </a:pP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Co-fondateur et président de l’</a:t>
              </a:r>
              <a:r>
                <a:rPr lang="fr-BE" sz="1900" b="0" i="0" u="none" strike="noStrike" cap="none" dirty="0" err="1">
                  <a:solidFill>
                    <a:schemeClr val="lt1"/>
                  </a:solidFill>
                  <a:latin typeface="Droid Serif" pitchFamily="18" charset="0"/>
                  <a:ea typeface="Droid Serif" pitchFamily="18" charset="0"/>
                  <a:cs typeface="Droid Serif" pitchFamily="18" charset="0"/>
                  <a:sym typeface="Times New Roman"/>
                </a:rPr>
                <a:t>Academy</a:t>
              </a: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 of </a:t>
              </a:r>
              <a:r>
                <a:rPr lang="fr-BE" sz="1900" b="0" i="0" u="none" strike="noStrike" cap="none" dirty="0" err="1">
                  <a:solidFill>
                    <a:schemeClr val="lt1"/>
                  </a:solidFill>
                  <a:latin typeface="Droid Serif" pitchFamily="18" charset="0"/>
                  <a:ea typeface="Droid Serif" pitchFamily="18" charset="0"/>
                  <a:cs typeface="Droid Serif" pitchFamily="18" charset="0"/>
                  <a:sym typeface="Times New Roman"/>
                </a:rPr>
                <a:t>Entrepreneurship</a:t>
              </a: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 une organisation à but non lucratif qui vise à créer un environnement entrepreneurial plus sain au niveau national et européen.</a:t>
              </a:r>
            </a:p>
            <a:p>
              <a:pPr marL="0" marR="0" lvl="0" indent="0" rtl="0">
                <a:lnSpc>
                  <a:spcPct val="115000"/>
                </a:lnSpc>
                <a:spcBef>
                  <a:spcPts val="0"/>
                </a:spcBef>
                <a:spcAft>
                  <a:spcPts val="0"/>
                </a:spcAft>
                <a:buClr>
                  <a:schemeClr val="bg1"/>
                </a:buClr>
                <a:buFont typeface="Wingdings" pitchFamily="2" charset="2"/>
                <a:buChar char="v"/>
              </a:pPr>
              <a:endParaRPr lang="fr-BE" sz="1900" b="0" i="0" u="none" strike="noStrike" cap="none" dirty="0">
                <a:solidFill>
                  <a:schemeClr val="lt1"/>
                </a:solidFill>
                <a:latin typeface="Droid Serif" pitchFamily="18" charset="0"/>
                <a:ea typeface="Droid Serif" pitchFamily="18" charset="0"/>
                <a:cs typeface="Droid Serif" pitchFamily="18" charset="0"/>
                <a:sym typeface="Times New Roman"/>
              </a:endParaRPr>
            </a:p>
            <a:p>
              <a:pPr marL="0" marR="0" lvl="0" indent="0" rtl="0">
                <a:lnSpc>
                  <a:spcPct val="115000"/>
                </a:lnSpc>
                <a:spcBef>
                  <a:spcPts val="0"/>
                </a:spcBef>
                <a:spcAft>
                  <a:spcPts val="0"/>
                </a:spcAft>
                <a:buClr>
                  <a:schemeClr val="bg1"/>
                </a:buClr>
                <a:buFont typeface="Wingdings" pitchFamily="2" charset="2"/>
                <a:buChar char="v"/>
              </a:pP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Titulaire d’un diplôme en administration des affaires avec majeure en comptabilité de gestion et mineure en économie de l’Université d’État de New York à New </a:t>
              </a:r>
              <a:r>
                <a:rPr lang="fr-BE" sz="1900" b="0" i="0" u="none" strike="noStrike" cap="none" dirty="0" err="1">
                  <a:solidFill>
                    <a:schemeClr val="lt1"/>
                  </a:solidFill>
                  <a:latin typeface="Droid Serif" pitchFamily="18" charset="0"/>
                  <a:ea typeface="Droid Serif" pitchFamily="18" charset="0"/>
                  <a:cs typeface="Droid Serif" pitchFamily="18" charset="0"/>
                  <a:sym typeface="Times New Roman"/>
                </a:rPr>
                <a:t>Paltz</a:t>
              </a: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 (1994), après avoir obtenu son diplôme avec mention Magna Cum Laude.</a:t>
              </a:r>
            </a:p>
            <a:p>
              <a:pPr marL="0" marR="0" lvl="0" indent="0" rtl="0">
                <a:lnSpc>
                  <a:spcPct val="115000"/>
                </a:lnSpc>
                <a:spcBef>
                  <a:spcPts val="0"/>
                </a:spcBef>
                <a:spcAft>
                  <a:spcPts val="0"/>
                </a:spcAft>
                <a:buClr>
                  <a:schemeClr val="bg1"/>
                </a:buClr>
                <a:buFont typeface="Wingdings" pitchFamily="2" charset="2"/>
                <a:buChar char="v"/>
              </a:pPr>
              <a:endParaRPr lang="fr-BE" sz="1900" b="0" i="0" u="none" strike="noStrike" cap="none" dirty="0">
                <a:solidFill>
                  <a:schemeClr val="lt1"/>
                </a:solidFill>
                <a:latin typeface="Droid Serif" pitchFamily="18" charset="0"/>
                <a:ea typeface="Droid Serif" pitchFamily="18" charset="0"/>
                <a:cs typeface="Droid Serif" pitchFamily="18" charset="0"/>
                <a:sym typeface="Times New Roman"/>
              </a:endParaRPr>
            </a:p>
            <a:p>
              <a:pPr marL="0" marR="0" lvl="0" indent="0" rtl="0">
                <a:lnSpc>
                  <a:spcPct val="115000"/>
                </a:lnSpc>
                <a:spcBef>
                  <a:spcPts val="0"/>
                </a:spcBef>
                <a:spcAft>
                  <a:spcPts val="0"/>
                </a:spcAft>
                <a:buClr>
                  <a:schemeClr val="bg1"/>
                </a:buClr>
                <a:buFont typeface="Wingdings" pitchFamily="2" charset="2"/>
                <a:buChar char="v"/>
              </a:pP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Certifié en tant que formateur en éducation non formelle des adultes et pour la conception et l’enseignement de cours en ligne de l’Université </a:t>
              </a:r>
              <a:r>
                <a:rPr lang="fr-BE" sz="1900" b="0" i="0" u="none" strike="noStrike" cap="none" dirty="0" err="1">
                  <a:solidFill>
                    <a:schemeClr val="lt1"/>
                  </a:solidFill>
                  <a:latin typeface="Droid Serif" pitchFamily="18" charset="0"/>
                  <a:ea typeface="Droid Serif" pitchFamily="18" charset="0"/>
                  <a:cs typeface="Droid Serif" pitchFamily="18" charset="0"/>
                  <a:sym typeface="Times New Roman"/>
                </a:rPr>
                <a:t>Rutgers</a:t>
              </a:r>
              <a:r>
                <a:rPr lang="fr-BE" sz="1900" b="0" i="0" u="none" strike="noStrike" cap="none" dirty="0">
                  <a:solidFill>
                    <a:schemeClr val="lt1"/>
                  </a:solidFill>
                  <a:latin typeface="Droid Serif" pitchFamily="18" charset="0"/>
                  <a:ea typeface="Droid Serif" pitchFamily="18" charset="0"/>
                  <a:cs typeface="Droid Serif" pitchFamily="18" charset="0"/>
                  <a:sym typeface="Times New Roman"/>
                </a:rPr>
                <a:t>. En 2008, il a introduit la Semaine mondiale de l’entrepreneuriat en Grèce</a:t>
              </a:r>
              <a:r>
                <a:rPr lang="en-US" sz="1900" b="1" i="0" u="none" strike="noStrike" cap="none" dirty="0">
                  <a:solidFill>
                    <a:schemeClr val="lt1"/>
                  </a:solidFill>
                  <a:latin typeface="Droid Serif" pitchFamily="18" charset="0"/>
                  <a:ea typeface="Droid Serif" pitchFamily="18" charset="0"/>
                  <a:cs typeface="Droid Serif" pitchFamily="18" charset="0"/>
                  <a:sym typeface="Times New Roman"/>
                </a:rPr>
                <a:t>.</a:t>
              </a:r>
              <a:endParaRPr sz="1900" b="1" i="0" u="none" strike="noStrike" cap="none" dirty="0">
                <a:solidFill>
                  <a:schemeClr val="lt1"/>
                </a:solidFill>
                <a:latin typeface="Droid Serif" pitchFamily="18" charset="0"/>
                <a:ea typeface="Droid Serif" pitchFamily="18" charset="0"/>
                <a:cs typeface="Droid Serif" pitchFamily="18" charset="0"/>
                <a:sym typeface="Calibri"/>
              </a:endParaRPr>
            </a:p>
            <a:p>
              <a:pPr marL="0" marR="0" lvl="0" indent="0" rtl="0">
                <a:lnSpc>
                  <a:spcPct val="150000"/>
                </a:lnSpc>
                <a:spcBef>
                  <a:spcPts val="0"/>
                </a:spcBef>
                <a:spcAft>
                  <a:spcPts val="0"/>
                </a:spcAft>
                <a:buNone/>
              </a:pPr>
              <a:r>
                <a:rPr lang="en-US" sz="1900" b="0" i="0" u="none" strike="noStrike" cap="none" dirty="0">
                  <a:solidFill>
                    <a:schemeClr val="lt1"/>
                  </a:solidFill>
                  <a:latin typeface="Droid Serif" pitchFamily="18" charset="0"/>
                  <a:ea typeface="Droid Serif" pitchFamily="18" charset="0"/>
                  <a:cs typeface="Droid Serif" pitchFamily="18" charset="0"/>
                  <a:sym typeface="Times New Roman"/>
                </a:rPr>
                <a:t> </a:t>
              </a:r>
              <a:endParaRPr sz="1900" b="0" i="0" u="none" strike="noStrike" cap="none" dirty="0">
                <a:solidFill>
                  <a:schemeClr val="lt1"/>
                </a:solidFill>
                <a:latin typeface="Droid Serif" pitchFamily="18" charset="0"/>
                <a:ea typeface="Droid Serif" pitchFamily="18" charset="0"/>
                <a:cs typeface="Droid Serif" pitchFamily="18" charset="0"/>
                <a:sym typeface="Calibri"/>
              </a:endParaRPr>
            </a:p>
          </p:txBody>
        </p:sp>
        <p:sp>
          <p:nvSpPr>
            <p:cNvPr id="162" name="Google Shape;162;p5"/>
            <p:cNvSpPr txBox="1"/>
            <p:nvPr/>
          </p:nvSpPr>
          <p:spPr>
            <a:xfrm>
              <a:off x="349137" y="-650712"/>
              <a:ext cx="8003303" cy="791335"/>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0" i="0" u="none" strike="noStrike" cap="none" dirty="0">
                  <a:solidFill>
                    <a:srgbClr val="FFFFFF"/>
                  </a:solidFill>
                  <a:latin typeface="droid serif" pitchFamily="18" charset="0"/>
                  <a:ea typeface="droid serif" pitchFamily="18" charset="0"/>
                  <a:cs typeface="droid serif" pitchFamily="18" charset="0"/>
                  <a:sym typeface="Oi"/>
                </a:rPr>
                <a:t>COURTE BIO</a:t>
              </a:r>
              <a:endParaRPr dirty="0"/>
            </a:p>
          </p:txBody>
        </p:sp>
      </p:grpSp>
      <p:sp>
        <p:nvSpPr>
          <p:cNvPr id="163" name="Google Shape;163;p5"/>
          <p:cNvSpPr txBox="1"/>
          <p:nvPr/>
        </p:nvSpPr>
        <p:spPr>
          <a:xfrm>
            <a:off x="3345366" y="6756121"/>
            <a:ext cx="2297080" cy="1016945"/>
          </a:xfrm>
          <a:prstGeom prst="rect">
            <a:avLst/>
          </a:prstGeom>
          <a:noFill/>
          <a:ln>
            <a:noFill/>
          </a:ln>
        </p:spPr>
        <p:txBody>
          <a:bodyPr spcFirstLastPara="1" wrap="square" lIns="0" tIns="0" rIns="0" bIns="0" anchor="t" anchorCtr="0">
            <a:spAutoFit/>
          </a:bodyPr>
          <a:lstStyle/>
          <a:p>
            <a:pPr marL="0" marR="0" lvl="0" indent="0" algn="ctr" rtl="0">
              <a:lnSpc>
                <a:spcPct val="118214"/>
              </a:lnSpc>
              <a:spcBef>
                <a:spcPts val="0"/>
              </a:spcBef>
              <a:spcAft>
                <a:spcPts val="0"/>
              </a:spcAft>
              <a:buNone/>
            </a:pPr>
            <a:r>
              <a:rPr lang="en-US" sz="2800" b="0" i="0" u="none" strike="noStrike" cap="none" dirty="0">
                <a:solidFill>
                  <a:srgbClr val="2A2A2A"/>
                </a:solidFill>
                <a:latin typeface="droid serif" pitchFamily="18" charset="0"/>
                <a:ea typeface="droid serif" pitchFamily="18" charset="0"/>
                <a:cs typeface="droid serif" pitchFamily="18" charset="0"/>
                <a:sym typeface="Oi"/>
                <a:hlinkClick r:id="rId3"/>
              </a:rPr>
              <a:t>Andreas Stefanidis</a:t>
            </a:r>
            <a:endParaRPr dirty="0"/>
          </a:p>
        </p:txBody>
      </p:sp>
      <p:pic>
        <p:nvPicPr>
          <p:cNvPr id="164" name="Google Shape;164;p5"/>
          <p:cNvPicPr preferRelativeResize="0"/>
          <p:nvPr/>
        </p:nvPicPr>
        <p:blipFill rotWithShape="1">
          <a:blip r:embed="rId4">
            <a:alphaModFix/>
          </a:blip>
          <a:srcRect/>
          <a:stretch/>
        </p:blipFill>
        <p:spPr>
          <a:xfrm>
            <a:off x="472463" y="9409518"/>
            <a:ext cx="556237" cy="417981"/>
          </a:xfrm>
          <a:prstGeom prst="rect">
            <a:avLst/>
          </a:prstGeom>
          <a:noFill/>
          <a:ln>
            <a:noFill/>
          </a:ln>
        </p:spPr>
      </p:pic>
      <p:sp>
        <p:nvSpPr>
          <p:cNvPr id="165" name="Google Shape;165;p5"/>
          <p:cNvSpPr txBox="1"/>
          <p:nvPr/>
        </p:nvSpPr>
        <p:spPr>
          <a:xfrm>
            <a:off x="9144000" y="476541"/>
            <a:ext cx="9144000" cy="20313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BE" sz="55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Auteur du contenu de la formation</a:t>
            </a:r>
            <a:endParaRPr dirty="0">
              <a:solidFill>
                <a:schemeClr val="bg1"/>
              </a:solidFill>
              <a:effectLst>
                <a:outerShdw blurRad="38100" dist="38100" dir="2700000" algn="tl">
                  <a:srgbClr val="000000">
                    <a:alpha val="43137"/>
                  </a:srgbClr>
                </a:outerShdw>
              </a:effectLst>
            </a:endParaRPr>
          </a:p>
        </p:txBody>
      </p:sp>
      <p:pic>
        <p:nvPicPr>
          <p:cNvPr id="166" name="Google Shape;166;p5" descr="A person in a suit and tie"/>
          <p:cNvPicPr preferRelativeResize="0"/>
          <p:nvPr/>
        </p:nvPicPr>
        <p:blipFill rotWithShape="1">
          <a:blip r:embed="rId5">
            <a:alphaModFix/>
          </a:blip>
          <a:srcRect/>
          <a:stretch/>
        </p:blipFill>
        <p:spPr>
          <a:xfrm>
            <a:off x="1998912" y="1802750"/>
            <a:ext cx="4839119" cy="4473328"/>
          </a:xfrm>
          <a:prstGeom prst="ellipse">
            <a:avLst/>
          </a:prstGeom>
          <a:noFill/>
          <a:ln>
            <a:noFill/>
          </a:ln>
        </p:spPr>
      </p:pic>
      <p:pic>
        <p:nvPicPr>
          <p:cNvPr id="11" name="Picture 10" descr="linkedin.png"/>
          <p:cNvPicPr>
            <a:picLocks noChangeAspect="1"/>
          </p:cNvPicPr>
          <p:nvPr/>
        </p:nvPicPr>
        <p:blipFill>
          <a:blip r:embed="rId6"/>
          <a:stretch>
            <a:fillRect/>
          </a:stretch>
        </p:blipFill>
        <p:spPr>
          <a:xfrm>
            <a:off x="2946363" y="7005406"/>
            <a:ext cx="399003" cy="39900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60" name="Google Shape;760;p47"/>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764" name="Google Shape;764;p47"/>
          <p:cNvSpPr txBox="1"/>
          <p:nvPr/>
        </p:nvSpPr>
        <p:spPr>
          <a:xfrm>
            <a:off x="4338612" y="1005954"/>
            <a:ext cx="11973902"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Mesure</a:t>
            </a:r>
            <a:r>
              <a:rPr lang="en-US"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du levier </a:t>
            </a:r>
            <a:r>
              <a:rPr lang="en-US" sz="4800" b="0" i="0" u="none" strike="noStrike" cap="none" dirty="0" err="1">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opérationnel</a:t>
            </a:r>
            <a:endParaRPr sz="1100" dirty="0">
              <a:effectLst>
                <a:outerShdw blurRad="38100" dist="38100" dir="2700000" algn="tl">
                  <a:srgbClr val="000000">
                    <a:alpha val="43137"/>
                  </a:srgbClr>
                </a:outerShdw>
              </a:effectLst>
            </a:endParaRPr>
          </a:p>
        </p:txBody>
      </p:sp>
      <p:pic>
        <p:nvPicPr>
          <p:cNvPr id="162818" name="Picture 2" descr="j0237554[1]"/>
          <p:cNvPicPr>
            <a:picLocks noChangeAspect="1" noChangeArrowheads="1"/>
          </p:cNvPicPr>
          <p:nvPr/>
        </p:nvPicPr>
        <p:blipFill>
          <a:blip r:embed="rId5"/>
          <a:srcRect/>
          <a:stretch>
            <a:fillRect/>
          </a:stretch>
        </p:blipFill>
        <p:spPr bwMode="auto">
          <a:xfrm>
            <a:off x="7302334" y="2574758"/>
            <a:ext cx="9817767" cy="4908884"/>
          </a:xfrm>
          <a:prstGeom prst="rect">
            <a:avLst/>
          </a:prstGeom>
          <a:noFill/>
        </p:spPr>
      </p:pic>
      <p:sp>
        <p:nvSpPr>
          <p:cNvPr id="15" name="TextBox 14"/>
          <p:cNvSpPr txBox="1"/>
          <p:nvPr/>
        </p:nvSpPr>
        <p:spPr>
          <a:xfrm>
            <a:off x="1106905" y="5943600"/>
            <a:ext cx="5366083" cy="4170372"/>
          </a:xfrm>
          <a:prstGeom prst="rect">
            <a:avLst/>
          </a:prstGeom>
          <a:noFill/>
          <a:ln>
            <a:solidFill>
              <a:schemeClr val="bg1"/>
            </a:solidFill>
          </a:ln>
        </p:spPr>
        <p:txBody>
          <a:bodyPr wrap="square" rtlCol="0">
            <a:spAutoFit/>
          </a:bodyPr>
          <a:lstStyle/>
          <a:p>
            <a:pPr algn="ctr"/>
            <a:endParaRPr lang="en-US" sz="2650" dirty="0">
              <a:solidFill>
                <a:schemeClr val="bg1"/>
              </a:solidFill>
              <a:latin typeface="Droid Serif" pitchFamily="18" charset="0"/>
              <a:ea typeface="Droid Serif" pitchFamily="18" charset="0"/>
              <a:cs typeface="Droid Serif" pitchFamily="18" charset="0"/>
            </a:endParaRPr>
          </a:p>
          <a:p>
            <a:pPr algn="ctr"/>
            <a:r>
              <a:rPr lang="fr-BE" sz="2650" dirty="0">
                <a:solidFill>
                  <a:schemeClr val="bg1"/>
                </a:solidFill>
                <a:latin typeface="Droid Serif" pitchFamily="18" charset="0"/>
                <a:ea typeface="Droid Serif" pitchFamily="18" charset="0"/>
                <a:cs typeface="Droid Serif" pitchFamily="18" charset="0"/>
              </a:rPr>
              <a:t>Une entreprise dont les coûts fixes sont proportionnellement élevés a un levier d’exploitation relativement élevé. D’autre part, une entreprise ayant un levier d’exploitation élevé a un seuil de rentabilité relativement élevé</a:t>
            </a:r>
            <a:r>
              <a:rPr lang="en-US" sz="2650" dirty="0">
                <a:solidFill>
                  <a:schemeClr val="bg1"/>
                </a:solidFill>
                <a:latin typeface="Droid Serif" pitchFamily="18" charset="0"/>
                <a:ea typeface="Droid Serif" pitchFamily="18" charset="0"/>
                <a:cs typeface="Droid Serif" pitchFamily="18" charset="0"/>
              </a:rPr>
              <a:t>. </a:t>
            </a:r>
          </a:p>
          <a:p>
            <a:pPr algn="ctr"/>
            <a:endParaRPr lang="el-GR" sz="2650" dirty="0">
              <a:solidFill>
                <a:schemeClr val="bg1"/>
              </a:solidFill>
              <a:latin typeface="Droid Serif" pitchFamily="18" charset="0"/>
              <a:ea typeface="Droid Serif" pitchFamily="18" charset="0"/>
              <a:cs typeface="Droid Serif"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1157890" y="1567383"/>
            <a:ext cx="6879205" cy="8784487"/>
            <a:chOff x="0" y="0"/>
            <a:chExt cx="9172273" cy="10221209"/>
          </a:xfrm>
        </p:grpSpPr>
        <p:sp>
          <p:nvSpPr>
            <p:cNvPr id="889" name="Google Shape;889;p56"/>
            <p:cNvSpPr/>
            <p:nvPr/>
          </p:nvSpPr>
          <p:spPr>
            <a:xfrm>
              <a:off x="0" y="0"/>
              <a:ext cx="9172273" cy="9696875"/>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187895"/>
              <a:ext cx="8680617" cy="10033314"/>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Répondez aux questions suivantes pour vérifier vos réalisations</a:t>
              </a:r>
              <a:r>
                <a:rPr lang="en-US" sz="2499" b="0" i="0" u="none" strike="noStrike" cap="none" dirty="0">
                  <a:solidFill>
                    <a:srgbClr val="2A2A2A"/>
                  </a:solidFill>
                  <a:latin typeface="droid serif" pitchFamily="18" charset="0"/>
                  <a:ea typeface="droid serif" pitchFamily="18" charset="0"/>
                  <a:cs typeface="droid serif" pitchFamily="18" charset="0"/>
                  <a:sym typeface="Oi"/>
                </a:rPr>
                <a:t>!</a:t>
              </a:r>
            </a:p>
            <a:p>
              <a:pPr marL="0" marR="0" lvl="0" indent="0" rtl="0">
                <a:lnSpc>
                  <a:spcPct val="120008"/>
                </a:lnSpc>
                <a:spcBef>
                  <a:spcPts val="0"/>
                </a:spcBef>
                <a:spcAft>
                  <a:spcPts val="0"/>
                </a:spcAft>
                <a:buNone/>
              </a:pPr>
              <a:endParaRPr lang="en-US" dirty="0">
                <a:solidFill>
                  <a:srgbClr val="2A2A2A"/>
                </a:solidFill>
                <a:latin typeface="droid serif" pitchFamily="18" charset="0"/>
                <a:ea typeface="droid serif" pitchFamily="18" charset="0"/>
                <a:cs typeface="droid serif" pitchFamily="18" charset="0"/>
                <a:sym typeface="Oi"/>
              </a:endParaRPr>
            </a:p>
            <a:p>
              <a:pPr marL="457200" lvl="0" indent="-457200">
                <a:lnSpc>
                  <a:spcPct val="120008"/>
                </a:lnSpc>
                <a:buAutoNum type="arabicPeriod"/>
              </a:pPr>
              <a:r>
                <a:rPr lang="fr-BE" sz="2499" dirty="0">
                  <a:solidFill>
                    <a:srgbClr val="2A2A2A"/>
                  </a:solidFill>
                  <a:latin typeface="droid serif" pitchFamily="18" charset="0"/>
                  <a:ea typeface="droid serif" pitchFamily="18" charset="0"/>
                  <a:cs typeface="droid serif" pitchFamily="18" charset="0"/>
                  <a:sym typeface="Oi"/>
                </a:rPr>
                <a:t>Un coût est défini comme toute sortie d’argent ou d’autres ressources précieuses d’une organisation pour acquérir des biens ou des services.     VRAI ou FAUX </a:t>
              </a:r>
              <a:r>
                <a:rPr lang="en-US" sz="2499" dirty="0">
                  <a:solidFill>
                    <a:srgbClr val="2A2A2A"/>
                  </a:solidFill>
                  <a:latin typeface="droid serif" pitchFamily="18" charset="0"/>
                  <a:ea typeface="droid serif" pitchFamily="18" charset="0"/>
                  <a:cs typeface="droid serif" pitchFamily="18" charset="0"/>
                  <a:sym typeface="Oi"/>
                </a:rPr>
                <a:t>?</a:t>
              </a:r>
            </a:p>
            <a:p>
              <a:pPr marL="457200" lvl="0" indent="-457200">
                <a:lnSpc>
                  <a:spcPct val="120008"/>
                </a:lnSpc>
              </a:pPr>
              <a:endParaRPr lang="en-US" dirty="0">
                <a:solidFill>
                  <a:srgbClr val="2A2A2A"/>
                </a:solidFill>
                <a:latin typeface="Droid Serif" pitchFamily="18" charset="0"/>
                <a:ea typeface="Droid Serif" pitchFamily="18" charset="0"/>
                <a:cs typeface="Droid Serif" pitchFamily="18" charset="0"/>
                <a:sym typeface="Oi"/>
              </a:endParaRPr>
            </a:p>
            <a:p>
              <a:pPr marL="457200" lvl="0" indent="-457200">
                <a:lnSpc>
                  <a:spcPct val="120008"/>
                </a:lnSpc>
              </a:pPr>
              <a:r>
                <a:rPr lang="en-US" sz="2500" dirty="0">
                  <a:solidFill>
                    <a:srgbClr val="2A2A2A"/>
                  </a:solidFill>
                  <a:latin typeface="Droid Serif" pitchFamily="18" charset="0"/>
                  <a:ea typeface="Droid Serif" pitchFamily="18" charset="0"/>
                  <a:cs typeface="Droid Serif" pitchFamily="18" charset="0"/>
                  <a:sym typeface="Oi"/>
                </a:rPr>
                <a:t>2. </a:t>
              </a:r>
              <a:r>
                <a:rPr lang="fr-BE" sz="2500" dirty="0">
                  <a:latin typeface="Droid Serif" pitchFamily="18" charset="0"/>
                  <a:ea typeface="Droid Serif" pitchFamily="18" charset="0"/>
                  <a:cs typeface="Droid Serif" pitchFamily="18" charset="0"/>
                </a:rPr>
                <a:t>Les coûts directs sont des dépenses qui peuvent être facilement et directement attribuées à un objet de coût ou à une activité spécifique</a:t>
              </a:r>
              <a:r>
                <a:rPr lang="en-US" sz="2500" dirty="0">
                  <a:latin typeface="Droid Serif" pitchFamily="18" charset="0"/>
                  <a:ea typeface="Droid Serif" pitchFamily="18" charset="0"/>
                  <a:cs typeface="Droid Serif" pitchFamily="18" charset="0"/>
                </a:rPr>
                <a:t>.</a:t>
              </a:r>
            </a:p>
            <a:p>
              <a:pPr marL="457200" lvl="0" indent="-457200">
                <a:lnSpc>
                  <a:spcPct val="120008"/>
                </a:lnSpc>
              </a:pPr>
              <a:r>
                <a:rPr lang="en-US" sz="2500" dirty="0">
                  <a:latin typeface="Droid Serif" pitchFamily="18" charset="0"/>
                  <a:ea typeface="Droid Serif" pitchFamily="18" charset="0"/>
                  <a:cs typeface="Droid Serif" pitchFamily="18" charset="0"/>
                </a:rPr>
                <a:t>      VRAI </a:t>
              </a:r>
              <a:r>
                <a:rPr lang="en-US" sz="2500" dirty="0" err="1">
                  <a:latin typeface="Droid Serif" pitchFamily="18" charset="0"/>
                  <a:ea typeface="Droid Serif" pitchFamily="18" charset="0"/>
                  <a:cs typeface="Droid Serif" pitchFamily="18" charset="0"/>
                </a:rPr>
                <a:t>ou</a:t>
              </a:r>
              <a:r>
                <a:rPr lang="en-US" sz="2500" dirty="0">
                  <a:latin typeface="Droid Serif" pitchFamily="18" charset="0"/>
                  <a:ea typeface="Droid Serif" pitchFamily="18" charset="0"/>
                  <a:cs typeface="Droid Serif" pitchFamily="18" charset="0"/>
                </a:rPr>
                <a:t> FAUX ?</a:t>
              </a:r>
            </a:p>
            <a:p>
              <a:pPr lvl="0">
                <a:lnSpc>
                  <a:spcPct val="120008"/>
                </a:lnSpc>
              </a:pPr>
              <a:endParaRPr lang="en-US" dirty="0">
                <a:latin typeface="Droid Serif" pitchFamily="18" charset="0"/>
                <a:ea typeface="Droid Serif" pitchFamily="18" charset="0"/>
                <a:cs typeface="Droid Serif" pitchFamily="18" charset="0"/>
              </a:endParaRPr>
            </a:p>
            <a:p>
              <a:pPr lvl="0">
                <a:lnSpc>
                  <a:spcPct val="120008"/>
                </a:lnSpc>
              </a:pPr>
              <a:r>
                <a:rPr lang="en-US" sz="2500" dirty="0">
                  <a:latin typeface="Droid Serif" pitchFamily="18" charset="0"/>
                  <a:ea typeface="Droid Serif" pitchFamily="18" charset="0"/>
                  <a:cs typeface="Droid Serif" pitchFamily="18" charset="0"/>
                </a:rPr>
                <a:t>3. </a:t>
              </a:r>
              <a:r>
                <a:rPr lang="fr-BE" sz="2500" dirty="0">
                  <a:latin typeface="Droid Serif" pitchFamily="18" charset="0"/>
                  <a:ea typeface="Droid Serif" pitchFamily="18" charset="0"/>
                  <a:cs typeface="Droid Serif" pitchFamily="18" charset="0"/>
                </a:rPr>
                <a:t>Les coûts fixes restent constants indépendamment du niveau de production ou de vente</a:t>
              </a:r>
              <a:r>
                <a:rPr lang="en-US" sz="2500" dirty="0">
                  <a:latin typeface="Droid Serif" pitchFamily="18" charset="0"/>
                  <a:ea typeface="Droid Serif" pitchFamily="18" charset="0"/>
                  <a:cs typeface="Droid Serif" pitchFamily="18" charset="0"/>
                </a:rPr>
                <a:t>.</a:t>
              </a:r>
            </a:p>
            <a:p>
              <a:pPr lvl="0">
                <a:lnSpc>
                  <a:spcPct val="120008"/>
                </a:lnSpc>
              </a:pPr>
              <a:r>
                <a:rPr lang="en-US" sz="2500" dirty="0">
                  <a:solidFill>
                    <a:srgbClr val="2A2A2A"/>
                  </a:solidFill>
                  <a:latin typeface="Droid Serif" pitchFamily="18" charset="0"/>
                  <a:ea typeface="Droid Serif" pitchFamily="18" charset="0"/>
                  <a:cs typeface="Droid Serif" pitchFamily="18" charset="0"/>
                  <a:sym typeface="Oi"/>
                </a:rPr>
                <a:t>    </a:t>
              </a:r>
              <a:r>
                <a:rPr lang="en-US" sz="2500" b="0" i="0" u="none" strike="noStrike" cap="none" dirty="0">
                  <a:solidFill>
                    <a:srgbClr val="2A2A2A"/>
                  </a:solidFill>
                  <a:latin typeface="Droid Serif" pitchFamily="18" charset="0"/>
                  <a:ea typeface="Droid Serif" pitchFamily="18" charset="0"/>
                  <a:cs typeface="Droid Serif" pitchFamily="18" charset="0"/>
                  <a:sym typeface="Oi"/>
                </a:rPr>
                <a:t>VRAI </a:t>
              </a:r>
              <a:r>
                <a:rPr lang="en-US" sz="2500" b="0" i="0" u="none" strike="noStrike" cap="none" dirty="0" err="1">
                  <a:solidFill>
                    <a:srgbClr val="2A2A2A"/>
                  </a:solidFill>
                  <a:latin typeface="Droid Serif" pitchFamily="18" charset="0"/>
                  <a:ea typeface="Droid Serif" pitchFamily="18" charset="0"/>
                  <a:cs typeface="Droid Serif" pitchFamily="18" charset="0"/>
                  <a:sym typeface="Oi"/>
                </a:rPr>
                <a:t>ou</a:t>
              </a:r>
              <a:r>
                <a:rPr lang="en-US" sz="2500" b="0" i="0" u="none" strike="noStrike" cap="none" dirty="0">
                  <a:solidFill>
                    <a:srgbClr val="2A2A2A"/>
                  </a:solidFill>
                  <a:latin typeface="Droid Serif" pitchFamily="18" charset="0"/>
                  <a:ea typeface="Droid Serif" pitchFamily="18" charset="0"/>
                  <a:cs typeface="Droid Serif" pitchFamily="18" charset="0"/>
                  <a:sym typeface="Oi"/>
                </a:rPr>
                <a:t> FAUX ?</a:t>
              </a:r>
            </a:p>
            <a:p>
              <a:pPr lvl="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801225" y="1665645"/>
            <a:ext cx="8243887" cy="6948566"/>
            <a:chOff x="-937190" y="-9525"/>
            <a:chExt cx="10991850" cy="9264755"/>
          </a:xfrm>
        </p:grpSpPr>
        <p:sp>
          <p:nvSpPr>
            <p:cNvPr id="892" name="Google Shape;892;p56"/>
            <p:cNvSpPr txBox="1"/>
            <p:nvPr/>
          </p:nvSpPr>
          <p:spPr>
            <a:xfrm>
              <a:off x="-937190" y="-9525"/>
              <a:ext cx="10991850"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3</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29449" y="582501"/>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1157890" y="1567383"/>
            <a:ext cx="6547455" cy="9466221"/>
            <a:chOff x="0" y="0"/>
            <a:chExt cx="8729940" cy="11014442"/>
          </a:xfrm>
        </p:grpSpPr>
        <p:sp>
          <p:nvSpPr>
            <p:cNvPr id="889" name="Google Shape;889;p56"/>
            <p:cNvSpPr/>
            <p:nvPr/>
          </p:nvSpPr>
          <p:spPr>
            <a:xfrm>
              <a:off x="0" y="0"/>
              <a:ext cx="8729940" cy="946795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271019"/>
              <a:ext cx="8003303" cy="10743423"/>
            </a:xfrm>
            <a:prstGeom prst="rect">
              <a:avLst/>
            </a:prstGeom>
            <a:noFill/>
            <a:ln>
              <a:noFill/>
            </a:ln>
          </p:spPr>
          <p:txBody>
            <a:bodyPr spcFirstLastPara="1" wrap="square" lIns="0" tIns="0" rIns="0" bIns="0" anchor="t" anchorCtr="0">
              <a:spAutoFit/>
            </a:bodyPr>
            <a:lstStyle/>
            <a:p>
              <a:pPr lvl="0">
                <a:lnSpc>
                  <a:spcPct val="120008"/>
                </a:lnSpc>
              </a:pPr>
              <a:r>
                <a:rPr lang="en-US" sz="2500" dirty="0">
                  <a:solidFill>
                    <a:srgbClr val="2A2A2A"/>
                  </a:solidFill>
                  <a:latin typeface="Droid Serif" pitchFamily="18" charset="0"/>
                  <a:ea typeface="Droid Serif" pitchFamily="18" charset="0"/>
                  <a:cs typeface="Droid Serif" pitchFamily="18" charset="0"/>
                  <a:sym typeface="Oi"/>
                </a:rPr>
                <a:t>4. </a:t>
              </a:r>
              <a:r>
                <a:rPr lang="fr-BE" sz="2500" dirty="0">
                  <a:solidFill>
                    <a:srgbClr val="2A2A2A"/>
                  </a:solidFill>
                  <a:latin typeface="Droid Serif" pitchFamily="18" charset="0"/>
                  <a:ea typeface="Droid Serif" pitchFamily="18" charset="0"/>
                  <a:cs typeface="Droid Serif" pitchFamily="18" charset="0"/>
                  <a:sym typeface="Oi"/>
                </a:rPr>
                <a:t>Les coûts semi-variables sont des coûts qui contiennent à la fois des éléments fixes et variables</a:t>
              </a:r>
              <a:r>
                <a:rPr lang="en-US" sz="2500" dirty="0">
                  <a:latin typeface="Droid Serif" pitchFamily="18" charset="0"/>
                  <a:ea typeface="Droid Serif" pitchFamily="18" charset="0"/>
                  <a:cs typeface="Droid Serif" pitchFamily="18" charset="0"/>
                </a:rPr>
                <a:t>.</a:t>
              </a:r>
            </a:p>
            <a:p>
              <a:pPr lvl="0">
                <a:lnSpc>
                  <a:spcPct val="120008"/>
                </a:lnSpc>
              </a:pPr>
              <a:r>
                <a:rPr lang="en-US" sz="2500" dirty="0">
                  <a:solidFill>
                    <a:srgbClr val="2A2A2A"/>
                  </a:solidFill>
                  <a:latin typeface="Droid Serif" pitchFamily="18" charset="0"/>
                  <a:ea typeface="Droid Serif" pitchFamily="18" charset="0"/>
                  <a:cs typeface="Droid Serif" pitchFamily="18" charset="0"/>
                  <a:sym typeface="Oi"/>
                </a:rPr>
                <a:t>VRAI </a:t>
              </a:r>
              <a:r>
                <a:rPr lang="en-US" sz="2500" dirty="0" err="1">
                  <a:solidFill>
                    <a:srgbClr val="2A2A2A"/>
                  </a:solidFill>
                  <a:latin typeface="Droid Serif" pitchFamily="18" charset="0"/>
                  <a:ea typeface="Droid Serif" pitchFamily="18" charset="0"/>
                  <a:cs typeface="Droid Serif" pitchFamily="18" charset="0"/>
                  <a:sym typeface="Oi"/>
                </a:rPr>
                <a:t>ou</a:t>
              </a:r>
              <a:r>
                <a:rPr lang="en-US" sz="2500" dirty="0">
                  <a:solidFill>
                    <a:srgbClr val="2A2A2A"/>
                  </a:solidFill>
                  <a:latin typeface="Droid Serif" pitchFamily="18" charset="0"/>
                  <a:ea typeface="Droid Serif" pitchFamily="18" charset="0"/>
                  <a:cs typeface="Droid Serif" pitchFamily="18" charset="0"/>
                  <a:sym typeface="Oi"/>
                </a:rPr>
                <a:t> FAUX ?</a:t>
              </a:r>
            </a:p>
            <a:p>
              <a:pPr lvl="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a:p>
              <a:pPr lvl="0">
                <a:lnSpc>
                  <a:spcPct val="120008"/>
                </a:lnSpc>
              </a:pPr>
              <a:r>
                <a:rPr lang="en-US" sz="2500" dirty="0">
                  <a:solidFill>
                    <a:srgbClr val="2A2A2A"/>
                  </a:solidFill>
                  <a:latin typeface="Droid Serif" pitchFamily="18" charset="0"/>
                  <a:ea typeface="Droid Serif" pitchFamily="18" charset="0"/>
                  <a:cs typeface="Droid Serif" pitchFamily="18" charset="0"/>
                  <a:sym typeface="Oi"/>
                </a:rPr>
                <a:t>5. </a:t>
              </a:r>
              <a:r>
                <a:rPr lang="fr-BE" sz="2500" dirty="0">
                  <a:latin typeface="Droid Serif" pitchFamily="18" charset="0"/>
                  <a:ea typeface="Droid Serif" pitchFamily="18" charset="0"/>
                  <a:cs typeface="Droid Serif" pitchFamily="18" charset="0"/>
                </a:rPr>
                <a:t>Lequel des éléments suivants est une caractéristique des coûts variables</a:t>
              </a:r>
              <a:r>
                <a:rPr lang="en-US" sz="2500" dirty="0">
                  <a:latin typeface="Droid Serif" pitchFamily="18" charset="0"/>
                  <a:ea typeface="Droid Serif" pitchFamily="18" charset="0"/>
                  <a:cs typeface="Droid Serif" pitchFamily="18" charset="0"/>
                </a:rPr>
                <a:t>? </a:t>
              </a:r>
            </a:p>
            <a:p>
              <a:pPr marL="457200" lvl="0" indent="-457200">
                <a:lnSpc>
                  <a:spcPct val="120008"/>
                </a:lnSpc>
                <a:buAutoNum type="alphaLcParenR"/>
              </a:pPr>
              <a:r>
                <a:rPr lang="fr-BE" sz="2500" dirty="0">
                  <a:latin typeface="Droid Serif" pitchFamily="18" charset="0"/>
                  <a:ea typeface="Droid Serif" pitchFamily="18" charset="0"/>
                  <a:cs typeface="Droid Serif" pitchFamily="18" charset="0"/>
                </a:rPr>
                <a:t>Ils restent constants quel que soit le niveau de production. </a:t>
              </a:r>
            </a:p>
            <a:p>
              <a:pPr marL="457200" lvl="0" indent="-457200">
                <a:lnSpc>
                  <a:spcPct val="120008"/>
                </a:lnSpc>
                <a:buAutoNum type="alphaLcParenR"/>
              </a:pPr>
              <a:r>
                <a:rPr lang="fr-BE" sz="2500" dirty="0">
                  <a:latin typeface="Droid Serif" pitchFamily="18" charset="0"/>
                  <a:ea typeface="Droid Serif" pitchFamily="18" charset="0"/>
                  <a:cs typeface="Droid Serif" pitchFamily="18" charset="0"/>
                </a:rPr>
                <a:t>Ils comprennent à la fois des éléments fixes et variables. </a:t>
              </a:r>
            </a:p>
            <a:p>
              <a:pPr marL="457200" lvl="0" indent="-457200">
                <a:lnSpc>
                  <a:spcPct val="120008"/>
                </a:lnSpc>
                <a:buAutoNum type="alphaLcParenR"/>
              </a:pPr>
              <a:r>
                <a:rPr lang="fr-BE" sz="2500" dirty="0">
                  <a:latin typeface="Droid Serif" pitchFamily="18" charset="0"/>
                  <a:ea typeface="Droid Serif" pitchFamily="18" charset="0"/>
                  <a:cs typeface="Droid Serif" pitchFamily="18" charset="0"/>
                </a:rPr>
                <a:t>Ils sont facilement retracés à un objet de coût ou à une activité spécifique. </a:t>
              </a:r>
            </a:p>
            <a:p>
              <a:pPr marL="457200" lvl="0" indent="-457200">
                <a:lnSpc>
                  <a:spcPct val="120008"/>
                </a:lnSpc>
                <a:buAutoNum type="alphaLcParenR"/>
              </a:pPr>
              <a:r>
                <a:rPr lang="fr-BE" sz="2500" dirty="0">
                  <a:latin typeface="Droid Serif" pitchFamily="18" charset="0"/>
                  <a:ea typeface="Droid Serif" pitchFamily="18" charset="0"/>
                  <a:cs typeface="Droid Serif" pitchFamily="18" charset="0"/>
                </a:rPr>
                <a:t>Ils changent directement proportionnellement au niveau de production.</a:t>
              </a:r>
            </a:p>
            <a:p>
              <a:pPr marL="457200" lvl="0" indent="-457200">
                <a:lnSpc>
                  <a:spcPct val="120008"/>
                </a:lnSpc>
                <a:buAutoNum type="alphaLcParenR"/>
              </a:pPr>
              <a:endParaRPr lang="en-US" sz="2500" dirty="0">
                <a:solidFill>
                  <a:srgbClr val="2A2A2A"/>
                </a:solidFill>
                <a:latin typeface="Droid Serif" pitchFamily="18" charset="0"/>
                <a:ea typeface="Droid Serif" pitchFamily="18" charset="0"/>
                <a:cs typeface="Droid Serif" pitchFamily="18" charset="0"/>
                <a:sym typeface="Oi"/>
              </a:endParaRPr>
            </a:p>
            <a:p>
              <a:pPr marL="457200" lvl="0" indent="-45720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a:p>
              <a:pPr lvl="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715500" y="1665645"/>
            <a:ext cx="8129588" cy="6948566"/>
            <a:chOff x="-1051491" y="-9525"/>
            <a:chExt cx="10839452" cy="9264755"/>
          </a:xfrm>
        </p:grpSpPr>
        <p:sp>
          <p:nvSpPr>
            <p:cNvPr id="892" name="Google Shape;892;p56"/>
            <p:cNvSpPr txBox="1"/>
            <p:nvPr/>
          </p:nvSpPr>
          <p:spPr>
            <a:xfrm>
              <a:off x="-1051491" y="-9525"/>
              <a:ext cx="10839452" cy="41118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9500" b="0" i="0" u="none" strike="noStrike" cap="none" dirty="0">
                  <a:solidFill>
                    <a:srgbClr val="F6F5EF"/>
                  </a:solidFill>
                  <a:latin typeface="droid serif" pitchFamily="18" charset="0"/>
                  <a:ea typeface="droid serif" pitchFamily="18" charset="0"/>
                  <a:cs typeface="droid serif" pitchFamily="18" charset="0"/>
                  <a:sym typeface="Oi"/>
                </a:rPr>
                <a:t>3</a:t>
              </a:r>
              <a:endParaRPr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29449" y="582501"/>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lang="en-US"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700088" y="1567383"/>
            <a:ext cx="7474838" cy="7962380"/>
            <a:chOff x="0" y="0"/>
            <a:chExt cx="8729940" cy="9459761"/>
          </a:xfrm>
        </p:grpSpPr>
        <p:sp>
          <p:nvSpPr>
            <p:cNvPr id="889" name="Google Shape;889;p56"/>
            <p:cNvSpPr/>
            <p:nvPr/>
          </p:nvSpPr>
          <p:spPr>
            <a:xfrm>
              <a:off x="0" y="0"/>
              <a:ext cx="8729940" cy="9459761"/>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304269"/>
              <a:ext cx="8003303" cy="107419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endParaRPr lang="en-US" sz="2500" dirty="0">
                <a:solidFill>
                  <a:srgbClr val="2A2A2A"/>
                </a:solidFill>
                <a:latin typeface="Droid Serif" pitchFamily="18" charset="0"/>
                <a:ea typeface="Droid Serif" pitchFamily="18" charset="0"/>
                <a:cs typeface="Droid Serif" pitchFamily="18" charset="0"/>
                <a:sym typeface="Oi"/>
              </a:endParaRPr>
            </a:p>
            <a:p>
              <a:pPr lvl="0" algn="ctr">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772650" y="1665645"/>
            <a:ext cx="8129588" cy="6948566"/>
            <a:chOff x="-975291" y="-9525"/>
            <a:chExt cx="10839452" cy="9264755"/>
          </a:xfrm>
        </p:grpSpPr>
        <p:sp>
          <p:nvSpPr>
            <p:cNvPr id="892" name="Google Shape;892;p56"/>
            <p:cNvSpPr txBox="1"/>
            <p:nvPr/>
          </p:nvSpPr>
          <p:spPr>
            <a:xfrm>
              <a:off x="-975291" y="-9525"/>
              <a:ext cx="10839452"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3</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29449" y="582501"/>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lang="en-US"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
        <p:nvSpPr>
          <p:cNvPr id="11" name="Rectangle 10"/>
          <p:cNvSpPr/>
          <p:nvPr/>
        </p:nvSpPr>
        <p:spPr>
          <a:xfrm>
            <a:off x="1371600" y="1755929"/>
            <a:ext cx="6803326" cy="7441461"/>
          </a:xfrm>
          <a:prstGeom prst="rect">
            <a:avLst/>
          </a:prstGeom>
        </p:spPr>
        <p:txBody>
          <a:bodyPr wrap="square">
            <a:spAutoFit/>
          </a:bodyPr>
          <a:lstStyle/>
          <a:p>
            <a:pPr>
              <a:lnSpc>
                <a:spcPct val="120008"/>
              </a:lnSpc>
            </a:pPr>
            <a:r>
              <a:rPr lang="en-US" sz="2500" dirty="0">
                <a:solidFill>
                  <a:srgbClr val="2A2A2A"/>
                </a:solidFill>
                <a:latin typeface="Droid Serif" pitchFamily="18" charset="0"/>
                <a:ea typeface="Droid Serif" pitchFamily="18" charset="0"/>
                <a:cs typeface="Droid Serif" pitchFamily="18" charset="0"/>
                <a:sym typeface="Oi"/>
              </a:rPr>
              <a:t>5. </a:t>
            </a:r>
            <a:r>
              <a:rPr lang="fr-BE" sz="2500" dirty="0">
                <a:solidFill>
                  <a:srgbClr val="2A2A2A"/>
                </a:solidFill>
                <a:latin typeface="Droid Serif" pitchFamily="18" charset="0"/>
                <a:ea typeface="Droid Serif" pitchFamily="18" charset="0"/>
                <a:cs typeface="Droid Serif" pitchFamily="18" charset="0"/>
                <a:sym typeface="Oi"/>
              </a:rPr>
              <a:t>Les coûts irrécupérables sont des coûts pertinents qui devraient être pris en compte lors de la prise de décisions futures</a:t>
            </a:r>
            <a:r>
              <a:rPr lang="en-US" sz="2500" dirty="0">
                <a:solidFill>
                  <a:srgbClr val="2A2A2A"/>
                </a:solidFill>
                <a:latin typeface="Droid Serif" pitchFamily="18" charset="0"/>
                <a:ea typeface="Droid Serif" pitchFamily="18" charset="0"/>
                <a:cs typeface="Droid Serif" pitchFamily="18" charset="0"/>
                <a:sym typeface="Oi"/>
              </a:rPr>
              <a:t>.</a:t>
            </a:r>
          </a:p>
          <a:p>
            <a:pPr>
              <a:lnSpc>
                <a:spcPct val="120008"/>
              </a:lnSpc>
            </a:pPr>
            <a:r>
              <a:rPr lang="en-US" sz="2500" dirty="0">
                <a:solidFill>
                  <a:srgbClr val="2A2A2A"/>
                </a:solidFill>
                <a:latin typeface="Droid Serif" pitchFamily="18" charset="0"/>
                <a:ea typeface="Droid Serif" pitchFamily="18" charset="0"/>
                <a:cs typeface="Droid Serif" pitchFamily="18" charset="0"/>
                <a:sym typeface="Oi"/>
              </a:rPr>
              <a:t>VRAI </a:t>
            </a:r>
            <a:r>
              <a:rPr lang="en-US" sz="2500" dirty="0" err="1">
                <a:solidFill>
                  <a:srgbClr val="2A2A2A"/>
                </a:solidFill>
                <a:latin typeface="Droid Serif" pitchFamily="18" charset="0"/>
                <a:ea typeface="Droid Serif" pitchFamily="18" charset="0"/>
                <a:cs typeface="Droid Serif" pitchFamily="18" charset="0"/>
                <a:sym typeface="Oi"/>
              </a:rPr>
              <a:t>ou</a:t>
            </a:r>
            <a:r>
              <a:rPr lang="en-US" sz="2500" dirty="0">
                <a:solidFill>
                  <a:srgbClr val="2A2A2A"/>
                </a:solidFill>
                <a:latin typeface="Droid Serif" pitchFamily="18" charset="0"/>
                <a:ea typeface="Droid Serif" pitchFamily="18" charset="0"/>
                <a:cs typeface="Droid Serif" pitchFamily="18" charset="0"/>
                <a:sym typeface="Oi"/>
              </a:rPr>
              <a:t> FAUX ?</a:t>
            </a:r>
          </a:p>
          <a:p>
            <a:pPr>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en-US" sz="2500" dirty="0">
                <a:solidFill>
                  <a:srgbClr val="2A2A2A"/>
                </a:solidFill>
                <a:latin typeface="Droid Serif" pitchFamily="18" charset="0"/>
                <a:ea typeface="Droid Serif" pitchFamily="18" charset="0"/>
                <a:cs typeface="Droid Serif" pitchFamily="18" charset="0"/>
                <a:sym typeface="Oi"/>
              </a:rPr>
              <a:t>6. </a:t>
            </a:r>
            <a:r>
              <a:rPr lang="fr-BE" sz="2500" dirty="0">
                <a:solidFill>
                  <a:srgbClr val="2A2A2A"/>
                </a:solidFill>
                <a:latin typeface="Droid Serif" pitchFamily="18" charset="0"/>
                <a:ea typeface="Droid Serif" pitchFamily="18" charset="0"/>
                <a:cs typeface="Droid Serif" pitchFamily="18" charset="0"/>
                <a:sym typeface="Oi"/>
              </a:rPr>
              <a:t>Lequel des énoncés suivants est un exemple de coût d’opportunité </a:t>
            </a:r>
            <a:r>
              <a:rPr lang="en-US" sz="2500"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Le coût d’achat d’un nouvel équipement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Le chiffre d’affaires généré par la vente d’un produit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Le revenu potentiel découlant de la recherche d’une autre possibilité d’emploi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Les dépenses engagées dans le cadre de la réalisation d’une campagne de marketing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852262" y="1990545"/>
            <a:ext cx="7074568" cy="5895475"/>
            <a:chOff x="-292568" y="164177"/>
            <a:chExt cx="9432757" cy="6859693"/>
          </a:xfrm>
        </p:grpSpPr>
        <p:sp>
          <p:nvSpPr>
            <p:cNvPr id="889" name="Google Shape;889;p56"/>
            <p:cNvSpPr/>
            <p:nvPr/>
          </p:nvSpPr>
          <p:spPr>
            <a:xfrm>
              <a:off x="-292568" y="164177"/>
              <a:ext cx="9432757" cy="6859693"/>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304269"/>
              <a:ext cx="8003303" cy="107419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endParaRPr lang="en-US" sz="2500" dirty="0">
                <a:solidFill>
                  <a:srgbClr val="2A2A2A"/>
                </a:solidFill>
                <a:latin typeface="Droid Serif" pitchFamily="18" charset="0"/>
                <a:ea typeface="Droid Serif" pitchFamily="18" charset="0"/>
                <a:cs typeface="Droid Serif" pitchFamily="18" charset="0"/>
                <a:sym typeface="Oi"/>
              </a:endParaRPr>
            </a:p>
            <a:p>
              <a:pPr lvl="0" algn="ctr">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586913" y="1665645"/>
            <a:ext cx="8201025" cy="6948566"/>
            <a:chOff x="-1222940" y="-9525"/>
            <a:chExt cx="10934701" cy="9264755"/>
          </a:xfrm>
        </p:grpSpPr>
        <p:sp>
          <p:nvSpPr>
            <p:cNvPr id="892" name="Google Shape;892;p56"/>
            <p:cNvSpPr txBox="1"/>
            <p:nvPr/>
          </p:nvSpPr>
          <p:spPr>
            <a:xfrm>
              <a:off x="-1222940" y="-9525"/>
              <a:ext cx="1093470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dirty="0">
                  <a:solidFill>
                    <a:srgbClr val="F6F5EF"/>
                  </a:solidFill>
                  <a:latin typeface="droid serif" pitchFamily="18" charset="0"/>
                  <a:ea typeface="droid serif" pitchFamily="18" charset="0"/>
                  <a:cs typeface="droid serif" pitchFamily="18" charset="0"/>
                  <a:sym typeface="Oi"/>
                </a:rPr>
                <a:t>3</a:t>
              </a:r>
              <a:endParaRPr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29449" y="582501"/>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lang="en-US"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
        <p:nvSpPr>
          <p:cNvPr id="11" name="Rectangle 10"/>
          <p:cNvSpPr/>
          <p:nvPr/>
        </p:nvSpPr>
        <p:spPr>
          <a:xfrm>
            <a:off x="1086839" y="2371714"/>
            <a:ext cx="6930190" cy="5133136"/>
          </a:xfrm>
          <a:prstGeom prst="rect">
            <a:avLst/>
          </a:prstGeom>
        </p:spPr>
        <p:txBody>
          <a:bodyPr wrap="square">
            <a:spAutoFit/>
          </a:bodyPr>
          <a:lstStyle/>
          <a:p>
            <a:pPr>
              <a:lnSpc>
                <a:spcPct val="120008"/>
              </a:lnSpc>
            </a:pPr>
            <a:r>
              <a:rPr lang="en-US" sz="2500" dirty="0">
                <a:solidFill>
                  <a:srgbClr val="2A2A2A"/>
                </a:solidFill>
                <a:latin typeface="Droid Serif" pitchFamily="18" charset="0"/>
                <a:ea typeface="Droid Serif" pitchFamily="18" charset="0"/>
                <a:cs typeface="Droid Serif" pitchFamily="18" charset="0"/>
                <a:sym typeface="Oi"/>
              </a:rPr>
              <a:t>7. </a:t>
            </a:r>
            <a:r>
              <a:rPr lang="fr-BE" sz="2500" dirty="0">
                <a:latin typeface="Droid Serif" pitchFamily="18" charset="0"/>
                <a:ea typeface="Droid Serif" pitchFamily="18" charset="0"/>
                <a:cs typeface="Droid Serif" pitchFamily="18" charset="0"/>
              </a:rPr>
              <a:t>Lequel des éléments suivants est un exemple de frais généraux</a:t>
            </a:r>
            <a:r>
              <a:rPr lang="en-US" sz="2500" dirty="0">
                <a:latin typeface="Droid Serif" pitchFamily="18" charset="0"/>
                <a:ea typeface="Droid Serif" pitchFamily="18" charset="0"/>
                <a:cs typeface="Droid Serif" pitchFamily="18" charset="0"/>
              </a:rPr>
              <a:t>?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Main-d’œuvre directe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Dépenses publicitaires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Coût des marchandises vendues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Louer</a:t>
            </a:r>
          </a:p>
          <a:p>
            <a:pPr marL="457200" indent="-457200">
              <a:lnSpc>
                <a:spcPct val="120008"/>
              </a:lnSpc>
              <a:buAutoNum type="alphaLcParenR"/>
            </a:pPr>
            <a:endParaRPr lang="en-US" sz="2500" dirty="0">
              <a:latin typeface="Droid Serif" pitchFamily="18" charset="0"/>
              <a:ea typeface="Droid Serif" pitchFamily="18" charset="0"/>
              <a:cs typeface="Droid Serif" pitchFamily="18" charset="0"/>
            </a:endParaRPr>
          </a:p>
          <a:p>
            <a:pPr marL="457200" indent="-457200">
              <a:lnSpc>
                <a:spcPct val="120008"/>
              </a:lnSpc>
            </a:pPr>
            <a:r>
              <a:rPr lang="en-US" sz="2500" dirty="0">
                <a:latin typeface="Droid Serif" pitchFamily="18" charset="0"/>
                <a:ea typeface="Droid Serif" pitchFamily="18" charset="0"/>
                <a:cs typeface="Droid Serif" pitchFamily="18" charset="0"/>
              </a:rPr>
              <a:t>8. </a:t>
            </a:r>
            <a:r>
              <a:rPr lang="fr-BE" sz="2500" dirty="0">
                <a:latin typeface="Droid Serif" pitchFamily="18" charset="0"/>
                <a:ea typeface="Droid Serif" pitchFamily="18" charset="0"/>
                <a:cs typeface="Droid Serif" pitchFamily="18" charset="0"/>
              </a:rPr>
              <a:t>L’amortissement est une charge hors trésorerie qui représente la diminution de la valeur d’un actif au fil du temps</a:t>
            </a:r>
            <a:r>
              <a:rPr lang="en-US" sz="2500" dirty="0">
                <a:latin typeface="Droid Serif" pitchFamily="18" charset="0"/>
                <a:ea typeface="Droid Serif" pitchFamily="18" charset="0"/>
                <a:cs typeface="Droid Serif" pitchFamily="18" charset="0"/>
              </a:rPr>
              <a:t>.</a:t>
            </a:r>
          </a:p>
          <a:p>
            <a:pPr marL="457200" indent="-457200">
              <a:lnSpc>
                <a:spcPct val="120008"/>
              </a:lnSpc>
            </a:pPr>
            <a:r>
              <a:rPr lang="en-US" sz="2500" dirty="0">
                <a:latin typeface="Droid Serif" pitchFamily="18" charset="0"/>
                <a:ea typeface="Droid Serif" pitchFamily="18" charset="0"/>
                <a:cs typeface="Droid Serif" pitchFamily="18" charset="0"/>
              </a:rPr>
              <a:t>      VRAI or FAUX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714375" y="1708482"/>
            <a:ext cx="7715249" cy="7735555"/>
            <a:chOff x="-292568" y="164177"/>
            <a:chExt cx="9561093" cy="7643657"/>
          </a:xfrm>
        </p:grpSpPr>
        <p:sp>
          <p:nvSpPr>
            <p:cNvPr id="889" name="Google Shape;889;p56"/>
            <p:cNvSpPr/>
            <p:nvPr/>
          </p:nvSpPr>
          <p:spPr>
            <a:xfrm>
              <a:off x="-292568" y="164177"/>
              <a:ext cx="9561093" cy="7643657"/>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56"/>
            <p:cNvSpPr txBox="1"/>
            <p:nvPr/>
          </p:nvSpPr>
          <p:spPr>
            <a:xfrm>
              <a:off x="363319" y="304269"/>
              <a:ext cx="8003303" cy="107419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endParaRPr lang="en-US" sz="2500" dirty="0">
                <a:solidFill>
                  <a:srgbClr val="2A2A2A"/>
                </a:solidFill>
                <a:latin typeface="Droid Serif" pitchFamily="18" charset="0"/>
                <a:ea typeface="Droid Serif" pitchFamily="18" charset="0"/>
                <a:cs typeface="Droid Serif" pitchFamily="18" charset="0"/>
                <a:sym typeface="Oi"/>
              </a:endParaRPr>
            </a:p>
            <a:p>
              <a:pPr lvl="0" algn="ctr">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744076" y="1665645"/>
            <a:ext cx="8101012" cy="6948566"/>
            <a:chOff x="-1013389" y="-9525"/>
            <a:chExt cx="10801350" cy="9264755"/>
          </a:xfrm>
        </p:grpSpPr>
        <p:sp>
          <p:nvSpPr>
            <p:cNvPr id="892" name="Google Shape;892;p56"/>
            <p:cNvSpPr txBox="1"/>
            <p:nvPr/>
          </p:nvSpPr>
          <p:spPr>
            <a:xfrm>
              <a:off x="-1013389" y="-9525"/>
              <a:ext cx="10801350"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dirty="0">
                  <a:solidFill>
                    <a:srgbClr val="F6F5EF"/>
                  </a:solidFill>
                  <a:latin typeface="droid serif" pitchFamily="18" charset="0"/>
                  <a:ea typeface="droid serif" pitchFamily="18" charset="0"/>
                  <a:cs typeface="droid serif" pitchFamily="18" charset="0"/>
                  <a:sym typeface="Oi"/>
                </a:rPr>
                <a:t>3</a:t>
              </a:r>
              <a:endParaRPr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29449" y="582501"/>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d’évaluation</a:t>
            </a:r>
            <a:endParaRPr lang="en-US"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
        <p:nvSpPr>
          <p:cNvPr id="11" name="Rectangle 10"/>
          <p:cNvSpPr/>
          <p:nvPr/>
        </p:nvSpPr>
        <p:spPr>
          <a:xfrm>
            <a:off x="1079078" y="1839394"/>
            <a:ext cx="6930190" cy="8826455"/>
          </a:xfrm>
          <a:prstGeom prst="rect">
            <a:avLst/>
          </a:prstGeom>
        </p:spPr>
        <p:txBody>
          <a:bodyPr wrap="square">
            <a:spAutoFit/>
          </a:bodyPr>
          <a:lstStyle/>
          <a:p>
            <a:pPr marL="457200" indent="-457200">
              <a:lnSpc>
                <a:spcPct val="120008"/>
              </a:lnSpc>
            </a:pPr>
            <a:r>
              <a:rPr lang="en-US" sz="2500" dirty="0">
                <a:latin typeface="Droid Serif" pitchFamily="18" charset="0"/>
                <a:ea typeface="Droid Serif" pitchFamily="18" charset="0"/>
                <a:cs typeface="Droid Serif" pitchFamily="18" charset="0"/>
              </a:rPr>
              <a:t>9. </a:t>
            </a:r>
            <a:r>
              <a:rPr lang="fr-BE" sz="2500" dirty="0">
                <a:latin typeface="Droid Serif" pitchFamily="18" charset="0"/>
                <a:ea typeface="Droid Serif" pitchFamily="18" charset="0"/>
                <a:cs typeface="Droid Serif" pitchFamily="18" charset="0"/>
              </a:rPr>
              <a:t>Une entreprise ayant un levier d’exploitation élevé est plus susceptible de connaître</a:t>
            </a:r>
            <a:r>
              <a:rPr lang="en-US" sz="2500" dirty="0">
                <a:latin typeface="Droid Serif" pitchFamily="18" charset="0"/>
                <a:ea typeface="Droid Serif" pitchFamily="18" charset="0"/>
                <a:cs typeface="Droid Serif" pitchFamily="18" charset="0"/>
              </a:rPr>
              <a:t>:</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Une plus grande rentabilité en période de fortes ventes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Des fluctuations plus faibles du bénéfice net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Réduction des coûts fixes par rapport aux coûts variables </a:t>
            </a:r>
          </a:p>
          <a:p>
            <a:pPr marL="457200" indent="-457200">
              <a:lnSpc>
                <a:spcPct val="120008"/>
              </a:lnSpc>
              <a:buAutoNum type="alphaLcParenR"/>
            </a:pPr>
            <a:r>
              <a:rPr lang="fr-BE" sz="2500" dirty="0">
                <a:latin typeface="Droid Serif" pitchFamily="18" charset="0"/>
                <a:ea typeface="Droid Serif" pitchFamily="18" charset="0"/>
                <a:cs typeface="Droid Serif" pitchFamily="18" charset="0"/>
              </a:rPr>
              <a:t>Seuil de rentabilité plus élevé</a:t>
            </a:r>
          </a:p>
          <a:p>
            <a:pPr marL="457200" indent="-457200">
              <a:lnSpc>
                <a:spcPct val="120008"/>
              </a:lnSpc>
              <a:buAutoNum type="alphaLcParenR"/>
            </a:pPr>
            <a:endParaRPr lang="en-US" sz="2500" dirty="0">
              <a:latin typeface="Droid Serif" pitchFamily="18" charset="0"/>
              <a:ea typeface="Droid Serif" pitchFamily="18" charset="0"/>
              <a:cs typeface="Droid Serif" pitchFamily="18" charset="0"/>
            </a:endParaRPr>
          </a:p>
          <a:p>
            <a:pPr marL="457200" indent="-457200">
              <a:lnSpc>
                <a:spcPct val="120008"/>
              </a:lnSpc>
            </a:pPr>
            <a:r>
              <a:rPr lang="en-US" sz="2500" dirty="0">
                <a:latin typeface="Droid Serif" pitchFamily="18" charset="0"/>
                <a:ea typeface="Droid Serif" pitchFamily="18" charset="0"/>
                <a:cs typeface="Droid Serif" pitchFamily="18" charset="0"/>
              </a:rPr>
              <a:t>10. </a:t>
            </a:r>
            <a:r>
              <a:rPr lang="fr-BE" sz="2500" dirty="0">
                <a:latin typeface="Droid Serif" pitchFamily="18" charset="0"/>
                <a:ea typeface="Droid Serif" pitchFamily="18" charset="0"/>
                <a:cs typeface="Droid Serif" pitchFamily="18" charset="0"/>
              </a:rPr>
              <a:t>Le seuil de rentabilité est le niveau de vente ou de production auquel le chiffre d’affaires total est égal au total des coûts fixes</a:t>
            </a:r>
            <a:r>
              <a:rPr lang="en-US" sz="2500" dirty="0">
                <a:latin typeface="Droid Serif" pitchFamily="18" charset="0"/>
                <a:ea typeface="Droid Serif" pitchFamily="18" charset="0"/>
                <a:cs typeface="Droid Serif" pitchFamily="18" charset="0"/>
              </a:rPr>
              <a:t>.</a:t>
            </a:r>
          </a:p>
          <a:p>
            <a:pPr marL="457200" indent="-457200">
              <a:lnSpc>
                <a:spcPct val="120008"/>
              </a:lnSpc>
            </a:pPr>
            <a:r>
              <a:rPr lang="en-US" sz="2500" dirty="0">
                <a:latin typeface="Droid Serif" pitchFamily="18" charset="0"/>
                <a:ea typeface="Droid Serif" pitchFamily="18" charset="0"/>
                <a:cs typeface="Droid Serif" pitchFamily="18" charset="0"/>
              </a:rPr>
              <a:t>      VRAI or FAUX ?</a:t>
            </a:r>
          </a:p>
          <a:p>
            <a:pPr marL="457200" indent="-457200">
              <a:lnSpc>
                <a:spcPct val="120008"/>
              </a:lnSpc>
            </a:pPr>
            <a:endParaRPr lang="en-US" sz="2500" dirty="0">
              <a:latin typeface="Droid Serif" pitchFamily="18" charset="0"/>
              <a:ea typeface="Droid Serif" pitchFamily="18" charset="0"/>
              <a:cs typeface="Droid Serif" pitchFamily="18" charset="0"/>
            </a:endParaRPr>
          </a:p>
          <a:p>
            <a:pPr marL="457200" indent="-457200">
              <a:lnSpc>
                <a:spcPct val="120008"/>
              </a:lnSpc>
            </a:pPr>
            <a:endParaRPr lang="en-US" sz="2500" dirty="0">
              <a:latin typeface="Droid Serif" pitchFamily="18" charset="0"/>
              <a:ea typeface="Droid Serif" pitchFamily="18" charset="0"/>
              <a:cs typeface="Droid Serif" pitchFamily="18" charset="0"/>
            </a:endParaRPr>
          </a:p>
          <a:p>
            <a:pPr marL="457200" indent="-457200">
              <a:lnSpc>
                <a:spcPct val="120008"/>
              </a:lnSpc>
            </a:pPr>
            <a:endParaRPr lang="en-US" sz="2500" dirty="0">
              <a:latin typeface="Droid Serif" pitchFamily="18" charset="0"/>
              <a:ea typeface="Droid Serif" pitchFamily="18" charset="0"/>
              <a:cs typeface="Droid Serif"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927"/>
        <p:cNvGrpSpPr/>
        <p:nvPr/>
      </p:nvGrpSpPr>
      <p:grpSpPr>
        <a:xfrm>
          <a:off x="0" y="0"/>
          <a:ext cx="0" cy="0"/>
          <a:chOff x="0" y="0"/>
          <a:chExt cx="0" cy="0"/>
        </a:xfrm>
      </p:grpSpPr>
      <p:pic>
        <p:nvPicPr>
          <p:cNvPr id="928" name="Google Shape;928;p59"/>
          <p:cNvPicPr preferRelativeResize="0"/>
          <p:nvPr/>
        </p:nvPicPr>
        <p:blipFill rotWithShape="1">
          <a:blip r:embed="rId3">
            <a:alphaModFix/>
          </a:blip>
          <a:srcRect/>
          <a:stretch/>
        </p:blipFill>
        <p:spPr>
          <a:xfrm>
            <a:off x="13904469" y="847383"/>
            <a:ext cx="2856246" cy="1900702"/>
          </a:xfrm>
          <a:prstGeom prst="rect">
            <a:avLst/>
          </a:prstGeom>
          <a:noFill/>
          <a:ln>
            <a:noFill/>
          </a:ln>
        </p:spPr>
      </p:pic>
      <p:sp>
        <p:nvSpPr>
          <p:cNvPr id="929" name="Google Shape;929;p59"/>
          <p:cNvSpPr txBox="1"/>
          <p:nvPr/>
        </p:nvSpPr>
        <p:spPr>
          <a:xfrm>
            <a:off x="1276083" y="1238372"/>
            <a:ext cx="8253680" cy="243759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6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Approfondir</a:t>
            </a:r>
            <a:r>
              <a:rPr lang="en-US" sz="6600" b="0" i="0" u="none" strike="noStrike" cap="none" dirty="0">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les </a:t>
            </a:r>
            <a:r>
              <a:rPr lang="en-US" sz="6600" b="0" i="0" u="none" strike="noStrike" cap="none" dirty="0" err="1">
                <a:solidFill>
                  <a:srgbClr val="2A2A2A"/>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ressources</a:t>
            </a:r>
            <a:endParaRPr sz="1200" dirty="0">
              <a:effectLst>
                <a:outerShdw blurRad="38100" dist="38100" dir="2700000" algn="tl">
                  <a:srgbClr val="000000">
                    <a:alpha val="43137"/>
                  </a:srgbClr>
                </a:outerShdw>
              </a:effectLst>
            </a:endParaRPr>
          </a:p>
        </p:txBody>
      </p:sp>
      <p:pic>
        <p:nvPicPr>
          <p:cNvPr id="930" name="Google Shape;930;p59"/>
          <p:cNvPicPr preferRelativeResize="0"/>
          <p:nvPr/>
        </p:nvPicPr>
        <p:blipFill rotWithShape="1">
          <a:blip r:embed="rId4">
            <a:alphaModFix/>
          </a:blip>
          <a:srcRect/>
          <a:stretch/>
        </p:blipFill>
        <p:spPr>
          <a:xfrm>
            <a:off x="9634444" y="3639435"/>
            <a:ext cx="2856246" cy="1900702"/>
          </a:xfrm>
          <a:prstGeom prst="rect">
            <a:avLst/>
          </a:prstGeom>
          <a:noFill/>
          <a:ln>
            <a:noFill/>
          </a:ln>
        </p:spPr>
      </p:pic>
      <p:pic>
        <p:nvPicPr>
          <p:cNvPr id="931" name="Google Shape;931;p59"/>
          <p:cNvPicPr preferRelativeResize="0"/>
          <p:nvPr/>
        </p:nvPicPr>
        <p:blipFill rotWithShape="1">
          <a:blip r:embed="rId5">
            <a:alphaModFix/>
          </a:blip>
          <a:srcRect/>
          <a:stretch/>
        </p:blipFill>
        <p:spPr>
          <a:xfrm>
            <a:off x="9634444" y="6435487"/>
            <a:ext cx="2856246" cy="1900702"/>
          </a:xfrm>
          <a:prstGeom prst="rect">
            <a:avLst/>
          </a:prstGeom>
          <a:noFill/>
          <a:ln>
            <a:noFill/>
          </a:ln>
        </p:spPr>
      </p:pic>
      <p:pic>
        <p:nvPicPr>
          <p:cNvPr id="932" name="Google Shape;932;p59"/>
          <p:cNvPicPr preferRelativeResize="0"/>
          <p:nvPr/>
        </p:nvPicPr>
        <p:blipFill rotWithShape="1">
          <a:blip r:embed="rId6">
            <a:alphaModFix/>
          </a:blip>
          <a:srcRect/>
          <a:stretch/>
        </p:blipFill>
        <p:spPr>
          <a:xfrm>
            <a:off x="13904469" y="3242798"/>
            <a:ext cx="2856246" cy="1900702"/>
          </a:xfrm>
          <a:prstGeom prst="rect">
            <a:avLst/>
          </a:prstGeom>
          <a:noFill/>
          <a:ln>
            <a:noFill/>
          </a:ln>
        </p:spPr>
      </p:pic>
      <p:pic>
        <p:nvPicPr>
          <p:cNvPr id="933" name="Google Shape;933;p59"/>
          <p:cNvPicPr preferRelativeResize="0"/>
          <p:nvPr/>
        </p:nvPicPr>
        <p:blipFill rotWithShape="1">
          <a:blip r:embed="rId7">
            <a:alphaModFix/>
          </a:blip>
          <a:srcRect/>
          <a:stretch/>
        </p:blipFill>
        <p:spPr>
          <a:xfrm>
            <a:off x="13904469" y="6442780"/>
            <a:ext cx="2856246" cy="1900702"/>
          </a:xfrm>
          <a:prstGeom prst="rect">
            <a:avLst/>
          </a:prstGeom>
          <a:noFill/>
          <a:ln>
            <a:noFill/>
          </a:ln>
        </p:spPr>
      </p:pic>
      <p:pic>
        <p:nvPicPr>
          <p:cNvPr id="934" name="Google Shape;934;p59"/>
          <p:cNvPicPr preferRelativeResize="0"/>
          <p:nvPr/>
        </p:nvPicPr>
        <p:blipFill rotWithShape="1">
          <a:blip r:embed="rId8">
            <a:alphaModFix/>
          </a:blip>
          <a:srcRect/>
          <a:stretch/>
        </p:blipFill>
        <p:spPr>
          <a:xfrm>
            <a:off x="472463" y="9409518"/>
            <a:ext cx="556237" cy="417981"/>
          </a:xfrm>
          <a:prstGeom prst="rect">
            <a:avLst/>
          </a:prstGeom>
          <a:noFill/>
          <a:ln>
            <a:noFill/>
          </a:ln>
        </p:spPr>
      </p:pic>
      <p:grpSp>
        <p:nvGrpSpPr>
          <p:cNvPr id="2" name="Google Shape;935;p59"/>
          <p:cNvGrpSpPr/>
          <p:nvPr/>
        </p:nvGrpSpPr>
        <p:grpSpPr>
          <a:xfrm>
            <a:off x="987762" y="3662478"/>
            <a:ext cx="7807673" cy="5956032"/>
            <a:chOff x="-5947318" y="-4017463"/>
            <a:chExt cx="10410230" cy="7941373"/>
          </a:xfrm>
        </p:grpSpPr>
        <p:sp>
          <p:nvSpPr>
            <p:cNvPr id="936" name="Google Shape;936;p59"/>
            <p:cNvSpPr txBox="1"/>
            <p:nvPr/>
          </p:nvSpPr>
          <p:spPr>
            <a:xfrm>
              <a:off x="0" y="3464601"/>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7" name="Google Shape;937;p59"/>
            <p:cNvSpPr txBox="1"/>
            <p:nvPr/>
          </p:nvSpPr>
          <p:spPr>
            <a:xfrm>
              <a:off x="-5947318" y="-4017463"/>
              <a:ext cx="9031313" cy="2068258"/>
            </a:xfrm>
            <a:prstGeom prst="rect">
              <a:avLst/>
            </a:prstGeom>
            <a:noFill/>
            <a:ln>
              <a:noFill/>
            </a:ln>
          </p:spPr>
          <p:txBody>
            <a:bodyPr spcFirstLastPara="1" wrap="square" lIns="0" tIns="0" rIns="0" bIns="0" anchor="t" anchorCtr="0">
              <a:spAutoFit/>
            </a:bodyPr>
            <a:lstStyle/>
            <a:p>
              <a:pPr lvl="0" algn="ctr">
                <a:lnSpc>
                  <a:spcPct val="120008"/>
                </a:lnSpc>
              </a:pPr>
              <a:endParaRPr lang="en-US" sz="2800" dirty="0">
                <a:latin typeface="droid serif" pitchFamily="18" charset="0"/>
                <a:ea typeface="droid serif" pitchFamily="18" charset="0"/>
                <a:cs typeface="droid serif" pitchFamily="18" charset="0"/>
                <a:sym typeface="Oi"/>
              </a:endParaRPr>
            </a:p>
            <a:p>
              <a:pPr lvl="0" algn="ctr">
                <a:lnSpc>
                  <a:spcPct val="120008"/>
                </a:lnSpc>
                <a:buFont typeface="Arial" pitchFamily="34" charset="0"/>
                <a:buChar char="•"/>
              </a:pPr>
              <a:r>
                <a:rPr lang="en-US" sz="2800" dirty="0">
                  <a:latin typeface="droid serif" pitchFamily="18" charset="0"/>
                  <a:ea typeface="droid serif" pitchFamily="18" charset="0"/>
                  <a:cs typeface="droid serif" pitchFamily="18" charset="0"/>
                  <a:sym typeface="Oi"/>
                </a:rPr>
                <a:t> </a:t>
              </a:r>
              <a:r>
                <a:rPr lang="en-US" sz="2650" dirty="0">
                  <a:latin typeface="droid serif" pitchFamily="18" charset="0"/>
                  <a:ea typeface="droid serif" pitchFamily="18" charset="0"/>
                  <a:cs typeface="droid serif" pitchFamily="18" charset="0"/>
                  <a:sym typeface="Oi"/>
                </a:rPr>
                <a:t>Article</a:t>
              </a:r>
              <a:r>
                <a:rPr lang="en-US" sz="2800" dirty="0">
                  <a:latin typeface="droid serif" pitchFamily="18" charset="0"/>
                  <a:ea typeface="droid serif" pitchFamily="18" charset="0"/>
                  <a:cs typeface="droid serif" pitchFamily="18" charset="0"/>
                  <a:sym typeface="Oi"/>
                </a:rPr>
                <a:t> - </a:t>
              </a:r>
              <a:r>
                <a:rPr lang="fr-BE" sz="2650" dirty="0">
                  <a:latin typeface="droid serif" pitchFamily="18" charset="0"/>
                  <a:ea typeface="droid serif" pitchFamily="18" charset="0"/>
                  <a:cs typeface="droid serif" pitchFamily="18" charset="0"/>
                  <a:sym typeface="Oi"/>
                  <a:hlinkClick r:id="rId9"/>
                </a:rPr>
                <a:t>Méthodes de contrôle des coûts</a:t>
              </a:r>
              <a:r>
                <a:rPr lang="en-US" sz="2650" dirty="0">
                  <a:latin typeface="droid serif" pitchFamily="18" charset="0"/>
                  <a:ea typeface="droid serif" pitchFamily="18" charset="0"/>
                  <a:cs typeface="droid serif" pitchFamily="18" charset="0"/>
                  <a:sym typeface="Oi"/>
                  <a:hlinkClick r:id="rId9"/>
                </a:rPr>
                <a:t>: Definitions et </a:t>
              </a:r>
              <a:r>
                <a:rPr lang="en-US" sz="2650" dirty="0" err="1">
                  <a:latin typeface="droid serif" pitchFamily="18" charset="0"/>
                  <a:ea typeface="droid serif" pitchFamily="18" charset="0"/>
                  <a:cs typeface="droid serif" pitchFamily="18" charset="0"/>
                  <a:sym typeface="Oi"/>
                  <a:hlinkClick r:id="rId9"/>
                </a:rPr>
                <a:t>Exemples</a:t>
              </a:r>
              <a:endParaRPr lang="en-US" sz="2650" dirty="0">
                <a:latin typeface="droid serif" pitchFamily="18" charset="0"/>
                <a:ea typeface="droid serif" pitchFamily="18" charset="0"/>
                <a:cs typeface="droid serif" pitchFamily="18" charset="0"/>
                <a:sym typeface="Oi"/>
              </a:endParaRPr>
            </a:p>
          </p:txBody>
        </p:sp>
      </p:grpSp>
    </p:spTree>
    <p:extLst>
      <p:ext uri="{BB962C8B-B14F-4D97-AF65-F5344CB8AC3E}">
        <p14:creationId xmlns:p14="http://schemas.microsoft.com/office/powerpoint/2010/main" val="462351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725"/>
        <p:cNvGrpSpPr/>
        <p:nvPr/>
      </p:nvGrpSpPr>
      <p:grpSpPr>
        <a:xfrm>
          <a:off x="0" y="0"/>
          <a:ext cx="0" cy="0"/>
          <a:chOff x="0" y="0"/>
          <a:chExt cx="0" cy="0"/>
        </a:xfrm>
      </p:grpSpPr>
      <p:sp>
        <p:nvSpPr>
          <p:cNvPr id="726" name="Google Shape;726;p45"/>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45"/>
          <p:cNvGrpSpPr/>
          <p:nvPr/>
        </p:nvGrpSpPr>
        <p:grpSpPr>
          <a:xfrm>
            <a:off x="1283489" y="5706635"/>
            <a:ext cx="6547455" cy="3765404"/>
            <a:chOff x="-89209" y="505521"/>
            <a:chExt cx="8729940" cy="5020536"/>
          </a:xfrm>
        </p:grpSpPr>
        <p:sp>
          <p:nvSpPr>
            <p:cNvPr id="728" name="Google Shape;728;p45"/>
            <p:cNvSpPr/>
            <p:nvPr/>
          </p:nvSpPr>
          <p:spPr>
            <a:xfrm>
              <a:off x="-89209" y="505521"/>
              <a:ext cx="8729940" cy="3192501"/>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txBox="1"/>
            <p:nvPr/>
          </p:nvSpPr>
          <p:spPr>
            <a:xfrm>
              <a:off x="303846" y="601634"/>
              <a:ext cx="8003303" cy="4924423"/>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fr-BE" sz="2500" b="0" i="0" u="sng" strike="noStrike" cap="none" dirty="0">
                  <a:solidFill>
                    <a:srgbClr val="2A2A2A"/>
                  </a:solidFill>
                  <a:latin typeface="Droid Serif" pitchFamily="18" charset="0"/>
                  <a:ea typeface="Droid Serif" pitchFamily="18" charset="0"/>
                  <a:cs typeface="Droid Serif" pitchFamily="18" charset="0"/>
                  <a:sym typeface="Oi"/>
                </a:rPr>
                <a:t>Mots-clés:</a:t>
              </a:r>
            </a:p>
            <a:p>
              <a:pPr marL="0" marR="0" lvl="0" indent="0" algn="ctr" rtl="0">
                <a:lnSpc>
                  <a:spcPct val="120008"/>
                </a:lnSpc>
                <a:spcBef>
                  <a:spcPts val="0"/>
                </a:spcBef>
                <a:spcAft>
                  <a:spcPts val="0"/>
                </a:spcAft>
                <a:buNone/>
              </a:pPr>
              <a:r>
                <a:rPr lang="fr-BE" sz="2500" b="0" i="0" strike="noStrike" cap="none" dirty="0">
                  <a:solidFill>
                    <a:srgbClr val="2A2A2A"/>
                  </a:solidFill>
                  <a:latin typeface="Droid Serif" pitchFamily="18" charset="0"/>
                  <a:ea typeface="Droid Serif" pitchFamily="18" charset="0"/>
                  <a:cs typeface="Droid Serif" pitchFamily="18" charset="0"/>
                  <a:sym typeface="Oi"/>
                </a:rPr>
                <a:t>Budgétisation, Planification, Budget de fonctionnement, Budget d’immobilisations, Budgétisation flexible</a:t>
              </a:r>
            </a:p>
            <a:p>
              <a:pPr marL="0" marR="0" lvl="0" indent="0" algn="ctr" rtl="0">
                <a:lnSpc>
                  <a:spcPct val="120008"/>
                </a:lnSpc>
                <a:spcBef>
                  <a:spcPts val="0"/>
                </a:spcBef>
                <a:spcAft>
                  <a:spcPts val="0"/>
                </a:spcAft>
                <a:buNone/>
              </a:pPr>
              <a:endParaRPr sz="2500" dirty="0">
                <a:latin typeface="Droid Serif" pitchFamily="18" charset="0"/>
                <a:ea typeface="Droid Serif" pitchFamily="18" charset="0"/>
                <a:cs typeface="Droid Serif" pitchFamily="18" charset="0"/>
              </a:endParaRPr>
            </a:p>
            <a:p>
              <a:pPr marL="0" marR="0" lvl="0" indent="0" algn="ctr" rtl="0">
                <a:lnSpc>
                  <a:spcPct val="120008"/>
                </a:lnSpc>
                <a:spcBef>
                  <a:spcPts val="0"/>
                </a:spcBef>
                <a:spcAft>
                  <a:spcPts val="0"/>
                </a:spcAft>
                <a:buNone/>
              </a:pPr>
              <a:endParaRPr sz="2500" b="0" i="0" u="none" strike="noStrike" cap="none" dirty="0">
                <a:solidFill>
                  <a:srgbClr val="2A2A2A"/>
                </a:solidFill>
                <a:latin typeface="Droid Serif" pitchFamily="18" charset="0"/>
                <a:ea typeface="Droid Serif" pitchFamily="18" charset="0"/>
                <a:cs typeface="Droid Serif" pitchFamily="18" charset="0"/>
                <a:sym typeface="Oi"/>
              </a:endParaRPr>
            </a:p>
            <a:p>
              <a:pPr marL="0" marR="0" lvl="0" indent="0" algn="ctr" rtl="0">
                <a:lnSpc>
                  <a:spcPct val="120008"/>
                </a:lnSpc>
                <a:spcBef>
                  <a:spcPts val="0"/>
                </a:spcBef>
                <a:spcAft>
                  <a:spcPts val="0"/>
                </a:spcAft>
                <a:buNone/>
              </a:pPr>
              <a:endParaRPr sz="2500"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730" name="Google Shape;730;p45"/>
          <p:cNvGrpSpPr/>
          <p:nvPr/>
        </p:nvGrpSpPr>
        <p:grpSpPr>
          <a:xfrm>
            <a:off x="9686925" y="1665645"/>
            <a:ext cx="8258175" cy="6948566"/>
            <a:chOff x="-1089591" y="-9525"/>
            <a:chExt cx="11010901" cy="9264755"/>
          </a:xfrm>
        </p:grpSpPr>
        <p:sp>
          <p:nvSpPr>
            <p:cNvPr id="731" name="Google Shape;731;p45"/>
            <p:cNvSpPr txBox="1"/>
            <p:nvPr/>
          </p:nvSpPr>
          <p:spPr>
            <a:xfrm>
              <a:off x="-1089591" y="-9525"/>
              <a:ext cx="1101090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732" name="Google Shape;732;p45"/>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733" name="Google Shape;733;p45"/>
          <p:cNvSpPr txBox="1"/>
          <p:nvPr/>
        </p:nvSpPr>
        <p:spPr>
          <a:xfrm>
            <a:off x="501638" y="2075654"/>
            <a:ext cx="8244970" cy="27699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BE" sz="50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Illustrer et interpréter les budgets pour la planification et le contrôle</a:t>
            </a:r>
            <a:endParaRPr sz="5000" dirty="0">
              <a:effectLst>
                <a:outerShdw blurRad="38100" dist="38100" dir="2700000" algn="tl">
                  <a:srgbClr val="000000">
                    <a:alpha val="43137"/>
                  </a:srgbClr>
                </a:outerShdw>
              </a:effectLst>
            </a:endParaRPr>
          </a:p>
        </p:txBody>
      </p:sp>
      <p:pic>
        <p:nvPicPr>
          <p:cNvPr id="734" name="Google Shape;734;p45" descr="Logo&#10;&#10;Description automatically generated"/>
          <p:cNvPicPr preferRelativeResize="0"/>
          <p:nvPr/>
        </p:nvPicPr>
        <p:blipFill rotWithShape="1">
          <a:blip r:embed="rId4">
            <a:alphaModFix/>
          </a:blip>
          <a:srcRect/>
          <a:stretch/>
        </p:blipFill>
        <p:spPr>
          <a:xfrm>
            <a:off x="12987919" y="5944301"/>
            <a:ext cx="1456160" cy="106297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271732" y="4058531"/>
            <a:ext cx="10488458" cy="438763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40;p46"/>
          <p:cNvGrpSpPr/>
          <p:nvPr/>
        </p:nvGrpSpPr>
        <p:grpSpPr>
          <a:xfrm>
            <a:off x="1271732" y="4243596"/>
            <a:ext cx="10488458" cy="4173915"/>
            <a:chOff x="0" y="-2792"/>
            <a:chExt cx="13984611" cy="5184298"/>
          </a:xfrm>
        </p:grpSpPr>
        <p:sp>
          <p:nvSpPr>
            <p:cNvPr id="741" name="Google Shape;741;p46"/>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42" name="Google Shape;742;p46"/>
            <p:cNvSpPr txBox="1"/>
            <p:nvPr/>
          </p:nvSpPr>
          <p:spPr>
            <a:xfrm>
              <a:off x="325661" y="-2792"/>
              <a:ext cx="13658948" cy="4380932"/>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Font typeface="Arial" pitchFamily="34" charset="0"/>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0" b="1" i="0" u="none" strike="noStrike" cap="none" dirty="0">
                  <a:solidFill>
                    <a:srgbClr val="000000"/>
                  </a:solidFill>
                  <a:latin typeface="Droid Serif" pitchFamily="18" charset="0"/>
                  <a:ea typeface="Droid Serif" pitchFamily="18" charset="0"/>
                  <a:cs typeface="Droid Serif" pitchFamily="18" charset="0"/>
                  <a:sym typeface="Oi"/>
                </a:rPr>
                <a:t>Les gouvernements et les organismes sans but lucratif </a:t>
              </a:r>
              <a:r>
                <a:rPr lang="fr-BE" sz="2650" i="0" u="none" strike="noStrike" cap="none" dirty="0">
                  <a:solidFill>
                    <a:srgbClr val="000000"/>
                  </a:solidFill>
                  <a:latin typeface="Droid Serif" pitchFamily="18" charset="0"/>
                  <a:ea typeface="Droid Serif" pitchFamily="18" charset="0"/>
                  <a:cs typeface="Droid Serif" pitchFamily="18" charset="0"/>
                  <a:sym typeface="Oi"/>
                </a:rPr>
                <a:t>sont régis principalement par leurs budgets, et non par le marché</a:t>
              </a:r>
            </a:p>
            <a:p>
              <a:pPr marL="0" marR="0" lvl="0" indent="0" rtl="0">
                <a:lnSpc>
                  <a:spcPct val="119992"/>
                </a:lnSpc>
                <a:spcBef>
                  <a:spcPts val="0"/>
                </a:spcBef>
                <a:spcAft>
                  <a:spcPts val="0"/>
                </a:spcAft>
                <a:buFont typeface="Arial" pitchFamily="34" charset="0"/>
                <a:buChar char="•"/>
              </a:pPr>
              <a:endParaRPr lang="en-US" sz="16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0" dirty="0">
                  <a:latin typeface="Droid Serif" pitchFamily="18" charset="0"/>
                  <a:ea typeface="Droid Serif" pitchFamily="18" charset="0"/>
                  <a:cs typeface="Droid Serif" pitchFamily="18" charset="0"/>
                  <a:sym typeface="Oi"/>
                </a:rPr>
                <a:t> </a:t>
              </a:r>
              <a:r>
                <a:rPr lang="fr-BE" sz="2650" dirty="0">
                  <a:latin typeface="Droid Serif" pitchFamily="18" charset="0"/>
                  <a:ea typeface="Droid Serif" pitchFamily="18" charset="0"/>
                  <a:cs typeface="Droid Serif" pitchFamily="18" charset="0"/>
                  <a:sym typeface="Oi"/>
                </a:rPr>
                <a:t>Ils contrôlent ou influencent fortement leurs </a:t>
              </a:r>
              <a:r>
                <a:rPr lang="fr-BE" sz="2650" b="1" dirty="0">
                  <a:latin typeface="Droid Serif" pitchFamily="18" charset="0"/>
                  <a:ea typeface="Droid Serif" pitchFamily="18" charset="0"/>
                  <a:cs typeface="Droid Serif" pitchFamily="18" charset="0"/>
                  <a:sym typeface="Oi"/>
                </a:rPr>
                <a:t>recettes</a:t>
              </a:r>
              <a:r>
                <a:rPr lang="fr-BE" sz="2650" dirty="0">
                  <a:latin typeface="Droid Serif" pitchFamily="18" charset="0"/>
                  <a:ea typeface="Droid Serif" pitchFamily="18" charset="0"/>
                  <a:cs typeface="Droid Serif" pitchFamily="18" charset="0"/>
                  <a:sym typeface="Oi"/>
                </a:rPr>
                <a:t> et leurs </a:t>
              </a:r>
              <a:r>
                <a:rPr lang="fr-BE" sz="2650" b="1" dirty="0">
                  <a:latin typeface="Droid Serif" pitchFamily="18" charset="0"/>
                  <a:ea typeface="Droid Serif" pitchFamily="18" charset="0"/>
                  <a:cs typeface="Droid Serif" pitchFamily="18" charset="0"/>
                  <a:sym typeface="Oi"/>
                </a:rPr>
                <a:t>dépenses</a:t>
              </a:r>
              <a:r>
                <a:rPr lang="fr-BE" sz="2650" dirty="0">
                  <a:latin typeface="Droid Serif" pitchFamily="18" charset="0"/>
                  <a:ea typeface="Droid Serif" pitchFamily="18" charset="0"/>
                  <a:cs typeface="Droid Serif" pitchFamily="18" charset="0"/>
                  <a:sym typeface="Oi"/>
                </a:rPr>
                <a:t> par le biais du </a:t>
              </a:r>
              <a:r>
                <a:rPr lang="fr-BE" sz="2650" b="1" dirty="0">
                  <a:latin typeface="Droid Serif" pitchFamily="18" charset="0"/>
                  <a:ea typeface="Droid Serif" pitchFamily="18" charset="0"/>
                  <a:cs typeface="Droid Serif" pitchFamily="18" charset="0"/>
                  <a:sym typeface="Oi"/>
                </a:rPr>
                <a:t>processus</a:t>
              </a:r>
              <a:r>
                <a:rPr lang="fr-BE" sz="2650" dirty="0">
                  <a:latin typeface="Droid Serif" pitchFamily="18" charset="0"/>
                  <a:ea typeface="Droid Serif" pitchFamily="18" charset="0"/>
                  <a:cs typeface="Droid Serif" pitchFamily="18" charset="0"/>
                  <a:sym typeface="Oi"/>
                </a:rPr>
                <a:t> </a:t>
              </a:r>
              <a:r>
                <a:rPr lang="fr-BE" sz="2650" b="1" dirty="0">
                  <a:latin typeface="Droid Serif" pitchFamily="18" charset="0"/>
                  <a:ea typeface="Droid Serif" pitchFamily="18" charset="0"/>
                  <a:cs typeface="Droid Serif" pitchFamily="18" charset="0"/>
                  <a:sym typeface="Oi"/>
                </a:rPr>
                <a:t>budgétaire</a:t>
              </a:r>
            </a:p>
            <a:p>
              <a:pPr marL="0" marR="0" lvl="0" indent="0" rtl="0">
                <a:lnSpc>
                  <a:spcPct val="119992"/>
                </a:lnSpc>
                <a:spcBef>
                  <a:spcPts val="0"/>
                </a:spcBef>
                <a:spcAft>
                  <a:spcPts val="0"/>
                </a:spcAft>
                <a:buFont typeface="Arial" pitchFamily="34" charset="0"/>
                <a:buChar char="•"/>
              </a:pPr>
              <a:endParaRPr lang="en-US" sz="16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0" dirty="0">
                  <a:latin typeface="Droid Serif" pitchFamily="18" charset="0"/>
                  <a:ea typeface="Droid Serif" pitchFamily="18" charset="0"/>
                  <a:cs typeface="Droid Serif" pitchFamily="18" charset="0"/>
                  <a:sym typeface="Oi"/>
                </a:rPr>
                <a:t> </a:t>
              </a:r>
              <a:r>
                <a:rPr lang="fr-BE" sz="2650" u="sng" dirty="0">
                  <a:latin typeface="Droid Serif" pitchFamily="18" charset="0"/>
                  <a:ea typeface="Droid Serif" pitchFamily="18" charset="0"/>
                  <a:cs typeface="Droid Serif" pitchFamily="18" charset="0"/>
                  <a:sym typeface="Oi"/>
                </a:rPr>
                <a:t>Les revenus d’un gouvernement peuvent être déterminés par une mesure législative</a:t>
              </a:r>
              <a:endParaRPr lang="en-US" sz="2650" b="0" i="0" u="sng"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743" name="Google Shape;743;p46"/>
          <p:cNvSpPr/>
          <p:nvPr/>
        </p:nvSpPr>
        <p:spPr>
          <a:xfrm>
            <a:off x="12240166" y="4058531"/>
            <a:ext cx="4057108" cy="4358981"/>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744;p46"/>
          <p:cNvGrpSpPr/>
          <p:nvPr/>
        </p:nvGrpSpPr>
        <p:grpSpPr>
          <a:xfrm>
            <a:off x="12609756" y="4238348"/>
            <a:ext cx="3269803" cy="4007123"/>
            <a:chOff x="0" y="-3175"/>
            <a:chExt cx="4359737" cy="5342834"/>
          </a:xfrm>
        </p:grpSpPr>
        <p:sp>
          <p:nvSpPr>
            <p:cNvPr id="745" name="Google Shape;745;p46"/>
            <p:cNvSpPr txBox="1"/>
            <p:nvPr/>
          </p:nvSpPr>
          <p:spPr>
            <a:xfrm>
              <a:off x="0" y="2872844"/>
              <a:ext cx="4359737" cy="459317"/>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46" name="Google Shape;746;p46"/>
            <p:cNvSpPr txBox="1"/>
            <p:nvPr/>
          </p:nvSpPr>
          <p:spPr>
            <a:xfrm>
              <a:off x="0" y="-3175"/>
              <a:ext cx="4359737" cy="5342834"/>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1" i="1" u="sng" strike="noStrike" cap="none" dirty="0">
                  <a:solidFill>
                    <a:srgbClr val="000000"/>
                  </a:solidFill>
                  <a:latin typeface="droid serif" pitchFamily="18" charset="0"/>
                  <a:ea typeface="droid serif" pitchFamily="18" charset="0"/>
                  <a:cs typeface="droid serif" pitchFamily="18" charset="0"/>
                  <a:sym typeface="Oi"/>
                </a:rPr>
                <a:t>Budget</a:t>
              </a:r>
            </a:p>
            <a:p>
              <a:pPr marL="0" marR="0" lvl="0" indent="0" algn="ctr" rtl="0">
                <a:lnSpc>
                  <a:spcPct val="119992"/>
                </a:lnSpc>
                <a:spcBef>
                  <a:spcPts val="0"/>
                </a:spcBef>
                <a:spcAft>
                  <a:spcPts val="0"/>
                </a:spcAft>
              </a:pPr>
              <a:r>
                <a:rPr lang="fr-BE" sz="2400" b="0" i="1" u="sng" strike="noStrike" cap="none" dirty="0">
                  <a:solidFill>
                    <a:schemeClr val="tx1"/>
                  </a:solidFill>
                  <a:latin typeface="droid serif" pitchFamily="18" charset="0"/>
                  <a:ea typeface="droid serif" pitchFamily="18" charset="0"/>
                  <a:cs typeface="droid serif" pitchFamily="18" charset="0"/>
                  <a:sym typeface="Oi"/>
                </a:rPr>
                <a:t>Planifier la réalisation des activités </a:t>
              </a:r>
              <a:r>
                <a:rPr lang="fr-BE" sz="2400" b="0" i="1" strike="noStrike" cap="none" dirty="0">
                  <a:solidFill>
                    <a:schemeClr val="tx1"/>
                  </a:solidFill>
                  <a:latin typeface="droid serif" pitchFamily="18" charset="0"/>
                  <a:ea typeface="droid serif" pitchFamily="18" charset="0"/>
                  <a:cs typeface="droid serif" pitchFamily="18" charset="0"/>
                  <a:sym typeface="Oi"/>
                </a:rPr>
                <a:t>routinières et non routinières et </a:t>
              </a:r>
              <a:r>
                <a:rPr lang="fr-BE" sz="2400" b="0" i="1" u="sng" strike="noStrike" cap="none" dirty="0">
                  <a:solidFill>
                    <a:schemeClr val="tx1"/>
                  </a:solidFill>
                  <a:latin typeface="droid serif" pitchFamily="18" charset="0"/>
                  <a:ea typeface="droid serif" pitchFamily="18" charset="0"/>
                  <a:cs typeface="droid serif" pitchFamily="18" charset="0"/>
                  <a:sym typeface="Oi"/>
                </a:rPr>
                <a:t>engager des ressources </a:t>
              </a:r>
              <a:r>
                <a:rPr lang="fr-BE" sz="2400" b="0" i="1" strike="noStrike" cap="none" dirty="0">
                  <a:solidFill>
                    <a:schemeClr val="tx1"/>
                  </a:solidFill>
                  <a:latin typeface="droid serif" pitchFamily="18" charset="0"/>
                  <a:ea typeface="droid serif" pitchFamily="18" charset="0"/>
                  <a:cs typeface="droid serif" pitchFamily="18" charset="0"/>
                  <a:sym typeface="Oi"/>
                </a:rPr>
                <a:t>pour les accomplir au cours d’une période de temps donnée</a:t>
              </a:r>
              <a:endParaRPr lang="en-US" sz="2400" b="0" i="0"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747" name="Google Shape;747;p46"/>
          <p:cNvSpPr txBox="1"/>
          <p:nvPr/>
        </p:nvSpPr>
        <p:spPr>
          <a:xfrm>
            <a:off x="4599892" y="992296"/>
            <a:ext cx="11649255" cy="206825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Budgétisation pour la planification et le contrôle</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271732" y="3753852"/>
            <a:ext cx="15482210" cy="511149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55;p47"/>
          <p:cNvGrpSpPr/>
          <p:nvPr/>
        </p:nvGrpSpPr>
        <p:grpSpPr>
          <a:xfrm>
            <a:off x="1271732" y="3898980"/>
            <a:ext cx="15148556" cy="5384423"/>
            <a:chOff x="0" y="-494488"/>
            <a:chExt cx="20658855" cy="7179230"/>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357746" y="-494488"/>
              <a:ext cx="20301109" cy="7179230"/>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Clr>
                  <a:schemeClr val="bg1"/>
                </a:buClr>
              </a:pPr>
              <a:r>
                <a:rPr lang="en-US" sz="2651" b="1" i="0" u="sng" strike="noStrike" cap="none" dirty="0">
                  <a:solidFill>
                    <a:srgbClr val="FFFFFF"/>
                  </a:solidFill>
                  <a:latin typeface="droid serif" pitchFamily="18" charset="0"/>
                  <a:ea typeface="droid serif" pitchFamily="18" charset="0"/>
                  <a:cs typeface="droid serif" pitchFamily="18" charset="0"/>
                  <a:sym typeface="Oi"/>
                </a:rPr>
                <a:t>Planning</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 </a:t>
              </a:r>
              <a:r>
                <a:rPr lang="en-US" sz="2651" b="0" i="1" u="sng" strike="noStrike" cap="none" dirty="0" err="1">
                  <a:solidFill>
                    <a:srgbClr val="FFFFFF"/>
                  </a:solidFill>
                  <a:latin typeface="droid serif" pitchFamily="18" charset="0"/>
                  <a:ea typeface="droid serif" pitchFamily="18" charset="0"/>
                  <a:cs typeface="droid serif" pitchFamily="18" charset="0"/>
                  <a:sym typeface="Oi"/>
                </a:rPr>
                <a:t>Définition</a:t>
              </a:r>
              <a:r>
                <a:rPr lang="en-US" sz="2651" b="0" i="1" u="sng" strike="noStrike" cap="none" dirty="0">
                  <a:solidFill>
                    <a:srgbClr val="FFFFFF"/>
                  </a:solidFill>
                  <a:latin typeface="droid serif" pitchFamily="18" charset="0"/>
                  <a:ea typeface="droid serif" pitchFamily="18" charset="0"/>
                  <a:cs typeface="droid serif" pitchFamily="18" charset="0"/>
                  <a:sym typeface="Oi"/>
                </a:rPr>
                <a:t> des </a:t>
              </a:r>
              <a:r>
                <a:rPr lang="en-US" sz="2651" b="0" i="1" u="sng" strike="noStrike" cap="none" dirty="0" err="1">
                  <a:solidFill>
                    <a:srgbClr val="FFFFFF"/>
                  </a:solidFill>
                  <a:latin typeface="droid serif" pitchFamily="18" charset="0"/>
                  <a:ea typeface="droid serif" pitchFamily="18" charset="0"/>
                  <a:cs typeface="droid serif" pitchFamily="18" charset="0"/>
                  <a:sym typeface="Oi"/>
                </a:rPr>
                <a:t>objectifs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none" strike="noStrike" cap="none" dirty="0" err="1">
                  <a:solidFill>
                    <a:srgbClr val="FFFFFF"/>
                  </a:solidFill>
                  <a:latin typeface="droid serif" pitchFamily="18" charset="0"/>
                  <a:ea typeface="droid serif" pitchFamily="18" charset="0"/>
                  <a:cs typeface="droid serif" pitchFamily="18" charset="0"/>
                  <a:sym typeface="Oi"/>
                </a:rPr>
                <a:t>objectifs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et missions </a:t>
              </a:r>
              <a:endParaRPr lang="en-US" sz="2651"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Clr>
                  <a:schemeClr val="bg1"/>
                </a:buClr>
              </a:pPr>
              <a:r>
                <a:rPr lang="en-US" sz="2651" dirty="0">
                  <a:solidFill>
                    <a:srgbClr val="FFFFFF"/>
                  </a:solidFill>
                  <a:latin typeface="droid serif" pitchFamily="18" charset="0"/>
                  <a:ea typeface="droid serif" pitchFamily="18" charset="0"/>
                  <a:cs typeface="droid serif" pitchFamily="18" charset="0"/>
                  <a:sym typeface="Oi"/>
                </a:rPr>
                <a:t>                     </a:t>
              </a:r>
              <a:r>
                <a:rPr lang="fr-BE" sz="2651" b="0" i="1" u="sng" strike="noStrike" cap="none" dirty="0">
                  <a:solidFill>
                    <a:srgbClr val="FFFFFF"/>
                  </a:solidFill>
                  <a:latin typeface="droid serif" pitchFamily="18" charset="0"/>
                  <a:ea typeface="droid serif" pitchFamily="18" charset="0"/>
                  <a:cs typeface="droid serif" pitchFamily="18" charset="0"/>
                  <a:sym typeface="Oi"/>
                </a:rPr>
                <a:t>Élaboration de plans </a:t>
              </a:r>
              <a:r>
                <a:rPr lang="fr-BE" sz="2651" b="0" i="1" strike="noStrike" cap="none" dirty="0">
                  <a:solidFill>
                    <a:srgbClr val="FFFFFF"/>
                  </a:solidFill>
                  <a:latin typeface="droid serif" pitchFamily="18" charset="0"/>
                  <a:ea typeface="droid serif" pitchFamily="18" charset="0"/>
                  <a:cs typeface="droid serif" pitchFamily="18" charset="0"/>
                  <a:sym typeface="Oi"/>
                </a:rPr>
                <a:t>en vue de leur réalisation</a:t>
              </a:r>
            </a:p>
            <a:p>
              <a:pPr marL="0" marR="0" lvl="0" indent="0" rtl="0">
                <a:lnSpc>
                  <a:spcPct val="119992"/>
                </a:lnSpc>
                <a:spcBef>
                  <a:spcPts val="0"/>
                </a:spcBef>
                <a:spcAft>
                  <a:spcPts val="0"/>
                </a:spcAft>
                <a:buClr>
                  <a:schemeClr val="bg1"/>
                </a:buClr>
              </a:pPr>
              <a:endParaRPr lang="en-US" sz="2651"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Clr>
                  <a:schemeClr val="bg1"/>
                </a:buClr>
                <a:buFont typeface="Arial" pitchFamily="34" charset="0"/>
                <a:buChar char="•"/>
              </a:pP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sng" strike="noStrike" cap="none" dirty="0">
                  <a:solidFill>
                    <a:srgbClr val="FFFFFF"/>
                  </a:solidFill>
                  <a:latin typeface="droid serif" pitchFamily="18" charset="0"/>
                  <a:ea typeface="droid serif" pitchFamily="18" charset="0"/>
                  <a:cs typeface="droid serif" pitchFamily="18" charset="0"/>
                  <a:sym typeface="Oi"/>
                </a:rPr>
                <a:t>Planification </a:t>
              </a: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stratégique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Préparer des plans d’action à long terme pour atteindre les objectifs de l’organisation</a:t>
              </a:r>
            </a:p>
            <a:p>
              <a:pPr marL="0" marR="0" lvl="0" indent="0" rtl="0">
                <a:lnSpc>
                  <a:spcPct val="119992"/>
                </a:lnSpc>
                <a:spcBef>
                  <a:spcPts val="0"/>
                </a:spcBef>
                <a:spcAft>
                  <a:spcPts val="0"/>
                </a:spcAft>
                <a:buClr>
                  <a:schemeClr val="bg1"/>
                </a:buClr>
                <a:buFont typeface="Arial" pitchFamily="34" charset="0"/>
                <a:buChar char="•"/>
              </a:pP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Clr>
                  <a:schemeClr val="bg1"/>
                </a:buClr>
                <a:buFont typeface="Arial" pitchFamily="34" charset="0"/>
                <a:buChar char="•"/>
              </a:pP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sng" strike="noStrike" cap="none" dirty="0">
                  <a:solidFill>
                    <a:srgbClr val="FFFFFF"/>
                  </a:solidFill>
                  <a:latin typeface="droid serif" pitchFamily="18" charset="0"/>
                  <a:ea typeface="droid serif" pitchFamily="18" charset="0"/>
                  <a:cs typeface="droid serif" pitchFamily="18" charset="0"/>
                  <a:sym typeface="Oi"/>
                </a:rPr>
                <a:t>Planification </a:t>
              </a: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budgétaire</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Préparer les plans courts et moyens de l’organisation</a:t>
              </a: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Clr>
                  <a:schemeClr val="bg1"/>
                </a:buClr>
              </a:pP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Clr>
                  <a:schemeClr val="bg1"/>
                </a:buClr>
                <a:buFont typeface="Arial" pitchFamily="34" charset="0"/>
                <a:buChar char="•"/>
              </a:pP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en-US" sz="2651" b="0" i="0" u="sng" strike="noStrike" cap="none" dirty="0">
                  <a:solidFill>
                    <a:srgbClr val="FFFFFF"/>
                  </a:solidFill>
                  <a:latin typeface="droid serif" pitchFamily="18" charset="0"/>
                  <a:ea typeface="droid serif" pitchFamily="18" charset="0"/>
                  <a:cs typeface="droid serif" pitchFamily="18" charset="0"/>
                  <a:sym typeface="Oi"/>
                </a:rPr>
                <a:t>Planification </a:t>
              </a: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opérationnelle</a:t>
              </a:r>
              <a:r>
                <a:rPr lang="en-US" sz="2651" b="0" i="0" u="sng" strike="noStrike" cap="none" dirty="0">
                  <a:solidFill>
                    <a:srgbClr val="FFFFFF"/>
                  </a:solidFill>
                  <a:latin typeface="droid serif" pitchFamily="18" charset="0"/>
                  <a:ea typeface="droid serif" pitchFamily="18" charset="0"/>
                  <a:cs typeface="droid serif" pitchFamily="18" charset="0"/>
                  <a:sym typeface="Oi"/>
                </a:rPr>
                <a:t> (</a:t>
              </a:r>
              <a:r>
                <a:rPr lang="en-US" sz="2651" b="0" i="0" u="sng" strike="noStrike" cap="none" dirty="0" err="1">
                  <a:solidFill>
                    <a:srgbClr val="FFFFFF"/>
                  </a:solidFill>
                  <a:latin typeface="droid serif" pitchFamily="18" charset="0"/>
                  <a:ea typeface="droid serif" pitchFamily="18" charset="0"/>
                  <a:cs typeface="droid serif" pitchFamily="18" charset="0"/>
                  <a:sym typeface="Oi"/>
                </a:rPr>
                <a:t>tactique</a:t>
              </a:r>
              <a:r>
                <a:rPr lang="en-US" sz="2651" b="0" i="0" u="sng" strike="noStrike" cap="none" dirty="0">
                  <a:solidFill>
                    <a:srgbClr val="FFFFFF"/>
                  </a:solidFill>
                  <a:latin typeface="droid serif" pitchFamily="18" charset="0"/>
                  <a:ea typeface="droid serif" pitchFamily="18" charset="0"/>
                  <a:cs typeface="droid serif" pitchFamily="18" charset="0"/>
                  <a:sym typeface="Oi"/>
                </a:rPr>
                <a:t>)</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651" b="0" i="0" u="none" strike="noStrike" cap="none" dirty="0">
                  <a:solidFill>
                    <a:srgbClr val="FFFFFF"/>
                  </a:solidFill>
                  <a:latin typeface="droid serif" pitchFamily="18" charset="0"/>
                  <a:ea typeface="droid serif" pitchFamily="18" charset="0"/>
                  <a:cs typeface="droid serif" pitchFamily="18" charset="0"/>
                  <a:sym typeface="Oi"/>
                </a:rPr>
                <a:t>Fait référence au processus de planification à court terme ou au jour le jour (utilisation des ressources)</a:t>
              </a: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p>
            <a:p>
              <a:pPr marL="0" marR="0" lvl="0" indent="0" rtl="0">
                <a:lnSpc>
                  <a:spcPct val="119992"/>
                </a:lnSpc>
                <a:spcBef>
                  <a:spcPts val="0"/>
                </a:spcBef>
                <a:spcAft>
                  <a:spcPts val="0"/>
                </a:spcAft>
                <a:buClr>
                  <a:schemeClr val="bg1"/>
                </a:buClr>
              </a:pPr>
              <a:endParaRPr lang="en-US"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760" name="Google Shape;760;p47"/>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13"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Planning</a:t>
            </a:r>
            <a:endParaRPr sz="11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170"/>
        <p:cNvGrpSpPr/>
        <p:nvPr/>
      </p:nvGrpSpPr>
      <p:grpSpPr>
        <a:xfrm>
          <a:off x="0" y="0"/>
          <a:ext cx="0" cy="0"/>
          <a:chOff x="0" y="0"/>
          <a:chExt cx="0" cy="0"/>
        </a:xfrm>
      </p:grpSpPr>
      <p:sp>
        <p:nvSpPr>
          <p:cNvPr id="171" name="Google Shape;171;p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6"/>
          <p:cNvGrpSpPr/>
          <p:nvPr/>
        </p:nvGrpSpPr>
        <p:grpSpPr>
          <a:xfrm>
            <a:off x="1283161" y="5246809"/>
            <a:ext cx="6526971" cy="2997424"/>
            <a:chOff x="0" y="-2"/>
            <a:chExt cx="8702628" cy="3996564"/>
          </a:xfrm>
        </p:grpSpPr>
        <p:sp>
          <p:nvSpPr>
            <p:cNvPr id="173" name="Google Shape;173;p6"/>
            <p:cNvSpPr/>
            <p:nvPr/>
          </p:nvSpPr>
          <p:spPr>
            <a:xfrm>
              <a:off x="0" y="-2"/>
              <a:ext cx="8702628" cy="3600536"/>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txBox="1"/>
            <p:nvPr/>
          </p:nvSpPr>
          <p:spPr>
            <a:xfrm>
              <a:off x="363319" y="304270"/>
              <a:ext cx="8003303" cy="3692292"/>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fr-BE" sz="2499" b="0" i="0" u="sng" strike="noStrike" cap="none" dirty="0">
                  <a:solidFill>
                    <a:srgbClr val="2A2A2A"/>
                  </a:solidFill>
                  <a:latin typeface="droid serif" pitchFamily="18" charset="0"/>
                  <a:ea typeface="droid serif" pitchFamily="18" charset="0"/>
                  <a:cs typeface="droid serif" pitchFamily="18" charset="0"/>
                  <a:sym typeface="Oi"/>
                </a:rPr>
                <a:t>Mots-clés:</a:t>
              </a:r>
            </a:p>
            <a:p>
              <a:pPr marL="0" marR="0" lvl="0" indent="0" algn="ctr" rtl="0">
                <a:lnSpc>
                  <a:spcPct val="120008"/>
                </a:lnSpc>
                <a:spcBef>
                  <a:spcPts val="0"/>
                </a:spcBef>
                <a:spcAft>
                  <a:spcPts val="0"/>
                </a:spcAft>
                <a:buNone/>
              </a:pPr>
              <a:r>
                <a:rPr lang="fr-BE" sz="2499" b="0" i="0" strike="noStrike" cap="none" dirty="0">
                  <a:solidFill>
                    <a:srgbClr val="2A2A2A"/>
                  </a:solidFill>
                  <a:latin typeface="droid serif" pitchFamily="18" charset="0"/>
                  <a:ea typeface="droid serif" pitchFamily="18" charset="0"/>
                  <a:cs typeface="droid serif" pitchFamily="18" charset="0"/>
                  <a:sym typeface="Oi"/>
                </a:rPr>
                <a:t>Fonction des finances, organisations, planification, prévisions, affectation des ressources, gestion du rendement, contrôle, rapports financiers</a:t>
              </a:r>
            </a:p>
            <a:p>
              <a:pPr marL="0" marR="0" lvl="0" indent="0" algn="ctr" rtl="0">
                <a:lnSpc>
                  <a:spcPct val="120008"/>
                </a:lnSpc>
                <a:spcBef>
                  <a:spcPts val="0"/>
                </a:spcBef>
                <a:spcAft>
                  <a:spcPts val="0"/>
                </a:spcAft>
                <a:buNone/>
              </a:pPr>
              <a:endParaRPr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175" name="Google Shape;175;p6"/>
          <p:cNvGrpSpPr/>
          <p:nvPr/>
        </p:nvGrpSpPr>
        <p:grpSpPr>
          <a:xfrm>
            <a:off x="9719188" y="1665645"/>
            <a:ext cx="7919884" cy="6948566"/>
            <a:chOff x="-1046573" y="-9525"/>
            <a:chExt cx="10559846" cy="9264755"/>
          </a:xfrm>
        </p:grpSpPr>
        <p:sp>
          <p:nvSpPr>
            <p:cNvPr id="176" name="Google Shape;176;p6"/>
            <p:cNvSpPr txBox="1"/>
            <p:nvPr/>
          </p:nvSpPr>
          <p:spPr>
            <a:xfrm>
              <a:off x="-1046573" y="-9525"/>
              <a:ext cx="10559846"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a:solidFill>
                    <a:srgbClr val="F6F5EF"/>
                  </a:solidFill>
                  <a:latin typeface="droid serif" pitchFamily="18" charset="0"/>
                  <a:ea typeface="droid serif" pitchFamily="18" charset="0"/>
                  <a:cs typeface="droid serif" pitchFamily="18" charset="0"/>
                  <a:sym typeface="Oi"/>
                </a:rPr>
                <a:t>Unité d’apprentissage1</a:t>
              </a:r>
              <a:endParaRPr sz="7200" dirty="0"/>
            </a:p>
          </p:txBody>
        </p:sp>
        <p:pic>
          <p:nvPicPr>
            <p:cNvPr id="177" name="Google Shape;177;p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178" name="Google Shape;178;p6"/>
          <p:cNvSpPr txBox="1"/>
          <p:nvPr/>
        </p:nvSpPr>
        <p:spPr>
          <a:xfrm>
            <a:off x="501638" y="1564666"/>
            <a:ext cx="8244970" cy="33239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fr-BE" sz="60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 rôle de la fonction finance dans les organisations</a:t>
            </a:r>
            <a:endParaRPr dirty="0">
              <a:effectLst>
                <a:outerShdw blurRad="38100" dist="38100" dir="2700000" algn="tl">
                  <a:srgbClr val="000000">
                    <a:alpha val="43137"/>
                  </a:srgbClr>
                </a:outerShdw>
              </a:effectLst>
            </a:endParaRPr>
          </a:p>
        </p:txBody>
      </p:sp>
      <p:pic>
        <p:nvPicPr>
          <p:cNvPr id="179" name="Google Shape;179;p6" descr="Logo&#10;&#10;Description automatically generated"/>
          <p:cNvPicPr preferRelativeResize="0"/>
          <p:nvPr/>
        </p:nvPicPr>
        <p:blipFill rotWithShape="1">
          <a:blip r:embed="rId4">
            <a:alphaModFix/>
          </a:blip>
          <a:srcRect/>
          <a:stretch/>
        </p:blipFill>
        <p:spPr>
          <a:xfrm>
            <a:off x="12987919" y="5944301"/>
            <a:ext cx="1456160" cy="10629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271731" y="4058531"/>
            <a:ext cx="15392223" cy="5078712"/>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40;p46"/>
          <p:cNvGrpSpPr/>
          <p:nvPr/>
        </p:nvGrpSpPr>
        <p:grpSpPr>
          <a:xfrm>
            <a:off x="1271732" y="4243596"/>
            <a:ext cx="15129102" cy="4893647"/>
            <a:chOff x="0" y="-2792"/>
            <a:chExt cx="13984611" cy="6078256"/>
          </a:xfrm>
        </p:grpSpPr>
        <p:sp>
          <p:nvSpPr>
            <p:cNvPr id="741" name="Google Shape;741;p46"/>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42" name="Google Shape;742;p46"/>
            <p:cNvSpPr txBox="1"/>
            <p:nvPr/>
          </p:nvSpPr>
          <p:spPr>
            <a:xfrm>
              <a:off x="325661" y="-2792"/>
              <a:ext cx="13658948" cy="6078256"/>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r>
                <a:rPr lang="en-US" sz="2650" dirty="0">
                  <a:solidFill>
                    <a:schemeClr val="tx1"/>
                  </a:solidFill>
                  <a:latin typeface="Droid Serif" panose="020B0604020202020204" charset="0"/>
                  <a:ea typeface="Droid Serif" panose="020B0604020202020204" charset="0"/>
                  <a:cs typeface="Droid Serif" panose="020B0604020202020204" charset="0"/>
                  <a:sym typeface="Oi"/>
                </a:rPr>
                <a:t> </a:t>
              </a:r>
              <a:r>
                <a:rPr lang="en-US" sz="2650" b="1" i="1" u="sng" strike="noStrike" cap="none" dirty="0">
                  <a:solidFill>
                    <a:srgbClr val="000000"/>
                  </a:solidFill>
                  <a:latin typeface="Droid Serif" panose="020B0604020202020204" charset="0"/>
                  <a:ea typeface="Droid Serif" panose="020B0604020202020204" charset="0"/>
                  <a:cs typeface="Droid Serif" panose="020B0604020202020204" charset="0"/>
                  <a:sym typeface="Oi"/>
                </a:rPr>
                <a:t>Budget</a:t>
              </a:r>
            </a:p>
            <a:p>
              <a:pPr marL="0" marR="0" lvl="0" indent="0" rtl="0">
                <a:lnSpc>
                  <a:spcPct val="120008"/>
                </a:lnSpc>
                <a:spcBef>
                  <a:spcPts val="0"/>
                </a:spcBef>
                <a:spcAft>
                  <a:spcPts val="0"/>
                </a:spcAft>
                <a:buNone/>
              </a:pPr>
              <a:r>
                <a:rPr lang="fr-BE" sz="2650" dirty="0">
                  <a:latin typeface="Droid Serif" panose="020B0604020202020204" charset="0"/>
                  <a:ea typeface="Droid Serif" panose="020B0604020202020204" charset="0"/>
                  <a:cs typeface="Droid Serif" panose="020B0604020202020204" charset="0"/>
                  <a:sym typeface="Oi"/>
                </a:rPr>
                <a:t>Un plan détaillé, exprimé en termes quantitatifs, qui spécifie comment les ressources seront acquises et utilisées au cours d’une période donnée</a:t>
              </a:r>
              <a:r>
                <a:rPr lang="en-US" sz="2650" dirty="0">
                  <a:latin typeface="Droid Serif" panose="020B0604020202020204" charset="0"/>
                  <a:ea typeface="Droid Serif" panose="020B0604020202020204" charset="0"/>
                  <a:cs typeface="Droid Serif" panose="020B0604020202020204" charset="0"/>
                  <a:sym typeface="Oi"/>
                </a:rPr>
                <a:t>.</a:t>
              </a:r>
              <a:endParaRPr lang="en-US" sz="2650" b="0" i="1" u="sng" strike="noStrike" cap="none" dirty="0">
                <a:solidFill>
                  <a:schemeClr val="tx1"/>
                </a:solidFill>
                <a:latin typeface="Droid Serif" panose="020B0604020202020204" charset="0"/>
                <a:ea typeface="Droid Serif" panose="020B0604020202020204" charset="0"/>
                <a:cs typeface="Droid Serif" panose="020B0604020202020204" charset="0"/>
                <a:sym typeface="Oi"/>
              </a:endParaRPr>
            </a:p>
            <a:p>
              <a:pPr marL="0" marR="0" lvl="0" indent="0" rtl="0">
                <a:lnSpc>
                  <a:spcPct val="119992"/>
                </a:lnSpc>
                <a:spcBef>
                  <a:spcPts val="0"/>
                </a:spcBef>
                <a:spcAft>
                  <a:spcPts val="0"/>
                </a:spcAft>
                <a:buClr>
                  <a:schemeClr val="bg1"/>
                </a:buClr>
                <a:buFont typeface="Arial" pitchFamily="34" charset="0"/>
                <a:buChar char="•"/>
              </a:pPr>
              <a:endParaRPr lang="en-US" sz="2650" dirty="0">
                <a:solidFill>
                  <a:schemeClr val="tx1"/>
                </a:solidFill>
                <a:latin typeface="Droid Serif" panose="020B0604020202020204" charset="0"/>
                <a:ea typeface="Droid Serif" panose="020B0604020202020204" charset="0"/>
                <a:cs typeface="Droid Serif" panose="020B0604020202020204" charset="0"/>
                <a:sym typeface="Oi"/>
              </a:endParaRPr>
            </a:p>
            <a:p>
              <a:pPr>
                <a:lnSpc>
                  <a:spcPct val="119992"/>
                </a:lnSpc>
                <a:buClr>
                  <a:schemeClr val="bg1"/>
                </a:buClr>
              </a:pPr>
              <a:r>
                <a:rPr lang="en-US" sz="2650" b="1" i="1" u="sng" strike="noStrike" cap="none" dirty="0" err="1">
                  <a:solidFill>
                    <a:schemeClr val="tx1"/>
                  </a:solidFill>
                  <a:latin typeface="droid serif" pitchFamily="18" charset="0"/>
                  <a:ea typeface="droid serif" pitchFamily="18" charset="0"/>
                  <a:cs typeface="droid serif" pitchFamily="18" charset="0"/>
                  <a:sym typeface="Oi"/>
                </a:rPr>
                <a:t>Période</a:t>
              </a:r>
              <a:r>
                <a:rPr lang="en-US" sz="2650" b="1" i="1" u="sng" strike="noStrike" cap="none" dirty="0">
                  <a:solidFill>
                    <a:schemeClr val="tx1"/>
                  </a:solidFill>
                  <a:latin typeface="droid serif" pitchFamily="18" charset="0"/>
                  <a:ea typeface="droid serif" pitchFamily="18" charset="0"/>
                  <a:cs typeface="droid serif" pitchFamily="18" charset="0"/>
                  <a:sym typeface="Oi"/>
                </a:rPr>
                <a:t> </a:t>
              </a:r>
              <a:r>
                <a:rPr lang="en-US" sz="2650" b="1" i="1" u="sng" strike="noStrike" cap="none" dirty="0" err="1">
                  <a:solidFill>
                    <a:schemeClr val="tx1"/>
                  </a:solidFill>
                  <a:latin typeface="droid serif" pitchFamily="18" charset="0"/>
                  <a:ea typeface="droid serif" pitchFamily="18" charset="0"/>
                  <a:cs typeface="droid serif" pitchFamily="18" charset="0"/>
                  <a:sym typeface="Oi"/>
                </a:rPr>
                <a:t>budgétaire</a:t>
              </a:r>
              <a:endParaRPr lang="en-US" sz="2650" b="1" i="1" u="sng" strike="noStrike" cap="none" dirty="0">
                <a:solidFill>
                  <a:schemeClr val="tx1"/>
                </a:solidFill>
                <a:latin typeface="droid serif" pitchFamily="18" charset="0"/>
                <a:ea typeface="droid serif" pitchFamily="18" charset="0"/>
                <a:cs typeface="droid serif" pitchFamily="18" charset="0"/>
                <a:sym typeface="Oi"/>
              </a:endParaRPr>
            </a:p>
            <a:p>
              <a:pPr>
                <a:lnSpc>
                  <a:spcPct val="119992"/>
                </a:lnSpc>
                <a:buClr>
                  <a:schemeClr val="bg1"/>
                </a:buClr>
              </a:pPr>
              <a:r>
                <a:rPr lang="fr-BE" sz="2650" dirty="0">
                  <a:solidFill>
                    <a:schemeClr val="tx1"/>
                  </a:solidFill>
                  <a:latin typeface="Droid Serif" panose="020B0604020202020204" charset="0"/>
                  <a:ea typeface="Droid Serif" panose="020B0604020202020204" charset="0"/>
                  <a:cs typeface="Droid Serif" panose="020B0604020202020204" charset="0"/>
                  <a:sym typeface="Oi"/>
                </a:rPr>
                <a:t>Différent pour tous les budgets </a:t>
              </a:r>
            </a:p>
            <a:p>
              <a:pPr>
                <a:lnSpc>
                  <a:spcPct val="119992"/>
                </a:lnSpc>
                <a:buClr>
                  <a:schemeClr val="bg1"/>
                </a:buClr>
              </a:pPr>
              <a:r>
                <a:rPr lang="fr-BE" sz="2650" dirty="0">
                  <a:solidFill>
                    <a:schemeClr val="tx1"/>
                  </a:solidFill>
                  <a:latin typeface="Droid Serif" panose="020B0604020202020204" charset="0"/>
                  <a:ea typeface="Droid Serif" panose="020B0604020202020204" charset="0"/>
                  <a:cs typeface="Droid Serif" panose="020B0604020202020204" charset="0"/>
                  <a:sym typeface="Oi"/>
                </a:rPr>
                <a:t>Conçu pour répondre aux besoins de la gestion (à partir de 1 mois)</a:t>
              </a:r>
            </a:p>
            <a:p>
              <a:pPr marL="0" marR="0" lvl="0" indent="0" rtl="0">
                <a:lnSpc>
                  <a:spcPct val="119992"/>
                </a:lnSpc>
                <a:spcBef>
                  <a:spcPts val="0"/>
                </a:spcBef>
                <a:spcAft>
                  <a:spcPts val="0"/>
                </a:spcAft>
                <a:buClr>
                  <a:schemeClr val="bg1"/>
                </a:buClr>
                <a:buFont typeface="Arial" pitchFamily="34" charset="0"/>
                <a:buChar char="•"/>
              </a:pPr>
              <a:endParaRPr lang="en-US" sz="2650" dirty="0">
                <a:solidFill>
                  <a:schemeClr val="tx1"/>
                </a:solidFill>
                <a:latin typeface="Droid Serif" panose="020B0604020202020204" charset="0"/>
                <a:ea typeface="Droid Serif" panose="020B0604020202020204" charset="0"/>
                <a:cs typeface="Droid Serif" panose="020B0604020202020204" charset="0"/>
                <a:sym typeface="Oi"/>
              </a:endParaRPr>
            </a:p>
            <a:p>
              <a:pPr marL="0" marR="0" lvl="0" indent="0" rtl="0">
                <a:lnSpc>
                  <a:spcPct val="119992"/>
                </a:lnSpc>
                <a:spcBef>
                  <a:spcPts val="0"/>
                </a:spcBef>
                <a:spcAft>
                  <a:spcPts val="0"/>
                </a:spcAft>
                <a:buClrTx/>
                <a:buFont typeface="Arial" pitchFamily="34" charset="0"/>
                <a:buChar char="•"/>
              </a:pPr>
              <a:r>
                <a:rPr lang="en-US" sz="2650" b="0" i="0" u="none" strike="noStrike" cap="none" dirty="0">
                  <a:solidFill>
                    <a:schemeClr val="tx1"/>
                  </a:solidFill>
                  <a:latin typeface="Droid Serif" panose="020B0604020202020204" charset="0"/>
                  <a:ea typeface="Droid Serif" panose="020B0604020202020204" charset="0"/>
                  <a:cs typeface="Droid Serif" panose="020B0604020202020204" charset="0"/>
                  <a:sym typeface="Oi"/>
                </a:rPr>
                <a:t> </a:t>
              </a:r>
              <a:r>
                <a:rPr lang="fr-BE" sz="2650" b="1" i="1" u="none" strike="noStrike" cap="none" dirty="0">
                  <a:solidFill>
                    <a:schemeClr val="tx1"/>
                  </a:solidFill>
                  <a:latin typeface="Droid Serif" panose="020B0604020202020204" charset="0"/>
                  <a:ea typeface="Droid Serif" panose="020B0604020202020204" charset="0"/>
                  <a:cs typeface="Droid Serif" panose="020B0604020202020204" charset="0"/>
                  <a:sym typeface="Oi"/>
                </a:rPr>
                <a:t>La budgétisation permet de coordonner les diverses activités afin de s’assurer qu’elles sont réalisées de manière ordonnée et en temps opportun</a:t>
              </a:r>
              <a:r>
                <a:rPr lang="en-US" sz="2650" b="1" i="1" u="none" strike="noStrike" cap="none" dirty="0">
                  <a:solidFill>
                    <a:schemeClr val="tx1"/>
                  </a:solidFill>
                  <a:latin typeface="Droid Serif" panose="020B0604020202020204" charset="0"/>
                  <a:ea typeface="Droid Serif" panose="020B0604020202020204" charset="0"/>
                  <a:cs typeface="Droid Serif" panose="020B0604020202020204" charset="0"/>
                  <a:sym typeface="Oi"/>
                </a:rPr>
                <a:t>!</a:t>
              </a:r>
            </a:p>
          </p:txBody>
        </p:sp>
      </p:gr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Budgétisation </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extLst>
      <p:ext uri="{BB962C8B-B14F-4D97-AF65-F5344CB8AC3E}">
        <p14:creationId xmlns:p14="http://schemas.microsoft.com/office/powerpoint/2010/main" val="2687669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3899771" y="3742759"/>
            <a:ext cx="10488458" cy="486075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55;p47"/>
          <p:cNvGrpSpPr/>
          <p:nvPr/>
        </p:nvGrpSpPr>
        <p:grpSpPr>
          <a:xfrm>
            <a:off x="1271732" y="3970419"/>
            <a:ext cx="13003019" cy="4405437"/>
            <a:chOff x="0" y="-399234"/>
            <a:chExt cx="17732877" cy="5873916"/>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4106015" y="-399234"/>
              <a:ext cx="13626862" cy="5873916"/>
            </a:xfrm>
            <a:prstGeom prst="rect">
              <a:avLst/>
            </a:prstGeom>
            <a:noFill/>
            <a:ln>
              <a:noFill/>
            </a:ln>
          </p:spPr>
          <p:txBody>
            <a:bodyPr spcFirstLastPara="1" wrap="square" lIns="0" tIns="0" rIns="0" bIns="0" anchor="t" anchorCtr="0">
              <a:spAutoFit/>
            </a:bodyPr>
            <a:lstStyle/>
            <a:p>
              <a:pPr marL="514350" marR="0" lvl="0" indent="-514350" rtl="0">
                <a:lnSpc>
                  <a:spcPct val="119992"/>
                </a:lnSpc>
                <a:spcBef>
                  <a:spcPts val="0"/>
                </a:spcBef>
                <a:spcAft>
                  <a:spcPts val="0"/>
                </a:spcAft>
                <a:buClr>
                  <a:schemeClr val="bg1"/>
                </a:buClr>
                <a:buFont typeface="+mj-lt"/>
                <a:buAutoNum type="arabicPeriod"/>
              </a:pPr>
              <a:r>
                <a:rPr lang="fr-BE" sz="2651" u="none" strike="noStrike" cap="none" dirty="0">
                  <a:solidFill>
                    <a:srgbClr val="FFFFFF"/>
                  </a:solidFill>
                  <a:latin typeface="droid serif" pitchFamily="18" charset="0"/>
                  <a:ea typeface="droid serif" pitchFamily="18" charset="0"/>
                  <a:cs typeface="droid serif" pitchFamily="18" charset="0"/>
                  <a:sym typeface="Oi"/>
                </a:rPr>
                <a:t>Planification</a:t>
              </a:r>
            </a:p>
            <a:p>
              <a:pPr marL="514350" marR="0" lvl="0" indent="-514350" rtl="0">
                <a:lnSpc>
                  <a:spcPct val="119992"/>
                </a:lnSpc>
                <a:spcBef>
                  <a:spcPts val="0"/>
                </a:spcBef>
                <a:spcAft>
                  <a:spcPts val="0"/>
                </a:spcAft>
                <a:buClr>
                  <a:schemeClr val="bg1"/>
                </a:buClr>
                <a:buFont typeface="+mj-lt"/>
                <a:buAutoNum type="arabicPeriod"/>
              </a:pPr>
              <a:endParaRPr lang="fr-BE" sz="2651" u="none" strike="noStrike" cap="none" dirty="0">
                <a:solidFill>
                  <a:srgbClr val="FFFFFF"/>
                </a:solidFill>
                <a:latin typeface="droid serif" pitchFamily="18" charset="0"/>
                <a:ea typeface="droid serif" pitchFamily="18" charset="0"/>
                <a:cs typeface="droid serif" pitchFamily="18" charset="0"/>
                <a:sym typeface="Oi"/>
              </a:endParaRPr>
            </a:p>
            <a:p>
              <a:pPr marL="514350" marR="0" lvl="0" indent="-514350" rtl="0">
                <a:lnSpc>
                  <a:spcPct val="119992"/>
                </a:lnSpc>
                <a:spcBef>
                  <a:spcPts val="0"/>
                </a:spcBef>
                <a:spcAft>
                  <a:spcPts val="0"/>
                </a:spcAft>
                <a:buClr>
                  <a:schemeClr val="bg1"/>
                </a:buClr>
                <a:buFont typeface="+mj-lt"/>
                <a:buAutoNum type="arabicPeriod"/>
              </a:pPr>
              <a:r>
                <a:rPr lang="fr-BE" sz="2651" u="none" strike="noStrike" cap="none" dirty="0">
                  <a:solidFill>
                    <a:srgbClr val="FFFFFF"/>
                  </a:solidFill>
                  <a:latin typeface="droid serif" pitchFamily="18" charset="0"/>
                  <a:ea typeface="droid serif" pitchFamily="18" charset="0"/>
                  <a:cs typeface="droid serif" pitchFamily="18" charset="0"/>
                  <a:sym typeface="Oi"/>
                </a:rPr>
                <a:t>Facilitation, communication et coordination</a:t>
              </a:r>
            </a:p>
            <a:p>
              <a:pPr marL="514350" marR="0" lvl="0" indent="-514350" rtl="0">
                <a:lnSpc>
                  <a:spcPct val="119992"/>
                </a:lnSpc>
                <a:spcBef>
                  <a:spcPts val="0"/>
                </a:spcBef>
                <a:spcAft>
                  <a:spcPts val="0"/>
                </a:spcAft>
                <a:buClr>
                  <a:schemeClr val="bg1"/>
                </a:buClr>
                <a:buFont typeface="+mj-lt"/>
                <a:buAutoNum type="arabicPeriod"/>
              </a:pPr>
              <a:endParaRPr lang="fr-BE" sz="2651" u="none" strike="noStrike" cap="none" dirty="0">
                <a:solidFill>
                  <a:srgbClr val="FFFFFF"/>
                </a:solidFill>
                <a:latin typeface="droid serif" pitchFamily="18" charset="0"/>
                <a:ea typeface="droid serif" pitchFamily="18" charset="0"/>
                <a:cs typeface="droid serif" pitchFamily="18" charset="0"/>
                <a:sym typeface="Oi"/>
              </a:endParaRPr>
            </a:p>
            <a:p>
              <a:pPr marL="514350" marR="0" lvl="0" indent="-514350" rtl="0">
                <a:lnSpc>
                  <a:spcPct val="119992"/>
                </a:lnSpc>
                <a:spcBef>
                  <a:spcPts val="0"/>
                </a:spcBef>
                <a:spcAft>
                  <a:spcPts val="0"/>
                </a:spcAft>
                <a:buClr>
                  <a:schemeClr val="bg1"/>
                </a:buClr>
                <a:buFont typeface="+mj-lt"/>
                <a:buAutoNum type="arabicPeriod"/>
              </a:pPr>
              <a:r>
                <a:rPr lang="fr-BE" sz="2651" u="none" strike="noStrike" cap="none" dirty="0">
                  <a:solidFill>
                    <a:srgbClr val="FFFFFF"/>
                  </a:solidFill>
                  <a:latin typeface="droid serif" pitchFamily="18" charset="0"/>
                  <a:ea typeface="droid serif" pitchFamily="18" charset="0"/>
                  <a:cs typeface="droid serif" pitchFamily="18" charset="0"/>
                  <a:sym typeface="Oi"/>
                </a:rPr>
                <a:t>Affectation des ressources</a:t>
              </a:r>
            </a:p>
            <a:p>
              <a:pPr marL="514350" marR="0" lvl="0" indent="-514350" rtl="0">
                <a:lnSpc>
                  <a:spcPct val="119992"/>
                </a:lnSpc>
                <a:spcBef>
                  <a:spcPts val="0"/>
                </a:spcBef>
                <a:spcAft>
                  <a:spcPts val="0"/>
                </a:spcAft>
                <a:buClr>
                  <a:schemeClr val="bg1"/>
                </a:buClr>
                <a:buFont typeface="+mj-lt"/>
                <a:buAutoNum type="arabicPeriod"/>
              </a:pPr>
              <a:endParaRPr lang="fr-BE" sz="2651" u="none" strike="noStrike" cap="none" dirty="0">
                <a:solidFill>
                  <a:srgbClr val="FFFFFF"/>
                </a:solidFill>
                <a:latin typeface="droid serif" pitchFamily="18" charset="0"/>
                <a:ea typeface="droid serif" pitchFamily="18" charset="0"/>
                <a:cs typeface="droid serif" pitchFamily="18" charset="0"/>
                <a:sym typeface="Oi"/>
              </a:endParaRPr>
            </a:p>
            <a:p>
              <a:pPr marL="514350" marR="0" lvl="0" indent="-514350" rtl="0">
                <a:lnSpc>
                  <a:spcPct val="119992"/>
                </a:lnSpc>
                <a:spcBef>
                  <a:spcPts val="0"/>
                </a:spcBef>
                <a:spcAft>
                  <a:spcPts val="0"/>
                </a:spcAft>
                <a:buClr>
                  <a:schemeClr val="bg1"/>
                </a:buClr>
                <a:buFont typeface="+mj-lt"/>
                <a:buAutoNum type="arabicPeriod"/>
              </a:pPr>
              <a:r>
                <a:rPr lang="fr-BE" sz="2651" u="none" strike="noStrike" cap="none" dirty="0">
                  <a:solidFill>
                    <a:srgbClr val="FFFFFF"/>
                  </a:solidFill>
                  <a:latin typeface="droid serif" pitchFamily="18" charset="0"/>
                  <a:ea typeface="droid serif" pitchFamily="18" charset="0"/>
                  <a:cs typeface="droid serif" pitchFamily="18" charset="0"/>
                  <a:sym typeface="Oi"/>
                </a:rPr>
                <a:t>Contrôle des bénéfices et des opérations</a:t>
              </a:r>
            </a:p>
            <a:p>
              <a:pPr marL="514350" marR="0" lvl="0" indent="-514350" rtl="0">
                <a:lnSpc>
                  <a:spcPct val="119992"/>
                </a:lnSpc>
                <a:spcBef>
                  <a:spcPts val="0"/>
                </a:spcBef>
                <a:spcAft>
                  <a:spcPts val="0"/>
                </a:spcAft>
                <a:buClr>
                  <a:schemeClr val="bg1"/>
                </a:buClr>
                <a:buFont typeface="+mj-lt"/>
                <a:buAutoNum type="arabicPeriod"/>
              </a:pPr>
              <a:endParaRPr lang="fr-BE" sz="2651" u="none" strike="noStrike" cap="none" dirty="0">
                <a:solidFill>
                  <a:srgbClr val="FFFFFF"/>
                </a:solidFill>
                <a:latin typeface="droid serif" pitchFamily="18" charset="0"/>
                <a:ea typeface="droid serif" pitchFamily="18" charset="0"/>
                <a:cs typeface="droid serif" pitchFamily="18" charset="0"/>
                <a:sym typeface="Oi"/>
              </a:endParaRPr>
            </a:p>
            <a:p>
              <a:pPr marL="514350" marR="0" lvl="0" indent="-514350" rtl="0">
                <a:lnSpc>
                  <a:spcPct val="119992"/>
                </a:lnSpc>
                <a:spcBef>
                  <a:spcPts val="0"/>
                </a:spcBef>
                <a:spcAft>
                  <a:spcPts val="0"/>
                </a:spcAft>
                <a:buClr>
                  <a:schemeClr val="bg1"/>
                </a:buClr>
                <a:buFont typeface="+mj-lt"/>
                <a:buAutoNum type="arabicPeriod"/>
              </a:pPr>
              <a:r>
                <a:rPr lang="fr-BE" sz="2651" u="none" strike="noStrike" cap="none" dirty="0">
                  <a:solidFill>
                    <a:srgbClr val="FFFFFF"/>
                  </a:solidFill>
                  <a:latin typeface="droid serif" pitchFamily="18" charset="0"/>
                  <a:ea typeface="droid serif" pitchFamily="18" charset="0"/>
                  <a:cs typeface="droid serif" pitchFamily="18" charset="0"/>
                  <a:sym typeface="Oi"/>
                </a:rPr>
                <a:t>Évaluation de la performance et mise en place d’incitatifs</a:t>
              </a:r>
            </a:p>
          </p:txBody>
        </p:sp>
      </p:grpSp>
      <p:sp>
        <p:nvSpPr>
          <p:cNvPr id="760" name="Google Shape;760;p47"/>
          <p:cNvSpPr txBox="1"/>
          <p:nvPr/>
        </p:nvSpPr>
        <p:spPr>
          <a:xfrm>
            <a:off x="12556438" y="7021010"/>
            <a:ext cx="3347184"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13"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Objectifs des systèmes de budgétisation</a:t>
            </a:r>
            <a:endParaRPr sz="11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295795" y="3416968"/>
            <a:ext cx="14749068" cy="594360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txBox="1"/>
          <p:nvPr/>
        </p:nvSpPr>
        <p:spPr>
          <a:xfrm>
            <a:off x="1419726" y="3441032"/>
            <a:ext cx="15087601" cy="6361870"/>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Font typeface="Arial" pitchFamily="34" charset="0"/>
              <a:buChar char="•"/>
            </a:pPr>
            <a:r>
              <a:rPr lang="en-US" sz="2650" b="0" i="0" u="none" strike="noStrike" cap="none" dirty="0">
                <a:solidFill>
                  <a:srgbClr val="000000"/>
                </a:solidFill>
                <a:latin typeface="Droid Serif" pitchFamily="18" charset="0"/>
                <a:ea typeface="Droid Serif" pitchFamily="18" charset="0"/>
                <a:cs typeface="Droid Serif" pitchFamily="18" charset="0"/>
                <a:sym typeface="Oi"/>
              </a:rPr>
              <a:t> </a:t>
            </a:r>
            <a:r>
              <a:rPr lang="en-US" sz="2650" b="1" i="0" u="sng" strike="noStrike" cap="none" dirty="0">
                <a:solidFill>
                  <a:srgbClr val="000000"/>
                </a:solidFill>
                <a:latin typeface="Droid Serif" pitchFamily="18" charset="0"/>
                <a:ea typeface="Droid Serif" pitchFamily="18" charset="0"/>
                <a:cs typeface="Droid Serif" pitchFamily="18" charset="0"/>
                <a:sym typeface="Oi"/>
              </a:rPr>
              <a:t>Budget de </a:t>
            </a:r>
            <a:r>
              <a:rPr lang="en-US" sz="2650" b="1" i="0" u="sng" strike="noStrike" cap="none" dirty="0" err="1">
                <a:solidFill>
                  <a:srgbClr val="000000"/>
                </a:solidFill>
                <a:latin typeface="Droid Serif" pitchFamily="18" charset="0"/>
                <a:ea typeface="Droid Serif" pitchFamily="18" charset="0"/>
                <a:cs typeface="Droid Serif" pitchFamily="18" charset="0"/>
                <a:sym typeface="Oi"/>
              </a:rPr>
              <a:t>fonctionnement</a:t>
            </a:r>
            <a:endParaRPr lang="en-US" sz="2650" b="1" i="0" u="sng"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fr-BE" sz="2650" dirty="0">
                <a:latin typeface="Droid Serif" pitchFamily="18" charset="0"/>
                <a:ea typeface="Droid Serif" pitchFamily="18" charset="0"/>
                <a:cs typeface="Droid Serif" pitchFamily="18" charset="0"/>
                <a:sym typeface="Oi"/>
              </a:rPr>
              <a:t>Généralement préparé sur une base annuelle</a:t>
            </a:r>
          </a:p>
          <a:p>
            <a:pPr marL="0" marR="0" lvl="0" indent="0" rtl="0">
              <a:lnSpc>
                <a:spcPct val="119992"/>
              </a:lnSpc>
              <a:spcBef>
                <a:spcPts val="0"/>
              </a:spcBef>
              <a:spcAft>
                <a:spcPts val="0"/>
              </a:spcAft>
            </a:pPr>
            <a:r>
              <a:rPr lang="fr-BE" sz="2650" dirty="0">
                <a:latin typeface="Droid Serif" pitchFamily="18" charset="0"/>
                <a:ea typeface="Droid Serif" pitchFamily="18" charset="0"/>
                <a:cs typeface="Droid Serif" pitchFamily="18" charset="0"/>
                <a:sym typeface="Oi"/>
              </a:rPr>
              <a:t>S’occupe des opérations courantes et quotidiennes</a:t>
            </a:r>
          </a:p>
          <a:p>
            <a:pPr marL="0" marR="0" lvl="0" indent="0" rtl="0">
              <a:lnSpc>
                <a:spcPct val="119992"/>
              </a:lnSpc>
              <a:spcBef>
                <a:spcPts val="0"/>
              </a:spcBef>
              <a:spcAft>
                <a:spcPts val="0"/>
              </a:spcAft>
            </a:pPr>
            <a:r>
              <a:rPr lang="en-US" sz="2650" u="sng" dirty="0">
                <a:latin typeface="Droid Serif" pitchFamily="18" charset="0"/>
                <a:ea typeface="Droid Serif" pitchFamily="18" charset="0"/>
                <a:cs typeface="Droid Serif" pitchFamily="18" charset="0"/>
                <a:sym typeface="Oi"/>
              </a:rPr>
              <a:t>Par </a:t>
            </a:r>
            <a:r>
              <a:rPr lang="en-US" sz="2650" u="sng" dirty="0" err="1">
                <a:latin typeface="Droid Serif" pitchFamily="18" charset="0"/>
                <a:ea typeface="Droid Serif" pitchFamily="18" charset="0"/>
                <a:cs typeface="Droid Serif" pitchFamily="18" charset="0"/>
                <a:sym typeface="Oi"/>
              </a:rPr>
              <a:t>exemple</a:t>
            </a: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fr-BE" sz="2650" dirty="0">
                <a:latin typeface="Droid Serif" pitchFamily="18" charset="0"/>
                <a:ea typeface="Droid Serif" pitchFamily="18" charset="0"/>
                <a:cs typeface="Droid Serif" pitchFamily="18" charset="0"/>
                <a:sym typeface="Oi"/>
              </a:rPr>
              <a:t>Matériaux, Main-d’œuvre, Frais généraux, Dépenses, Revenus, Trésorerie</a:t>
            </a:r>
            <a:endParaRPr lang="en-US"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pPr>
            <a:endParaRPr lang="en-US" sz="265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0" b="1" i="0" u="sng" strike="noStrike" cap="none" dirty="0">
                <a:solidFill>
                  <a:srgbClr val="000000"/>
                </a:solidFill>
                <a:latin typeface="Droid Serif" pitchFamily="18" charset="0"/>
                <a:ea typeface="Droid Serif" pitchFamily="18" charset="0"/>
                <a:cs typeface="Droid Serif" pitchFamily="18" charset="0"/>
                <a:sym typeface="Oi"/>
              </a:rPr>
              <a:t> Budget </a:t>
            </a:r>
            <a:r>
              <a:rPr lang="en-US" sz="2650" b="1" i="0" u="sng" strike="noStrike" cap="none" dirty="0" err="1">
                <a:solidFill>
                  <a:srgbClr val="000000"/>
                </a:solidFill>
                <a:latin typeface="Droid Serif" pitchFamily="18" charset="0"/>
                <a:ea typeface="Droid Serif" pitchFamily="18" charset="0"/>
                <a:cs typeface="Droid Serif" pitchFamily="18" charset="0"/>
                <a:sym typeface="Oi"/>
              </a:rPr>
              <a:t>d’immobilisations</a:t>
            </a:r>
            <a:endParaRPr lang="en-US" sz="2650" b="1" i="0" u="sng"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fr-BE" sz="2650" dirty="0">
                <a:latin typeface="Droid Serif" pitchFamily="18" charset="0"/>
                <a:ea typeface="Droid Serif" pitchFamily="18" charset="0"/>
                <a:cs typeface="Droid Serif" pitchFamily="18" charset="0"/>
                <a:sym typeface="Oi"/>
              </a:rPr>
              <a:t>S’occupe </a:t>
            </a:r>
            <a:r>
              <a:rPr lang="fr-BE" sz="2650" u="sng" dirty="0">
                <a:latin typeface="Droid Serif" pitchFamily="18" charset="0"/>
                <a:ea typeface="Droid Serif" pitchFamily="18" charset="0"/>
                <a:cs typeface="Droid Serif" pitchFamily="18" charset="0"/>
                <a:sym typeface="Oi"/>
              </a:rPr>
              <a:t>d’activités</a:t>
            </a:r>
            <a:r>
              <a:rPr lang="fr-BE" sz="2650" dirty="0">
                <a:latin typeface="Droid Serif" pitchFamily="18" charset="0"/>
                <a:ea typeface="Droid Serif" pitchFamily="18" charset="0"/>
                <a:cs typeface="Droid Serif" pitchFamily="18" charset="0"/>
                <a:sym typeface="Oi"/>
              </a:rPr>
              <a:t> non routinières et </a:t>
            </a:r>
            <a:r>
              <a:rPr lang="fr-BE" sz="2650" u="sng" dirty="0">
                <a:latin typeface="Droid Serif" pitchFamily="18" charset="0"/>
                <a:ea typeface="Droid Serif" pitchFamily="18" charset="0"/>
                <a:cs typeface="Droid Serif" pitchFamily="18" charset="0"/>
                <a:sym typeface="Oi"/>
              </a:rPr>
              <a:t>à long terme</a:t>
            </a:r>
          </a:p>
          <a:p>
            <a:pPr marL="0" marR="0" lvl="0" indent="0" rtl="0">
              <a:lnSpc>
                <a:spcPct val="119992"/>
              </a:lnSpc>
              <a:spcBef>
                <a:spcPts val="0"/>
              </a:spcBef>
              <a:spcAft>
                <a:spcPts val="0"/>
              </a:spcAft>
              <a:buFont typeface="Arial" pitchFamily="34" charset="0"/>
              <a:buChar char="•"/>
            </a:pPr>
            <a:r>
              <a:rPr lang="en-US" sz="2650" u="sng" dirty="0">
                <a:latin typeface="Droid Serif" pitchFamily="18" charset="0"/>
                <a:ea typeface="Droid Serif" pitchFamily="18" charset="0"/>
                <a:cs typeface="Droid Serif" pitchFamily="18" charset="0"/>
                <a:sym typeface="Oi"/>
              </a:rPr>
              <a:t>Par </a:t>
            </a:r>
            <a:r>
              <a:rPr lang="en-US" sz="2650" u="sng" dirty="0" err="1">
                <a:latin typeface="Droid Serif" pitchFamily="18" charset="0"/>
                <a:ea typeface="Droid Serif" pitchFamily="18" charset="0"/>
                <a:cs typeface="Droid Serif" pitchFamily="18" charset="0"/>
                <a:sym typeface="Oi"/>
              </a:rPr>
              <a:t>exemple</a:t>
            </a: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fr-BE" sz="2650" i="0" strike="noStrike" cap="none" dirty="0">
                <a:solidFill>
                  <a:srgbClr val="000000"/>
                </a:solidFill>
                <a:latin typeface="Droid Serif" pitchFamily="18" charset="0"/>
                <a:ea typeface="Droid Serif" pitchFamily="18" charset="0"/>
                <a:cs typeface="Droid Serif" pitchFamily="18" charset="0"/>
                <a:sym typeface="Oi"/>
              </a:rPr>
              <a:t>Actifs à long terme, Passifs, Structure du capital, Liquidité</a:t>
            </a:r>
          </a:p>
          <a:p>
            <a:pPr marL="0" marR="0" lvl="0" indent="0" rtl="0">
              <a:lnSpc>
                <a:spcPct val="119992"/>
              </a:lnSpc>
              <a:spcBef>
                <a:spcPts val="0"/>
              </a:spcBef>
              <a:spcAft>
                <a:spcPts val="0"/>
              </a:spcAft>
            </a:pPr>
            <a:endParaRPr lang="en-US" sz="2650" dirty="0">
              <a:latin typeface="Droid Serif" pitchFamily="18" charset="0"/>
              <a:ea typeface="Droid Serif" pitchFamily="18" charset="0"/>
              <a:cs typeface="Droid Serif" pitchFamily="18" charset="0"/>
              <a:sym typeface="Oi"/>
            </a:endParaRPr>
          </a:p>
          <a:p>
            <a:pPr lvl="0">
              <a:lnSpc>
                <a:spcPct val="119992"/>
              </a:lnSpc>
              <a:buFont typeface="Arial" pitchFamily="34" charset="0"/>
              <a:buChar char="•"/>
            </a:pPr>
            <a:r>
              <a:rPr lang="en-US" sz="2650" dirty="0">
                <a:latin typeface="Droid Serif" pitchFamily="18" charset="0"/>
                <a:ea typeface="Droid Serif" pitchFamily="18" charset="0"/>
                <a:cs typeface="Droid Serif" pitchFamily="18" charset="0"/>
                <a:sym typeface="Oi"/>
              </a:rPr>
              <a:t> </a:t>
            </a:r>
            <a:r>
              <a:rPr lang="en-US" sz="2650" b="1" u="sng" dirty="0">
                <a:latin typeface="Droid Serif" pitchFamily="18" charset="0"/>
                <a:ea typeface="Droid Serif" pitchFamily="18" charset="0"/>
                <a:cs typeface="Droid Serif" pitchFamily="18" charset="0"/>
                <a:sym typeface="Oi"/>
              </a:rPr>
              <a:t>Budget financier</a:t>
            </a:r>
          </a:p>
          <a:p>
            <a:pPr lvl="0">
              <a:lnSpc>
                <a:spcPct val="119992"/>
              </a:lnSpc>
              <a:buFont typeface="Arial" pitchFamily="34" charset="0"/>
              <a:buChar char="•"/>
            </a:pPr>
            <a:r>
              <a:rPr lang="fr-BE" sz="2650" dirty="0">
                <a:latin typeface="Droid Serif" pitchFamily="18" charset="0"/>
                <a:ea typeface="Droid Serif" pitchFamily="18" charset="0"/>
                <a:cs typeface="Droid Serif" pitchFamily="18" charset="0"/>
                <a:sym typeface="Oi"/>
              </a:rPr>
              <a:t>Indique comment les ressources financières seront acquises</a:t>
            </a:r>
          </a:p>
          <a:p>
            <a:pPr lvl="0">
              <a:lnSpc>
                <a:spcPct val="119992"/>
              </a:lnSpc>
              <a:buFont typeface="Arial" pitchFamily="34" charset="0"/>
              <a:buChar char="•"/>
            </a:pPr>
            <a:r>
              <a:rPr lang="en-US" sz="2650" dirty="0">
                <a:latin typeface="Droid Serif" pitchFamily="18" charset="0"/>
                <a:ea typeface="Droid Serif" pitchFamily="18" charset="0"/>
                <a:cs typeface="Droid Serif" pitchFamily="18" charset="0"/>
                <a:sym typeface="Oi"/>
              </a:rPr>
              <a:t>Par </a:t>
            </a:r>
            <a:r>
              <a:rPr lang="en-US" sz="2650" dirty="0" err="1">
                <a:latin typeface="Droid Serif" pitchFamily="18" charset="0"/>
                <a:ea typeface="Droid Serif" pitchFamily="18" charset="0"/>
                <a:cs typeface="Droid Serif" pitchFamily="18" charset="0"/>
                <a:sym typeface="Oi"/>
              </a:rPr>
              <a:t>exemple</a:t>
            </a:r>
            <a:r>
              <a:rPr lang="en-US" sz="2650" dirty="0">
                <a:latin typeface="Droid Serif" pitchFamily="18" charset="0"/>
                <a:ea typeface="Droid Serif" pitchFamily="18" charset="0"/>
                <a:cs typeface="Droid Serif" pitchFamily="18" charset="0"/>
                <a:sym typeface="Oi"/>
              </a:rPr>
              <a:t>: </a:t>
            </a:r>
            <a:r>
              <a:rPr lang="fr-BE" sz="2650" dirty="0">
                <a:latin typeface="Droid Serif" pitchFamily="18" charset="0"/>
                <a:ea typeface="Droid Serif" pitchFamily="18" charset="0"/>
                <a:cs typeface="Droid Serif" pitchFamily="18" charset="0"/>
                <a:sym typeface="Oi"/>
              </a:rPr>
              <a:t>Par l’émission d’actions ou l’endettement</a:t>
            </a:r>
            <a:endParaRPr lang="en-US"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pPr>
            <a:endParaRPr sz="2651" i="0"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Catégories</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budget</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271732" y="3441032"/>
            <a:ext cx="15576574" cy="6280484"/>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7"/>
          <p:cNvSpPr txBox="1"/>
          <p:nvPr/>
        </p:nvSpPr>
        <p:spPr>
          <a:xfrm>
            <a:off x="1271732" y="7812638"/>
            <a:ext cx="10254521" cy="295025"/>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60" name="Google Shape;760;p47"/>
          <p:cNvSpPr txBox="1"/>
          <p:nvPr/>
        </p:nvSpPr>
        <p:spPr>
          <a:xfrm>
            <a:off x="12556438" y="7021009"/>
            <a:ext cx="3104620"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4" name="Google Shape;747;p46">
            <a:extLst>
              <a:ext uri="{FF2B5EF4-FFF2-40B4-BE49-F238E27FC236}">
                <a16:creationId xmlns:a16="http://schemas.microsoft.com/office/drawing/2014/main" id="{215A1667-E255-CE1A-6EDD-65F9C211170C}"/>
              </a:ext>
            </a:extLst>
          </p:cNvPr>
          <p:cNvSpPr txBox="1"/>
          <p:nvPr/>
        </p:nvSpPr>
        <p:spPr>
          <a:xfrm>
            <a:off x="4752292" y="11256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Catégories</a:t>
            </a:r>
            <a:r>
              <a:rPr lang="en-US" sz="48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budget</a:t>
            </a:r>
            <a:endParaRPr sz="1100" dirty="0">
              <a:solidFill>
                <a:schemeClr val="bg1"/>
              </a:solidFill>
              <a:effectLst>
                <a:outerShdw blurRad="38100" dist="38100" dir="2700000" algn="tl">
                  <a:srgbClr val="000000">
                    <a:alpha val="43137"/>
                  </a:srgbClr>
                </a:outerShdw>
              </a:effectLst>
            </a:endParaRPr>
          </a:p>
        </p:txBody>
      </p:sp>
      <p:sp>
        <p:nvSpPr>
          <p:cNvPr id="5" name="Google Shape;742;p46">
            <a:extLst>
              <a:ext uri="{FF2B5EF4-FFF2-40B4-BE49-F238E27FC236}">
                <a16:creationId xmlns:a16="http://schemas.microsoft.com/office/drawing/2014/main" id="{87FE2A17-F290-A1BC-015C-2919AD38D440}"/>
              </a:ext>
            </a:extLst>
          </p:cNvPr>
          <p:cNvSpPr txBox="1"/>
          <p:nvPr/>
        </p:nvSpPr>
        <p:spPr>
          <a:xfrm>
            <a:off x="1467852" y="3617954"/>
            <a:ext cx="14871032" cy="6130909"/>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chemeClr val="bg1"/>
              </a:buClr>
              <a:buFont typeface="Arial" panose="020B0604020202020204" pitchFamily="34" charset="0"/>
              <a:buChar char="•"/>
            </a:pPr>
            <a:r>
              <a:rPr lang="en-US" sz="2650" dirty="0">
                <a:solidFill>
                  <a:schemeClr val="bg1"/>
                </a:solidFill>
                <a:latin typeface="Droid Serif" pitchFamily="18" charset="0"/>
                <a:ea typeface="Droid Serif" pitchFamily="18" charset="0"/>
                <a:cs typeface="Droid Serif" pitchFamily="18" charset="0"/>
                <a:sym typeface="Oi"/>
              </a:rPr>
              <a:t> </a:t>
            </a:r>
            <a:r>
              <a:rPr lang="en-US" sz="2650" b="1" u="sng" dirty="0">
                <a:solidFill>
                  <a:schemeClr val="bg1"/>
                </a:solidFill>
                <a:latin typeface="Droid Serif" pitchFamily="18" charset="0"/>
                <a:ea typeface="Droid Serif" pitchFamily="18" charset="0"/>
                <a:cs typeface="Droid Serif" pitchFamily="18" charset="0"/>
                <a:sym typeface="Oi"/>
              </a:rPr>
              <a:t>Budget des </a:t>
            </a:r>
            <a:r>
              <a:rPr lang="en-US" sz="2650" b="1" u="sng" dirty="0" err="1">
                <a:solidFill>
                  <a:schemeClr val="bg1"/>
                </a:solidFill>
                <a:latin typeface="Droid Serif" pitchFamily="18" charset="0"/>
                <a:ea typeface="Droid Serif" pitchFamily="18" charset="0"/>
                <a:cs typeface="Droid Serif" pitchFamily="18" charset="0"/>
                <a:sym typeface="Oi"/>
              </a:rPr>
              <a:t>encaissements</a:t>
            </a:r>
            <a:endParaRPr lang="en-US" sz="2650" b="1" u="sng" dirty="0">
              <a:solidFill>
                <a:schemeClr val="bg1"/>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r>
              <a:rPr lang="fr-BE" sz="2650" dirty="0">
                <a:solidFill>
                  <a:schemeClr val="bg1"/>
                </a:solidFill>
                <a:latin typeface="Droid Serif" pitchFamily="18" charset="0"/>
                <a:ea typeface="Droid Serif" pitchFamily="18" charset="0"/>
                <a:cs typeface="Droid Serif" pitchFamily="18" charset="0"/>
                <a:sym typeface="Oi"/>
              </a:rPr>
              <a:t>Fournit des informations sur les entrées de fonds.  Prend en compte des éléments tels que le calendrier des ventes et des collections, les modèles de collecte et les ventes qui ne seront jamais collectées.</a:t>
            </a:r>
            <a:r>
              <a:rPr lang="en-US" sz="2650" dirty="0">
                <a:solidFill>
                  <a:schemeClr val="bg1"/>
                </a:solidFill>
                <a:latin typeface="Droid Serif" pitchFamily="18" charset="0"/>
                <a:ea typeface="Droid Serif" pitchFamily="18" charset="0"/>
                <a:cs typeface="Droid Serif" pitchFamily="18" charset="0"/>
                <a:sym typeface="Oi"/>
              </a:rPr>
              <a:t>.  </a:t>
            </a:r>
          </a:p>
          <a:p>
            <a:pPr marL="457200" marR="0" lvl="0" indent="-457200" rtl="0">
              <a:lnSpc>
                <a:spcPct val="119992"/>
              </a:lnSpc>
              <a:spcBef>
                <a:spcPts val="0"/>
              </a:spcBef>
              <a:spcAft>
                <a:spcPts val="0"/>
              </a:spcAft>
              <a:buClr>
                <a:schemeClr val="bg1"/>
              </a:buClr>
              <a:buFont typeface="Arial" panose="020B0604020202020204" pitchFamily="34" charset="0"/>
              <a:buChar char="•"/>
            </a:pPr>
            <a:endParaRPr lang="en-US" dirty="0">
              <a:solidFill>
                <a:schemeClr val="bg1"/>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r>
              <a:rPr lang="en-US" sz="2650" b="1" u="sng" dirty="0">
                <a:solidFill>
                  <a:schemeClr val="bg1"/>
                </a:solidFill>
                <a:latin typeface="Droid Serif" pitchFamily="18" charset="0"/>
                <a:ea typeface="Droid Serif" pitchFamily="18" charset="0"/>
                <a:cs typeface="Droid Serif" pitchFamily="18" charset="0"/>
                <a:sym typeface="Oi"/>
              </a:rPr>
              <a:t> Budget </a:t>
            </a:r>
            <a:r>
              <a:rPr lang="en-US" sz="2650" b="1" u="sng" dirty="0" err="1">
                <a:solidFill>
                  <a:schemeClr val="bg1"/>
                </a:solidFill>
                <a:latin typeface="Droid Serif" pitchFamily="18" charset="0"/>
                <a:ea typeface="Droid Serif" pitchFamily="18" charset="0"/>
                <a:cs typeface="Droid Serif" pitchFamily="18" charset="0"/>
                <a:sym typeface="Oi"/>
              </a:rPr>
              <a:t>glissant</a:t>
            </a:r>
            <a:endParaRPr lang="en-US" sz="2650" b="1" u="sng" dirty="0">
              <a:solidFill>
                <a:schemeClr val="bg1"/>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r>
              <a:rPr lang="fr-BE" sz="2650" dirty="0">
                <a:solidFill>
                  <a:schemeClr val="bg1"/>
                </a:solidFill>
                <a:latin typeface="Droid Serif" pitchFamily="18" charset="0"/>
                <a:ea typeface="Droid Serif" pitchFamily="18" charset="0"/>
                <a:cs typeface="Droid Serif" pitchFamily="18" charset="0"/>
                <a:sym typeface="Oi"/>
              </a:rPr>
              <a:t>Mise à jour continue en ajoutant périodiquement une nouvelle période incrémentielle, telle qu’un trimestre, et en supprimant la période qui vient de se terminer</a:t>
            </a:r>
          </a:p>
          <a:p>
            <a:pPr lvl="3">
              <a:lnSpc>
                <a:spcPct val="119992"/>
              </a:lnSpc>
              <a:buClr>
                <a:schemeClr val="bg1"/>
              </a:buClr>
            </a:pPr>
            <a:r>
              <a:rPr lang="fr-BE" sz="2650" dirty="0">
                <a:solidFill>
                  <a:schemeClr val="bg1"/>
                </a:solidFill>
                <a:latin typeface="Droid Serif" pitchFamily="18" charset="0"/>
                <a:ea typeface="Droid Serif" pitchFamily="18" charset="0"/>
                <a:cs typeface="Droid Serif" pitchFamily="18" charset="0"/>
                <a:sym typeface="Oi"/>
              </a:rPr>
              <a:t>     Aussi appelé budget </a:t>
            </a:r>
            <a:r>
              <a:rPr lang="fr-BE" sz="2650" b="1" dirty="0">
                <a:solidFill>
                  <a:schemeClr val="bg1"/>
                </a:solidFill>
                <a:latin typeface="Droid Serif" pitchFamily="18" charset="0"/>
                <a:ea typeface="Droid Serif" pitchFamily="18" charset="0"/>
                <a:cs typeface="Droid Serif" pitchFamily="18" charset="0"/>
                <a:sym typeface="Oi"/>
              </a:rPr>
              <a:t>renouvelable</a:t>
            </a:r>
            <a:r>
              <a:rPr lang="fr-BE" sz="2650" dirty="0">
                <a:solidFill>
                  <a:schemeClr val="bg1"/>
                </a:solidFill>
                <a:latin typeface="Droid Serif" pitchFamily="18" charset="0"/>
                <a:ea typeface="Droid Serif" pitchFamily="18" charset="0"/>
                <a:cs typeface="Droid Serif" pitchFamily="18" charset="0"/>
                <a:sym typeface="Oi"/>
              </a:rPr>
              <a:t> ou </a:t>
            </a:r>
            <a:r>
              <a:rPr lang="fr-BE" sz="2650" b="1" dirty="0">
                <a:solidFill>
                  <a:schemeClr val="bg1"/>
                </a:solidFill>
                <a:latin typeface="Droid Serif" pitchFamily="18" charset="0"/>
                <a:ea typeface="Droid Serif" pitchFamily="18" charset="0"/>
                <a:cs typeface="Droid Serif" pitchFamily="18" charset="0"/>
                <a:sym typeface="Oi"/>
              </a:rPr>
              <a:t>continu</a:t>
            </a:r>
          </a:p>
          <a:p>
            <a:pPr marL="457200" indent="-457200">
              <a:lnSpc>
                <a:spcPct val="119992"/>
              </a:lnSpc>
              <a:buClr>
                <a:schemeClr val="bg1"/>
              </a:buClr>
              <a:buFont typeface="Arial" panose="020B0604020202020204" pitchFamily="34" charset="0"/>
              <a:buChar char="•"/>
            </a:pPr>
            <a:endParaRPr lang="en-US" sz="2650" b="1" u="sng" dirty="0">
              <a:solidFill>
                <a:schemeClr val="bg1"/>
              </a:solidFill>
              <a:latin typeface="Droid Serif" pitchFamily="18" charset="0"/>
              <a:ea typeface="Droid Serif" pitchFamily="18" charset="0"/>
              <a:cs typeface="Droid Serif" pitchFamily="18" charset="0"/>
              <a:sym typeface="Oi"/>
            </a:endParaRPr>
          </a:p>
          <a:p>
            <a:pPr marL="457200" lvl="0" indent="-457200">
              <a:lnSpc>
                <a:spcPct val="119992"/>
              </a:lnSpc>
              <a:buClr>
                <a:schemeClr val="bg1"/>
              </a:buClr>
              <a:buFont typeface="Arial" panose="020B0604020202020204" pitchFamily="34" charset="0"/>
              <a:buChar char="•"/>
            </a:pPr>
            <a:r>
              <a:rPr lang="en-US" sz="2650" dirty="0">
                <a:solidFill>
                  <a:schemeClr val="bg1"/>
                </a:solidFill>
                <a:latin typeface="Droid Serif" pitchFamily="18" charset="0"/>
                <a:ea typeface="Droid Serif" pitchFamily="18" charset="0"/>
                <a:cs typeface="Droid Serif" pitchFamily="18" charset="0"/>
                <a:sym typeface="Oi"/>
              </a:rPr>
              <a:t> </a:t>
            </a:r>
            <a:r>
              <a:rPr lang="en-US" sz="2650" b="1" u="sng" dirty="0">
                <a:solidFill>
                  <a:schemeClr val="bg1"/>
                </a:solidFill>
                <a:latin typeface="Droid Serif" pitchFamily="18" charset="0"/>
                <a:ea typeface="Droid Serif" pitchFamily="18" charset="0"/>
                <a:cs typeface="Droid Serif" pitchFamily="18" charset="0"/>
                <a:sym typeface="Oi"/>
              </a:rPr>
              <a:t>Budget des frais </a:t>
            </a:r>
            <a:r>
              <a:rPr lang="en-US" sz="2650" b="1" u="sng" dirty="0" err="1">
                <a:solidFill>
                  <a:schemeClr val="bg1"/>
                </a:solidFill>
                <a:latin typeface="Droid Serif" pitchFamily="18" charset="0"/>
                <a:ea typeface="Droid Serif" pitchFamily="18" charset="0"/>
                <a:cs typeface="Droid Serif" pitchFamily="18" charset="0"/>
                <a:sym typeface="Oi"/>
              </a:rPr>
              <a:t>généraux</a:t>
            </a:r>
            <a:endParaRPr lang="en-US" sz="2650" b="1" u="sng" dirty="0">
              <a:solidFill>
                <a:schemeClr val="bg1"/>
              </a:solidFill>
              <a:latin typeface="Droid Serif" pitchFamily="18" charset="0"/>
              <a:ea typeface="Droid Serif" pitchFamily="18" charset="0"/>
              <a:cs typeface="Droid Serif" pitchFamily="18" charset="0"/>
              <a:sym typeface="Oi"/>
            </a:endParaRPr>
          </a:p>
          <a:p>
            <a:pPr marL="457200" lvl="0" indent="-457200">
              <a:lnSpc>
                <a:spcPct val="119992"/>
              </a:lnSpc>
              <a:buClr>
                <a:schemeClr val="bg1"/>
              </a:buClr>
              <a:buFont typeface="Arial" panose="020B0604020202020204" pitchFamily="34" charset="0"/>
              <a:buChar char="•"/>
            </a:pPr>
            <a:r>
              <a:rPr lang="fr-BE" sz="2650" dirty="0">
                <a:solidFill>
                  <a:schemeClr val="bg1"/>
                </a:solidFill>
                <a:latin typeface="Droid Serif" pitchFamily="18" charset="0"/>
                <a:ea typeface="Droid Serif" pitchFamily="18" charset="0"/>
                <a:cs typeface="Droid Serif" pitchFamily="18" charset="0"/>
                <a:sym typeface="Oi"/>
              </a:rPr>
              <a:t>Indique le coût des frais généraux qui devraient être encourus dans le processus de production au cours de la période budgétaire</a:t>
            </a:r>
            <a:r>
              <a:rPr lang="en-US" sz="2650" dirty="0">
                <a:solidFill>
                  <a:schemeClr val="bg1"/>
                </a:solidFill>
                <a:latin typeface="Droid Serif" pitchFamily="18" charset="0"/>
                <a:ea typeface="Droid Serif" pitchFamily="18" charset="0"/>
                <a:cs typeface="Droid Serif" pitchFamily="18" charset="0"/>
                <a:sym typeface="Oi"/>
              </a:rPr>
              <a:t>.  </a:t>
            </a:r>
            <a:endParaRPr sz="2651" i="0" strike="noStrike" cap="none" dirty="0">
              <a:solidFill>
                <a:schemeClr val="bg1"/>
              </a:solidFill>
              <a:latin typeface="droid serif" pitchFamily="18" charset="0"/>
              <a:ea typeface="droid serif" pitchFamily="18" charset="0"/>
              <a:cs typeface="droid serif" pitchFamily="18" charset="0"/>
              <a:sym typeface="Oi"/>
            </a:endParaRPr>
          </a:p>
        </p:txBody>
      </p:sp>
    </p:spTree>
    <p:extLst>
      <p:ext uri="{BB962C8B-B14F-4D97-AF65-F5344CB8AC3E}">
        <p14:creationId xmlns:p14="http://schemas.microsoft.com/office/powerpoint/2010/main" val="807805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319857" y="3120069"/>
            <a:ext cx="15091217" cy="655332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txBox="1"/>
          <p:nvPr/>
        </p:nvSpPr>
        <p:spPr>
          <a:xfrm>
            <a:off x="1491914" y="3224462"/>
            <a:ext cx="14871032" cy="6879447"/>
          </a:xfrm>
          <a:prstGeom prst="rect">
            <a:avLst/>
          </a:prstGeom>
          <a:noFill/>
          <a:ln>
            <a:noFill/>
          </a:ln>
        </p:spPr>
        <p:txBody>
          <a:bodyPr spcFirstLastPara="1" wrap="square" lIns="0" tIns="0" rIns="0" bIns="0" anchor="t" anchorCtr="0">
            <a:spAutoFit/>
          </a:bodyPr>
          <a:lstStyle/>
          <a:p>
            <a:pPr>
              <a:lnSpc>
                <a:spcPct val="119992"/>
              </a:lnSpc>
              <a:buFont typeface="Arial" pitchFamily="34" charset="0"/>
              <a:buChar char="•"/>
            </a:pPr>
            <a:r>
              <a:rPr lang="en-US" sz="2650" b="1" u="sng" dirty="0">
                <a:latin typeface="Droid Serif" pitchFamily="18" charset="0"/>
                <a:ea typeface="Droid Serif" pitchFamily="18" charset="0"/>
                <a:cs typeface="Droid Serif" pitchFamily="18" charset="0"/>
                <a:sym typeface="Oi"/>
              </a:rPr>
              <a:t> Budget des </a:t>
            </a:r>
            <a:r>
              <a:rPr lang="en-US" sz="2650" b="1" u="sng" dirty="0" err="1">
                <a:latin typeface="Droid Serif" pitchFamily="18" charset="0"/>
                <a:ea typeface="Droid Serif" pitchFamily="18" charset="0"/>
                <a:cs typeface="Droid Serif" pitchFamily="18" charset="0"/>
                <a:sym typeface="Oi"/>
              </a:rPr>
              <a:t>encaissements</a:t>
            </a:r>
            <a:endParaRPr lang="en-US" sz="2650" b="1" u="sng" dirty="0">
              <a:latin typeface="Droid Serif" pitchFamily="18" charset="0"/>
              <a:ea typeface="Droid Serif" pitchFamily="18" charset="0"/>
              <a:cs typeface="Droid Serif" pitchFamily="18" charset="0"/>
              <a:sym typeface="Oi"/>
            </a:endParaRPr>
          </a:p>
          <a:p>
            <a:pPr>
              <a:lnSpc>
                <a:spcPct val="119992"/>
              </a:lnSpc>
            </a:pPr>
            <a:r>
              <a:rPr lang="fr-BE" sz="2650" dirty="0">
                <a:latin typeface="Droid Serif" pitchFamily="18" charset="0"/>
                <a:ea typeface="Droid Serif" pitchFamily="18" charset="0"/>
                <a:cs typeface="Droid Serif" pitchFamily="18" charset="0"/>
                <a:sym typeface="Oi"/>
              </a:rPr>
              <a:t>Décrit les entrées de fonds prévues</a:t>
            </a:r>
          </a:p>
          <a:p>
            <a:pPr>
              <a:lnSpc>
                <a:spcPct val="119992"/>
              </a:lnSpc>
            </a:pPr>
            <a:r>
              <a:rPr lang="fr-BE" sz="2650" dirty="0">
                <a:latin typeface="Droid Serif" pitchFamily="18" charset="0"/>
                <a:ea typeface="Droid Serif" pitchFamily="18" charset="0"/>
                <a:cs typeface="Droid Serif" pitchFamily="18" charset="0"/>
                <a:sym typeface="Oi"/>
              </a:rPr>
              <a:t>Se concentre sur l’estimation et le suivi des sources de rentrées de fonds (taxes, frais, amendes)</a:t>
            </a:r>
          </a:p>
          <a:p>
            <a:pPr>
              <a:lnSpc>
                <a:spcPct val="119992"/>
              </a:lnSpc>
            </a:pPr>
            <a:r>
              <a:rPr lang="fr-BE" sz="2650" dirty="0">
                <a:latin typeface="Droid Serif" pitchFamily="18" charset="0"/>
                <a:ea typeface="Droid Serif" pitchFamily="18" charset="0"/>
                <a:cs typeface="Droid Serif" pitchFamily="18" charset="0"/>
                <a:sym typeface="Oi"/>
              </a:rPr>
              <a:t>Outil pour une gestion financière efficace</a:t>
            </a:r>
          </a:p>
          <a:p>
            <a:pPr marL="0" marR="0" lvl="0" indent="0" rtl="0">
              <a:lnSpc>
                <a:spcPct val="119992"/>
              </a:lnSpc>
              <a:spcBef>
                <a:spcPts val="0"/>
              </a:spcBef>
              <a:spcAft>
                <a:spcPts val="0"/>
              </a:spcAft>
            </a:pPr>
            <a:endParaRPr lang="en-US"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1" i="0" strike="noStrike" cap="none" dirty="0">
                <a:solidFill>
                  <a:srgbClr val="000000"/>
                </a:solidFill>
                <a:latin typeface="droid serif" pitchFamily="18" charset="0"/>
                <a:ea typeface="droid serif" pitchFamily="18" charset="0"/>
                <a:cs typeface="droid serif" pitchFamily="18" charset="0"/>
                <a:sym typeface="Oi"/>
              </a:rPr>
              <a:t> </a:t>
            </a:r>
            <a:r>
              <a:rPr lang="en-US" sz="2651" b="1" i="0" u="sng" strike="noStrike" cap="none" dirty="0">
                <a:solidFill>
                  <a:srgbClr val="000000"/>
                </a:solidFill>
                <a:latin typeface="droid serif" pitchFamily="18" charset="0"/>
                <a:ea typeface="droid serif" pitchFamily="18" charset="0"/>
                <a:cs typeface="droid serif" pitchFamily="18" charset="0"/>
                <a:sym typeface="Oi"/>
              </a:rPr>
              <a:t>Budget de </a:t>
            </a:r>
            <a:r>
              <a:rPr lang="en-US" sz="2651" b="1" i="0" u="sng" strike="noStrike" cap="none" dirty="0" err="1">
                <a:solidFill>
                  <a:srgbClr val="000000"/>
                </a:solidFill>
                <a:latin typeface="droid serif" pitchFamily="18" charset="0"/>
                <a:ea typeface="droid serif" pitchFamily="18" charset="0"/>
                <a:cs typeface="droid serif" pitchFamily="18" charset="0"/>
                <a:sym typeface="Oi"/>
              </a:rPr>
              <a:t>décaissement</a:t>
            </a:r>
            <a:endParaRPr lang="en-US" sz="2651" b="1" i="0" u="sng"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pPr>
            <a:r>
              <a:rPr lang="fr-BE" sz="2651" dirty="0">
                <a:latin typeface="droid serif" pitchFamily="18" charset="0"/>
                <a:ea typeface="droid serif" pitchFamily="18" charset="0"/>
                <a:cs typeface="droid serif" pitchFamily="18" charset="0"/>
                <a:sym typeface="Oi"/>
              </a:rPr>
              <a:t>Décrit les sorties de fonds projetées d’une entité gouvernementale</a:t>
            </a:r>
          </a:p>
          <a:p>
            <a:pPr marL="0" marR="0" lvl="0" indent="0" rtl="0">
              <a:lnSpc>
                <a:spcPct val="119992"/>
              </a:lnSpc>
              <a:spcBef>
                <a:spcPts val="0"/>
              </a:spcBef>
              <a:spcAft>
                <a:spcPts val="0"/>
              </a:spcAft>
            </a:pPr>
            <a:r>
              <a:rPr lang="fr-BE" sz="2651" dirty="0">
                <a:latin typeface="droid serif" pitchFamily="18" charset="0"/>
                <a:ea typeface="droid serif" pitchFamily="18" charset="0"/>
                <a:cs typeface="droid serif" pitchFamily="18" charset="0"/>
                <a:sym typeface="Oi"/>
              </a:rPr>
              <a:t>Estimer et suivre les dépenses prévues (paiements, services, coûts opérationnels, titres de créance)</a:t>
            </a:r>
          </a:p>
          <a:p>
            <a:pPr marL="0" marR="0" lvl="0" indent="0" rtl="0">
              <a:lnSpc>
                <a:spcPct val="119992"/>
              </a:lnSpc>
              <a:spcBef>
                <a:spcPts val="0"/>
              </a:spcBef>
              <a:spcAft>
                <a:spcPts val="0"/>
              </a:spcAft>
            </a:pPr>
            <a:endParaRPr lang="en-US" dirty="0">
              <a:latin typeface="droid serif" pitchFamily="18" charset="0"/>
              <a:ea typeface="droid serif" pitchFamily="18" charset="0"/>
              <a:cs typeface="droid serif" pitchFamily="18" charset="0"/>
              <a:sym typeface="Oi"/>
            </a:endParaRPr>
          </a:p>
          <a:p>
            <a:pPr lvl="0">
              <a:lnSpc>
                <a:spcPct val="119992"/>
              </a:lnSpc>
              <a:buFont typeface="Arial" pitchFamily="34" charset="0"/>
              <a:buChar char="•"/>
            </a:pPr>
            <a:r>
              <a:rPr lang="en-US" sz="2650" dirty="0">
                <a:latin typeface="Droid Serif" pitchFamily="18" charset="0"/>
                <a:ea typeface="Droid Serif" pitchFamily="18" charset="0"/>
                <a:cs typeface="Droid Serif" pitchFamily="18" charset="0"/>
                <a:sym typeface="Oi"/>
              </a:rPr>
              <a:t> </a:t>
            </a:r>
            <a:r>
              <a:rPr lang="fr-BE" sz="2650" b="1" u="sng" dirty="0">
                <a:latin typeface="Droid Serif" pitchFamily="18" charset="0"/>
                <a:ea typeface="Droid Serif" pitchFamily="18" charset="0"/>
                <a:cs typeface="Droid Serif" pitchFamily="18" charset="0"/>
                <a:sym typeface="Oi"/>
              </a:rPr>
              <a:t>Budget de trésorerie (l’un des documents de planification les plus importants)</a:t>
            </a:r>
          </a:p>
          <a:p>
            <a:pPr lvl="0">
              <a:lnSpc>
                <a:spcPct val="119992"/>
              </a:lnSpc>
            </a:pPr>
            <a:r>
              <a:rPr lang="fr-BE" sz="2650" dirty="0">
                <a:latin typeface="Droid Serif" pitchFamily="18" charset="0"/>
                <a:ea typeface="Droid Serif" pitchFamily="18" charset="0"/>
                <a:cs typeface="Droid Serif" pitchFamily="18" charset="0"/>
                <a:sym typeface="Oi"/>
              </a:rPr>
              <a:t>Montre l’effet de trésorerie de toutes les décisions prises dans le cadre du processus de planification</a:t>
            </a:r>
            <a:endParaRPr lang="en-US" sz="2651"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pPr>
            <a:endParaRPr sz="2651" b="1" i="0" u="sng"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Catégories</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budget</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149522" y="3253018"/>
            <a:ext cx="15659874" cy="5530552"/>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7"/>
          <p:cNvSpPr txBox="1"/>
          <p:nvPr/>
        </p:nvSpPr>
        <p:spPr>
          <a:xfrm>
            <a:off x="12556438" y="7021009"/>
            <a:ext cx="3104620" cy="34448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4" name="Google Shape;747;p46">
            <a:extLst>
              <a:ext uri="{FF2B5EF4-FFF2-40B4-BE49-F238E27FC236}">
                <a16:creationId xmlns:a16="http://schemas.microsoft.com/office/drawing/2014/main" id="{541E5C1C-B4E8-B842-7E19-02AE72ED8002}"/>
              </a:ext>
            </a:extLst>
          </p:cNvPr>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Catégories</a:t>
            </a:r>
            <a:r>
              <a:rPr lang="en-US" sz="48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de budget</a:t>
            </a:r>
            <a:endParaRPr sz="1100" dirty="0">
              <a:solidFill>
                <a:schemeClr val="bg1"/>
              </a:solidFill>
              <a:effectLst>
                <a:outerShdw blurRad="38100" dist="38100" dir="2700000" algn="tl">
                  <a:srgbClr val="000000">
                    <a:alpha val="43137"/>
                  </a:srgbClr>
                </a:outerShdw>
              </a:effectLst>
            </a:endParaRPr>
          </a:p>
        </p:txBody>
      </p:sp>
      <p:sp>
        <p:nvSpPr>
          <p:cNvPr id="5" name="Google Shape;742;p46">
            <a:extLst>
              <a:ext uri="{FF2B5EF4-FFF2-40B4-BE49-F238E27FC236}">
                <a16:creationId xmlns:a16="http://schemas.microsoft.com/office/drawing/2014/main" id="{AB00C958-4850-66C1-E2A6-9B316A6F6A74}"/>
              </a:ext>
            </a:extLst>
          </p:cNvPr>
          <p:cNvSpPr txBox="1"/>
          <p:nvPr/>
        </p:nvSpPr>
        <p:spPr>
          <a:xfrm>
            <a:off x="1378115" y="3543808"/>
            <a:ext cx="14871032" cy="5872377"/>
          </a:xfrm>
          <a:prstGeom prst="rect">
            <a:avLst/>
          </a:prstGeom>
          <a:noFill/>
          <a:ln>
            <a:noFill/>
          </a:ln>
        </p:spPr>
        <p:txBody>
          <a:bodyPr spcFirstLastPara="1" wrap="square" lIns="0" tIns="0" rIns="0" bIns="0" anchor="t" anchorCtr="0">
            <a:spAutoFit/>
          </a:bodyPr>
          <a:lstStyle/>
          <a:p>
            <a:pPr marL="457200" indent="-457200">
              <a:lnSpc>
                <a:spcPct val="119992"/>
              </a:lnSpc>
              <a:buClr>
                <a:schemeClr val="bg1"/>
              </a:buClr>
              <a:buFont typeface="Arial" panose="020B0604020202020204" pitchFamily="34" charset="0"/>
              <a:buChar char="•"/>
            </a:pPr>
            <a:r>
              <a:rPr lang="en-US" sz="2650" b="1" u="sng" dirty="0">
                <a:solidFill>
                  <a:schemeClr val="bg1"/>
                </a:solidFill>
                <a:latin typeface="Droid Serif" panose="020B0604020202020204" charset="0"/>
                <a:ea typeface="Droid Serif" panose="020B0604020202020204" charset="0"/>
                <a:cs typeface="Droid Serif" panose="020B0604020202020204" charset="0"/>
                <a:sym typeface="Oi"/>
              </a:rPr>
              <a:t> Budgétisation participative</a:t>
            </a:r>
          </a:p>
          <a:p>
            <a:pPr>
              <a:lnSpc>
                <a:spcPct val="119992"/>
              </a:lnSpc>
              <a:buClr>
                <a:schemeClr val="bg1"/>
              </a:buClr>
            </a:pPr>
            <a:r>
              <a:rPr lang="fr-BE" sz="2650" dirty="0">
                <a:solidFill>
                  <a:schemeClr val="bg1"/>
                </a:solidFill>
                <a:latin typeface="Droid Serif" panose="020B0604020202020204" charset="0"/>
                <a:ea typeface="Droid Serif" panose="020B0604020202020204" charset="0"/>
                <a:cs typeface="Droid Serif" panose="020B0604020202020204" charset="0"/>
                <a:sym typeface="Oi"/>
              </a:rPr>
              <a:t>Processus de budgétisation où tous les titulaires de budget ont la possibilité de participer à l’établissement de leurs propres budgets.</a:t>
            </a:r>
          </a:p>
          <a:p>
            <a:pPr>
              <a:lnSpc>
                <a:spcPct val="119992"/>
              </a:lnSpc>
              <a:buClr>
                <a:schemeClr val="bg1"/>
              </a:buClr>
            </a:pPr>
            <a:endParaRPr lang="en-US" sz="2650" dirty="0">
              <a:solidFill>
                <a:schemeClr val="bg1"/>
              </a:solidFill>
              <a:latin typeface="Droid Serif" panose="020B0604020202020204" charset="0"/>
              <a:ea typeface="Droid Serif" panose="020B0604020202020204" charset="0"/>
              <a:cs typeface="Droid Serif" panose="020B0604020202020204"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r>
              <a:rPr lang="en-US" sz="2650" u="sng" dirty="0" err="1">
                <a:solidFill>
                  <a:schemeClr val="bg1"/>
                </a:solidFill>
                <a:latin typeface="Droid Serif" panose="020B0604020202020204" charset="0"/>
                <a:ea typeface="Droid Serif" panose="020B0604020202020204" charset="0"/>
                <a:cs typeface="Droid Serif" panose="020B0604020202020204" charset="0"/>
                <a:sym typeface="Oi"/>
              </a:rPr>
              <a:t>Avantages</a:t>
            </a:r>
            <a:r>
              <a:rPr lang="en-US" sz="2650" dirty="0">
                <a:solidFill>
                  <a:schemeClr val="bg1"/>
                </a:solidFill>
                <a:latin typeface="Droid Serif" panose="020B0604020202020204" charset="0"/>
                <a:ea typeface="Droid Serif" panose="020B0604020202020204" charset="0"/>
                <a:cs typeface="Droid Serif" panose="020B0604020202020204" charset="0"/>
                <a:sym typeface="Oi"/>
              </a:rPr>
              <a:t> </a:t>
            </a:r>
          </a:p>
          <a:p>
            <a:pPr>
              <a:lnSpc>
                <a:spcPct val="119992"/>
              </a:lnSpc>
              <a:buClr>
                <a:schemeClr val="bg1"/>
              </a:buClr>
            </a:pPr>
            <a:r>
              <a:rPr lang="fr-BE"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rPr>
              <a:t>Amélioration de la qualité des prévisions </a:t>
            </a:r>
          </a:p>
          <a:p>
            <a:pPr>
              <a:lnSpc>
                <a:spcPct val="119992"/>
              </a:lnSpc>
              <a:buClr>
                <a:schemeClr val="bg1"/>
              </a:buClr>
            </a:pPr>
            <a:r>
              <a:rPr lang="fr-BE"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rPr>
              <a:t>Amélioration de la motivation</a:t>
            </a:r>
          </a:p>
          <a:p>
            <a:pPr>
              <a:lnSpc>
                <a:spcPct val="119992"/>
              </a:lnSpc>
              <a:buClr>
                <a:schemeClr val="bg1"/>
              </a:buClr>
            </a:pPr>
            <a:endParaRPr lang="en-US" sz="2650" dirty="0">
              <a:solidFill>
                <a:schemeClr val="bg1"/>
              </a:solidFill>
              <a:latin typeface="Droid Serif" panose="020B0604020202020204" charset="0"/>
              <a:ea typeface="Droid Serif" panose="020B0604020202020204" charset="0"/>
              <a:cs typeface="Droid Serif" panose="020B0604020202020204" charset="0"/>
              <a:sym typeface="Oi"/>
            </a:endParaRPr>
          </a:p>
          <a:p>
            <a:pPr marL="457200" indent="-457200">
              <a:lnSpc>
                <a:spcPct val="119992"/>
              </a:lnSpc>
              <a:buClr>
                <a:schemeClr val="bg1"/>
              </a:buClr>
              <a:buFont typeface="Arial" panose="020B0604020202020204" pitchFamily="34" charset="0"/>
              <a:buChar char="•"/>
            </a:pPr>
            <a:r>
              <a:rPr lang="en-US" sz="2650" i="0" u="sng" strike="noStrike" cap="none" dirty="0" err="1">
                <a:solidFill>
                  <a:schemeClr val="bg1"/>
                </a:solidFill>
                <a:latin typeface="Droid Serif" panose="020B0604020202020204" charset="0"/>
                <a:ea typeface="Droid Serif" panose="020B0604020202020204" charset="0"/>
                <a:cs typeface="Droid Serif" panose="020B0604020202020204" charset="0"/>
                <a:sym typeface="Oi"/>
              </a:rPr>
              <a:t>Inconvénients</a:t>
            </a:r>
            <a:endParaRPr lang="en-US" sz="2650" i="0" u="sng" strike="noStrike" cap="none" dirty="0">
              <a:solidFill>
                <a:schemeClr val="bg1"/>
              </a:solidFill>
              <a:latin typeface="Droid Serif" panose="020B0604020202020204" charset="0"/>
              <a:ea typeface="Droid Serif" panose="020B0604020202020204" charset="0"/>
              <a:cs typeface="Droid Serif" panose="020B0604020202020204" charset="0"/>
              <a:sym typeface="Oi"/>
            </a:endParaRPr>
          </a:p>
          <a:p>
            <a:pPr>
              <a:lnSpc>
                <a:spcPct val="119992"/>
              </a:lnSpc>
              <a:buClr>
                <a:schemeClr val="bg1"/>
              </a:buClr>
            </a:pPr>
            <a:r>
              <a:rPr lang="fr-BE"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rPr>
              <a:t>Il en résulte un processus budgétaire plus long et plus complexe</a:t>
            </a:r>
            <a:endParaRPr lang="en-US"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endParaRPr lang="en-US" sz="2650" dirty="0">
              <a:solidFill>
                <a:schemeClr val="bg1"/>
              </a:solidFill>
              <a:latin typeface="Droid Serif" panose="020B0604020202020204" charset="0"/>
              <a:ea typeface="Droid Serif" panose="020B0604020202020204" charset="0"/>
              <a:cs typeface="Droid Serif" panose="020B0604020202020204"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endParaRPr lang="en-US"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endParaRPr>
          </a:p>
        </p:txBody>
      </p:sp>
    </p:spTree>
    <p:extLst>
      <p:ext uri="{BB962C8B-B14F-4D97-AF65-F5344CB8AC3E}">
        <p14:creationId xmlns:p14="http://schemas.microsoft.com/office/powerpoint/2010/main" val="241636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781175" y="3631806"/>
            <a:ext cx="14725650" cy="518172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txBox="1"/>
          <p:nvPr/>
        </p:nvSpPr>
        <p:spPr>
          <a:xfrm>
            <a:off x="2068428" y="4020460"/>
            <a:ext cx="14438397" cy="3914918"/>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Font typeface="Arial" pitchFamily="34" charset="0"/>
              <a:buChar char="•"/>
            </a:pP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fr-BE" sz="2650" b="1" dirty="0">
                <a:latin typeface="Droid Serif" pitchFamily="18" charset="0"/>
                <a:ea typeface="Droid Serif" pitchFamily="18" charset="0"/>
                <a:cs typeface="Droid Serif" pitchFamily="18" charset="0"/>
                <a:sym typeface="Oi"/>
              </a:rPr>
              <a:t>Caractéristique</a:t>
            </a:r>
            <a:r>
              <a:rPr lang="fr-BE" sz="2650" dirty="0">
                <a:latin typeface="Droid Serif" pitchFamily="18" charset="0"/>
                <a:ea typeface="Droid Serif" pitchFamily="18" charset="0"/>
                <a:cs typeface="Droid Serif" pitchFamily="18" charset="0"/>
                <a:sym typeface="Oi"/>
              </a:rPr>
              <a:t> importante pour tous les budgets</a:t>
            </a:r>
            <a:r>
              <a:rPr lang="en-US" sz="2650" dirty="0">
                <a:latin typeface="Droid Serif" pitchFamily="18" charset="0"/>
                <a:ea typeface="Droid Serif" pitchFamily="18" charset="0"/>
                <a:cs typeface="Droid Serif" pitchFamily="18" charset="0"/>
                <a:sym typeface="Oi"/>
              </a:rPr>
              <a:t>– </a:t>
            </a:r>
            <a:r>
              <a:rPr lang="fr-BE" sz="2650" dirty="0">
                <a:latin typeface="Droid Serif" pitchFamily="18" charset="0"/>
                <a:ea typeface="Droid Serif" pitchFamily="18" charset="0"/>
                <a:cs typeface="Droid Serif" pitchFamily="18" charset="0"/>
                <a:sym typeface="Oi"/>
              </a:rPr>
              <a:t>mais surtout pour le budget d’exploitation </a:t>
            </a:r>
            <a:r>
              <a:rPr lang="en-US" sz="2650" dirty="0">
                <a:latin typeface="Droid Serif" pitchFamily="18" charset="0"/>
                <a:ea typeface="Droid Serif" pitchFamily="18" charset="0"/>
                <a:cs typeface="Droid Serif" pitchFamily="18" charset="0"/>
                <a:sym typeface="Oi"/>
              </a:rPr>
              <a:t>- </a:t>
            </a:r>
            <a:r>
              <a:rPr lang="fr-BE" sz="2650" dirty="0">
                <a:latin typeface="Droid Serif" pitchFamily="18" charset="0"/>
                <a:ea typeface="Droid Serif" pitchFamily="18" charset="0"/>
                <a:cs typeface="Droid Serif" pitchFamily="18" charset="0"/>
                <a:sym typeface="Oi"/>
              </a:rPr>
              <a:t> c’est qu’après </a:t>
            </a:r>
            <a:r>
              <a:rPr lang="fr-BE" sz="2650" b="1" dirty="0">
                <a:latin typeface="Droid Serif" pitchFamily="18" charset="0"/>
                <a:ea typeface="Droid Serif" pitchFamily="18" charset="0"/>
                <a:cs typeface="Droid Serif" pitchFamily="18" charset="0"/>
                <a:sym typeface="Oi"/>
              </a:rPr>
              <a:t>l’approbation et l’affectation des fonds nécessaires à son exécution </a:t>
            </a:r>
            <a:r>
              <a:rPr lang="en-US" sz="2650" dirty="0">
                <a:latin typeface="Droid Serif" pitchFamily="18" charset="0"/>
                <a:ea typeface="Droid Serif" pitchFamily="18" charset="0"/>
                <a:cs typeface="Droid Serif" pitchFamily="18" charset="0"/>
                <a:sym typeface="Oi"/>
              </a:rPr>
              <a:t>–</a:t>
            </a:r>
            <a:r>
              <a:rPr lang="en-US" sz="2650" i="1" u="sng" dirty="0">
                <a:latin typeface="Droid Serif" pitchFamily="18" charset="0"/>
                <a:ea typeface="Droid Serif" pitchFamily="18" charset="0"/>
                <a:cs typeface="Droid Serif" pitchFamily="18" charset="0"/>
                <a:sym typeface="Oi"/>
              </a:rPr>
              <a:t> </a:t>
            </a:r>
            <a:r>
              <a:rPr lang="fr-BE" sz="2650" i="1" u="sng" dirty="0">
                <a:latin typeface="Droid Serif" pitchFamily="18" charset="0"/>
                <a:ea typeface="Droid Serif" pitchFamily="18" charset="0"/>
                <a:cs typeface="Droid Serif" pitchFamily="18" charset="0"/>
                <a:sym typeface="Oi"/>
              </a:rPr>
              <a:t>IL FAUT Y DONNER SUITE (!)</a:t>
            </a:r>
            <a:endParaRPr lang="en-US"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pPr>
            <a:endParaRPr lang="en-US"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0" dirty="0">
                <a:latin typeface="Droid Serif" pitchFamily="18" charset="0"/>
                <a:ea typeface="Droid Serif" pitchFamily="18" charset="0"/>
                <a:cs typeface="Droid Serif" pitchFamily="18" charset="0"/>
                <a:sym typeface="Oi"/>
              </a:rPr>
              <a:t> </a:t>
            </a:r>
            <a:r>
              <a:rPr lang="fr-BE" sz="2650" b="1" dirty="0">
                <a:latin typeface="Droid Serif" pitchFamily="18" charset="0"/>
                <a:ea typeface="Droid Serif" pitchFamily="18" charset="0"/>
                <a:cs typeface="Droid Serif" pitchFamily="18" charset="0"/>
                <a:sym typeface="Oi"/>
              </a:rPr>
              <a:t>Au sein du gouvernement</a:t>
            </a:r>
            <a:r>
              <a:rPr lang="fr-BE" sz="2650" dirty="0">
                <a:latin typeface="Droid Serif" pitchFamily="18" charset="0"/>
                <a:ea typeface="Droid Serif" pitchFamily="18" charset="0"/>
                <a:cs typeface="Droid Serif" pitchFamily="18" charset="0"/>
                <a:sym typeface="Oi"/>
              </a:rPr>
              <a:t>, où il n’existe pas de mécanismes de marché, mais où les ressources doivent être gérées et utilisées aussi efficacement que dans le secteur privé, des mécanismes tels que des lois, des règlements, des mandats et d’autres exigences de conformité sont nécessaires</a:t>
            </a:r>
            <a:endParaRPr sz="2651" i="0"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Caractéristiques</a:t>
            </a:r>
            <a:r>
              <a:rPr lang="en-US"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r>
              <a:rPr lang="en-US" sz="4800" b="0" i="0" u="none" strike="noStrike" cap="none" dirty="0" err="1">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budgétaires</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271732" y="3441032"/>
            <a:ext cx="10488458" cy="6280484"/>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55;p47"/>
          <p:cNvGrpSpPr/>
          <p:nvPr/>
        </p:nvGrpSpPr>
        <p:grpSpPr>
          <a:xfrm>
            <a:off x="1271732" y="3633536"/>
            <a:ext cx="10278583" cy="5807872"/>
            <a:chOff x="0" y="-848412"/>
            <a:chExt cx="14017425" cy="7743829"/>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390563" y="-848412"/>
              <a:ext cx="13626862" cy="7743829"/>
            </a:xfrm>
            <a:prstGeom prst="rect">
              <a:avLst/>
            </a:prstGeom>
            <a:noFill/>
            <a:ln>
              <a:noFill/>
            </a:ln>
          </p:spPr>
          <p:txBody>
            <a:bodyPr spcFirstLastPara="1" wrap="square" lIns="0" tIns="0" rIns="0" bIns="0" anchor="t" anchorCtr="0">
              <a:spAutoFit/>
            </a:bodyPr>
            <a:lstStyle/>
            <a:p>
              <a:pPr>
                <a:lnSpc>
                  <a:spcPct val="119992"/>
                </a:lnSpc>
                <a:buClr>
                  <a:schemeClr val="bg1"/>
                </a:buClr>
                <a:buFont typeface="Arial" pitchFamily="34" charset="0"/>
                <a:buChar char="•"/>
              </a:pPr>
              <a:r>
                <a:rPr lang="en-US" sz="2651" b="0" i="0" u="none" strike="noStrike" cap="none" dirty="0">
                  <a:solidFill>
                    <a:srgbClr val="FFFFFF"/>
                  </a:solidFill>
                  <a:latin typeface="droid serif" pitchFamily="18" charset="0"/>
                  <a:ea typeface="droid serif" pitchFamily="18" charset="0"/>
                  <a:cs typeface="droid serif" pitchFamily="18" charset="0"/>
                  <a:sym typeface="Oi"/>
                </a:rPr>
                <a:t> </a:t>
              </a:r>
              <a:r>
                <a:rPr lang="fr-BE" sz="2400" b="1" i="1" u="none" strike="noStrike" cap="none" dirty="0">
                  <a:solidFill>
                    <a:srgbClr val="FFFFFF"/>
                  </a:solidFill>
                  <a:latin typeface="droid serif" pitchFamily="18" charset="0"/>
                  <a:ea typeface="droid serif" pitchFamily="18" charset="0"/>
                  <a:cs typeface="droid serif" pitchFamily="18" charset="0"/>
                  <a:sym typeface="Oi"/>
                </a:rPr>
                <a:t>Le budget de fonctionnement et le budget d’investissement sont liés par un processus appelé </a:t>
              </a:r>
              <a:r>
                <a:rPr lang="fr-BE" sz="2400" b="1" i="1" u="sng" strike="noStrike" cap="none" dirty="0">
                  <a:solidFill>
                    <a:srgbClr val="FFFFFF"/>
                  </a:solidFill>
                  <a:latin typeface="droid serif" pitchFamily="18" charset="0"/>
                  <a:ea typeface="droid serif" pitchFamily="18" charset="0"/>
                  <a:cs typeface="droid serif" pitchFamily="18" charset="0"/>
                  <a:sym typeface="Oi"/>
                </a:rPr>
                <a:t>dépenses en capital</a:t>
              </a:r>
              <a:r>
                <a:rPr lang="en-US" sz="2400" dirty="0">
                  <a:solidFill>
                    <a:srgbClr val="FFFFFF"/>
                  </a:solidFill>
                  <a:latin typeface="droid serif" pitchFamily="18" charset="0"/>
                  <a:ea typeface="droid serif" pitchFamily="18" charset="0"/>
                  <a:cs typeface="droid serif" pitchFamily="18" charset="0"/>
                  <a:sym typeface="Oi"/>
                </a:rPr>
                <a:t>.</a:t>
              </a:r>
            </a:p>
            <a:p>
              <a:pPr>
                <a:lnSpc>
                  <a:spcPct val="119992"/>
                </a:lnSpc>
                <a:buClr>
                  <a:schemeClr val="bg1"/>
                </a:buClr>
              </a:pPr>
              <a:endParaRPr lang="en-US" sz="2400"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en-US" sz="2400" dirty="0">
                  <a:solidFill>
                    <a:srgbClr val="FFFFFF"/>
                  </a:solidFill>
                  <a:latin typeface="droid serif" pitchFamily="18" charset="0"/>
                  <a:ea typeface="droid serif" pitchFamily="18" charset="0"/>
                  <a:cs typeface="droid serif" pitchFamily="18" charset="0"/>
                  <a:sym typeface="Oi"/>
                </a:rPr>
                <a:t> </a:t>
              </a:r>
              <a:r>
                <a:rPr lang="fr-BE" sz="2400" dirty="0">
                  <a:solidFill>
                    <a:srgbClr val="FFFFFF"/>
                  </a:solidFill>
                  <a:latin typeface="droid serif" pitchFamily="18" charset="0"/>
                  <a:ea typeface="droid serif" pitchFamily="18" charset="0"/>
                  <a:cs typeface="droid serif" pitchFamily="18" charset="0"/>
                  <a:sym typeface="Oi"/>
                </a:rPr>
                <a:t>Les dépenses en capital concernent exclusivement les dépenses en capital d’un exercice budgétaire ainsi que toute autre dépense reportée des années précédentes</a:t>
              </a:r>
              <a:r>
                <a:rPr lang="en-US" sz="2400" dirty="0">
                  <a:solidFill>
                    <a:srgbClr val="FFFFFF"/>
                  </a:solidFill>
                  <a:latin typeface="droid serif" pitchFamily="18" charset="0"/>
                  <a:ea typeface="droid serif" pitchFamily="18" charset="0"/>
                  <a:cs typeface="droid serif" pitchFamily="18" charset="0"/>
                  <a:sym typeface="Oi"/>
                </a:rPr>
                <a:t>. </a:t>
              </a:r>
            </a:p>
            <a:p>
              <a:pPr>
                <a:lnSpc>
                  <a:spcPct val="119992"/>
                </a:lnSpc>
                <a:buClr>
                  <a:schemeClr val="bg1"/>
                </a:buClr>
                <a:buFont typeface="Arial" pitchFamily="34" charset="0"/>
                <a:buChar char="•"/>
              </a:pPr>
              <a:endParaRPr lang="en-US" sz="2400"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en-US" sz="2400" dirty="0">
                  <a:solidFill>
                    <a:srgbClr val="FFFFFF"/>
                  </a:solidFill>
                  <a:latin typeface="droid serif" pitchFamily="18" charset="0"/>
                  <a:ea typeface="droid serif" pitchFamily="18" charset="0"/>
                  <a:cs typeface="droid serif" pitchFamily="18" charset="0"/>
                  <a:sym typeface="Oi"/>
                </a:rPr>
                <a:t> </a:t>
              </a:r>
              <a:r>
                <a:rPr lang="fr-BE" sz="2400" b="1" u="sng" dirty="0">
                  <a:solidFill>
                    <a:srgbClr val="FFFFFF"/>
                  </a:solidFill>
                  <a:latin typeface="droid serif" pitchFamily="18" charset="0"/>
                  <a:ea typeface="droid serif" pitchFamily="18" charset="0"/>
                  <a:cs typeface="droid serif" pitchFamily="18" charset="0"/>
                  <a:sym typeface="Oi"/>
                </a:rPr>
                <a:t>Qu’est-ce qui rend cette intégration possible </a:t>
              </a:r>
              <a:r>
                <a:rPr lang="en-US" sz="2400" b="1" u="sng" dirty="0">
                  <a:solidFill>
                    <a:srgbClr val="FFFFFF"/>
                  </a:solidFill>
                  <a:latin typeface="droid serif" pitchFamily="18" charset="0"/>
                  <a:ea typeface="droid serif" pitchFamily="18" charset="0"/>
                  <a:cs typeface="droid serif" pitchFamily="18" charset="0"/>
                  <a:sym typeface="Oi"/>
                </a:rPr>
                <a:t>?</a:t>
              </a:r>
              <a:r>
                <a:rPr lang="en-US" sz="2400" dirty="0">
                  <a:solidFill>
                    <a:srgbClr val="FFFFFF"/>
                  </a:solidFill>
                  <a:latin typeface="droid serif" pitchFamily="18" charset="0"/>
                  <a:ea typeface="droid serif" pitchFamily="18" charset="0"/>
                  <a:cs typeface="droid serif" pitchFamily="18" charset="0"/>
                  <a:sym typeface="Oi"/>
                </a:rPr>
                <a:t> </a:t>
              </a:r>
            </a:p>
            <a:p>
              <a:pPr>
                <a:lnSpc>
                  <a:spcPct val="119992"/>
                </a:lnSpc>
                <a:buClr>
                  <a:schemeClr val="bg1"/>
                </a:buClr>
              </a:pPr>
              <a:r>
                <a:rPr lang="fr-BE" sz="2400" dirty="0">
                  <a:solidFill>
                    <a:srgbClr val="FFFFFF"/>
                  </a:solidFill>
                  <a:latin typeface="droid serif" pitchFamily="18" charset="0"/>
                  <a:ea typeface="droid serif" pitchFamily="18" charset="0"/>
                  <a:cs typeface="droid serif" pitchFamily="18" charset="0"/>
                  <a:sym typeface="Oi"/>
                </a:rPr>
                <a:t>Le fait que les </a:t>
              </a:r>
              <a:r>
                <a:rPr lang="fr-BE" sz="2400" i="1" dirty="0">
                  <a:solidFill>
                    <a:srgbClr val="FFFFFF"/>
                  </a:solidFill>
                  <a:latin typeface="droid serif" pitchFamily="18" charset="0"/>
                  <a:ea typeface="droid serif" pitchFamily="18" charset="0"/>
                  <a:cs typeface="droid serif" pitchFamily="18" charset="0"/>
                  <a:sym typeface="Oi"/>
                </a:rPr>
                <a:t>budgets d’immobilisations</a:t>
              </a:r>
              <a:r>
                <a:rPr lang="fr-BE" sz="2400" dirty="0">
                  <a:solidFill>
                    <a:srgbClr val="FFFFFF"/>
                  </a:solidFill>
                  <a:latin typeface="droid serif" pitchFamily="18" charset="0"/>
                  <a:ea typeface="droid serif" pitchFamily="18" charset="0"/>
                  <a:cs typeface="droid serif" pitchFamily="18" charset="0"/>
                  <a:sym typeface="Oi"/>
                </a:rPr>
                <a:t>, bien qu’ils soient préparés pour plusieurs années à l’avenir, sont divisés en </a:t>
              </a:r>
              <a:r>
                <a:rPr lang="fr-BE" sz="2400" i="1" dirty="0">
                  <a:solidFill>
                    <a:srgbClr val="FFFFFF"/>
                  </a:solidFill>
                  <a:latin typeface="droid serif" pitchFamily="18" charset="0"/>
                  <a:ea typeface="droid serif" pitchFamily="18" charset="0"/>
                  <a:cs typeface="droid serif" pitchFamily="18" charset="0"/>
                  <a:sym typeface="Oi"/>
                </a:rPr>
                <a:t>segments annuels</a:t>
              </a:r>
              <a:r>
                <a:rPr lang="fr-BE" sz="2400" dirty="0">
                  <a:solidFill>
                    <a:srgbClr val="FFFFFF"/>
                  </a:solidFill>
                  <a:latin typeface="droid serif" pitchFamily="18" charset="0"/>
                  <a:ea typeface="droid serif" pitchFamily="18" charset="0"/>
                  <a:cs typeface="droid serif" pitchFamily="18" charset="0"/>
                  <a:sym typeface="Oi"/>
                </a:rPr>
                <a:t>, de sorte que les dépenses en immobilisations d’une année donnée peuvent être facilement intégrées au budget de fonctionnement de cette année</a:t>
              </a:r>
              <a:r>
                <a:rPr lang="en-US" sz="2400" dirty="0">
                  <a:solidFill>
                    <a:srgbClr val="FFFFFF"/>
                  </a:solidFill>
                  <a:latin typeface="droid serif" pitchFamily="18" charset="0"/>
                  <a:ea typeface="droid serif" pitchFamily="18" charset="0"/>
                  <a:cs typeface="droid serif" pitchFamily="18" charset="0"/>
                  <a:sym typeface="Oi"/>
                </a:rPr>
                <a:t>. </a:t>
              </a:r>
              <a:endParaRPr sz="2400" b="1" i="1"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758" name="Google Shape;758;p47"/>
          <p:cNvSpPr/>
          <p:nvPr/>
        </p:nvSpPr>
        <p:spPr>
          <a:xfrm>
            <a:off x="12288292" y="3465095"/>
            <a:ext cx="4868740" cy="6208294"/>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759;p47"/>
          <p:cNvGrpSpPr/>
          <p:nvPr/>
        </p:nvGrpSpPr>
        <p:grpSpPr>
          <a:xfrm>
            <a:off x="12556438" y="3553676"/>
            <a:ext cx="4311836" cy="6001643"/>
            <a:chOff x="0" y="-1671403"/>
            <a:chExt cx="6198293" cy="8002191"/>
          </a:xfrm>
        </p:grpSpPr>
        <p:sp>
          <p:nvSpPr>
            <p:cNvPr id="760" name="Google Shape;760;p47"/>
            <p:cNvSpPr txBox="1"/>
            <p:nvPr/>
          </p:nvSpPr>
          <p:spPr>
            <a:xfrm>
              <a:off x="0" y="2951708"/>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61" name="Google Shape;761;p47"/>
            <p:cNvSpPr txBox="1"/>
            <p:nvPr/>
          </p:nvSpPr>
          <p:spPr>
            <a:xfrm>
              <a:off x="32085" y="-1671403"/>
              <a:ext cx="6166208" cy="8002191"/>
            </a:xfrm>
            <a:prstGeom prst="rect">
              <a:avLst/>
            </a:prstGeom>
            <a:noFill/>
            <a:ln>
              <a:noFill/>
            </a:ln>
          </p:spPr>
          <p:txBody>
            <a:bodyPr spcFirstLastPara="1" wrap="square" lIns="0" tIns="0" rIns="0" bIns="0" anchor="t" anchorCtr="0">
              <a:spAutoFit/>
            </a:bodyPr>
            <a:lstStyle/>
            <a:p>
              <a:pPr marL="0" marR="0" lvl="0" indent="0" algn="ctr" rtl="0">
                <a:lnSpc>
                  <a:spcPct val="119968"/>
                </a:lnSpc>
                <a:spcBef>
                  <a:spcPts val="0"/>
                </a:spcBef>
                <a:spcAft>
                  <a:spcPts val="0"/>
                </a:spcAft>
                <a:buNone/>
              </a:pPr>
              <a:r>
                <a:rPr lang="en-US" sz="2500" b="1" i="0" u="sng" strike="noStrike" cap="none" dirty="0" err="1">
                  <a:solidFill>
                    <a:srgbClr val="FFFFFF"/>
                  </a:solidFill>
                  <a:latin typeface="droid serif" pitchFamily="18" charset="0"/>
                  <a:ea typeface="droid serif" pitchFamily="18" charset="0"/>
                  <a:cs typeface="droid serif" pitchFamily="18" charset="0"/>
                  <a:sym typeface="Oi"/>
                </a:rPr>
                <a:t>Exemple</a:t>
              </a:r>
              <a:endParaRPr lang="en-US" sz="2500" b="1" i="0" u="sng" strike="noStrike" cap="none" dirty="0">
                <a:solidFill>
                  <a:srgbClr val="FFFFFF"/>
                </a:solidFill>
                <a:latin typeface="droid serif" pitchFamily="18" charset="0"/>
                <a:ea typeface="droid serif" pitchFamily="18" charset="0"/>
                <a:cs typeface="droid serif" pitchFamily="18" charset="0"/>
                <a:sym typeface="Oi"/>
              </a:endParaRPr>
            </a:p>
            <a:p>
              <a:pPr lvl="0" algn="ctr">
                <a:lnSpc>
                  <a:spcPct val="119968"/>
                </a:lnSpc>
              </a:pPr>
              <a:r>
                <a:rPr lang="fr-BE" sz="2500" b="1" dirty="0">
                  <a:solidFill>
                    <a:srgbClr val="FFFFFF"/>
                  </a:solidFill>
                  <a:latin typeface="droid serif" pitchFamily="18" charset="0"/>
                  <a:ea typeface="droid serif" pitchFamily="18" charset="0"/>
                  <a:cs typeface="droid serif" pitchFamily="18" charset="0"/>
                  <a:sym typeface="Oi"/>
                </a:rPr>
                <a:t>Les gouvernements </a:t>
              </a:r>
              <a:r>
                <a:rPr lang="fr-BE" sz="2500" dirty="0">
                  <a:solidFill>
                    <a:srgbClr val="FFFFFF"/>
                  </a:solidFill>
                  <a:latin typeface="droid serif" pitchFamily="18" charset="0"/>
                  <a:ea typeface="droid serif" pitchFamily="18" charset="0"/>
                  <a:cs typeface="droid serif" pitchFamily="18" charset="0"/>
                  <a:sym typeface="Oi"/>
                </a:rPr>
                <a:t>sont souvent tenus de préparer leurs budgets selon une structure formelle appelée format budgétaire</a:t>
              </a:r>
              <a:r>
                <a:rPr lang="fr-BE" sz="2500" b="1" dirty="0">
                  <a:solidFill>
                    <a:srgbClr val="FFFFFF"/>
                  </a:solidFill>
                  <a:latin typeface="droid serif" pitchFamily="18" charset="0"/>
                  <a:ea typeface="droid serif" pitchFamily="18" charset="0"/>
                  <a:cs typeface="droid serif" pitchFamily="18" charset="0"/>
                  <a:sym typeface="Oi"/>
                </a:rPr>
                <a:t>. Le format </a:t>
              </a:r>
              <a:r>
                <a:rPr lang="fr-BE" sz="2500" dirty="0">
                  <a:solidFill>
                    <a:srgbClr val="FFFFFF"/>
                  </a:solidFill>
                  <a:latin typeface="droid serif" pitchFamily="18" charset="0"/>
                  <a:ea typeface="droid serif" pitchFamily="18" charset="0"/>
                  <a:cs typeface="droid serif" pitchFamily="18" charset="0"/>
                  <a:sym typeface="Oi"/>
                </a:rPr>
                <a:t>fournit des lignes directrices précises sur la façon dont un budget doit être préparé, y compris l’établissement de buts, d’objectifs, de programmes et d’activités</a:t>
              </a:r>
              <a:r>
                <a:rPr lang="en-GB" sz="2500" dirty="0">
                  <a:solidFill>
                    <a:srgbClr val="FFFFFF"/>
                  </a:solidFill>
                  <a:latin typeface="droid serif" pitchFamily="18" charset="0"/>
                  <a:ea typeface="droid serif" pitchFamily="18" charset="0"/>
                  <a:cs typeface="droid serif" pitchFamily="18" charset="0"/>
                  <a:sym typeface="Oi"/>
                </a:rPr>
                <a:t>.</a:t>
              </a:r>
              <a:endParaRPr lang="en-US" sz="2500" dirty="0">
                <a:solidFill>
                  <a:srgbClr val="FFFFFF"/>
                </a:solidFill>
                <a:latin typeface="droid serif" pitchFamily="18" charset="0"/>
                <a:ea typeface="droid serif" pitchFamily="18" charset="0"/>
                <a:cs typeface="droid serif" pitchFamily="18" charset="0"/>
                <a:sym typeface="Oi"/>
              </a:endParaRPr>
            </a:p>
          </p:txBody>
        </p:sp>
      </p:gr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13"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Budgétisation et dépenses en capital</a:t>
            </a:r>
            <a:endParaRPr sz="11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295796" y="3176337"/>
            <a:ext cx="5056879" cy="666549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55;p47"/>
          <p:cNvGrpSpPr/>
          <p:nvPr/>
        </p:nvGrpSpPr>
        <p:grpSpPr>
          <a:xfrm>
            <a:off x="1271732" y="3434098"/>
            <a:ext cx="10254521" cy="6132448"/>
            <a:chOff x="0" y="-1121149"/>
            <a:chExt cx="13984611" cy="8386308"/>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233619" y="-1121149"/>
              <a:ext cx="6695521" cy="8386308"/>
            </a:xfrm>
            <a:prstGeom prst="rect">
              <a:avLst/>
            </a:prstGeom>
            <a:noFill/>
            <a:ln>
              <a:noFill/>
            </a:ln>
          </p:spPr>
          <p:txBody>
            <a:bodyPr spcFirstLastPara="1" wrap="square" lIns="0" tIns="0" rIns="0" bIns="0" anchor="t" anchorCtr="0">
              <a:spAutoFit/>
            </a:bodyPr>
            <a:lstStyle/>
            <a:p>
              <a:pPr>
                <a:lnSpc>
                  <a:spcPct val="119992"/>
                </a:lnSpc>
                <a:buClr>
                  <a:schemeClr val="bg1"/>
                </a:buClr>
                <a:buFont typeface="Arial" pitchFamily="34" charset="0"/>
                <a:buChar char="•"/>
              </a:pPr>
              <a:r>
                <a:rPr lang="en-US" sz="2651" dirty="0">
                  <a:solidFill>
                    <a:srgbClr val="FFFFFF"/>
                  </a:solidFill>
                  <a:latin typeface="droid serif" pitchFamily="18" charset="0"/>
                  <a:ea typeface="droid serif" pitchFamily="18" charset="0"/>
                  <a:cs typeface="droid serif" pitchFamily="18" charset="0"/>
                  <a:sym typeface="Oi"/>
                </a:rPr>
                <a:t> </a:t>
              </a:r>
              <a:r>
                <a:rPr lang="fr-BE" sz="2651" b="1" dirty="0">
                  <a:solidFill>
                    <a:srgbClr val="FFFFFF"/>
                  </a:solidFill>
                  <a:latin typeface="droid serif" pitchFamily="18" charset="0"/>
                  <a:ea typeface="droid serif" pitchFamily="18" charset="0"/>
                  <a:cs typeface="droid serif" pitchFamily="18" charset="0"/>
                  <a:sym typeface="Oi"/>
                </a:rPr>
                <a:t>La budgétisation flexible </a:t>
              </a:r>
              <a:r>
                <a:rPr lang="fr-BE" sz="2651" dirty="0">
                  <a:solidFill>
                    <a:srgbClr val="FFFFFF"/>
                  </a:solidFill>
                  <a:latin typeface="droid serif" pitchFamily="18" charset="0"/>
                  <a:ea typeface="droid serif" pitchFamily="18" charset="0"/>
                  <a:cs typeface="droid serif" pitchFamily="18" charset="0"/>
                  <a:sym typeface="Oi"/>
                </a:rPr>
                <a:t>donne aux décideurs la flexibilité nécessaire pour prendre des décisions d’allocation efficaces dans des circonstances changeantes</a:t>
              </a:r>
              <a:r>
                <a:rPr lang="en-US" sz="2651" dirty="0">
                  <a:solidFill>
                    <a:srgbClr val="FFFFFF"/>
                  </a:solidFill>
                  <a:latin typeface="droid serif" pitchFamily="18" charset="0"/>
                  <a:ea typeface="droid serif" pitchFamily="18" charset="0"/>
                  <a:cs typeface="droid serif" pitchFamily="18" charset="0"/>
                  <a:sym typeface="Oi"/>
                </a:rPr>
                <a:t>.</a:t>
              </a:r>
            </a:p>
            <a:p>
              <a:pPr>
                <a:lnSpc>
                  <a:spcPct val="119992"/>
                </a:lnSpc>
                <a:buClr>
                  <a:schemeClr val="bg1"/>
                </a:buClr>
                <a:buFont typeface="Arial" pitchFamily="34" charset="0"/>
                <a:buChar char="•"/>
              </a:pPr>
              <a:endParaRPr lang="en-US"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en-US" sz="2651" dirty="0">
                  <a:solidFill>
                    <a:srgbClr val="FFFFFF"/>
                  </a:solidFill>
                  <a:latin typeface="droid serif" pitchFamily="18" charset="0"/>
                  <a:ea typeface="droid serif" pitchFamily="18" charset="0"/>
                  <a:cs typeface="droid serif" pitchFamily="18" charset="0"/>
                  <a:sym typeface="Oi"/>
                </a:rPr>
                <a:t> </a:t>
              </a:r>
              <a:r>
                <a:rPr lang="fr-BE" sz="2651" dirty="0">
                  <a:solidFill>
                    <a:srgbClr val="FFFFFF"/>
                  </a:solidFill>
                  <a:latin typeface="droid serif" pitchFamily="18" charset="0"/>
                  <a:ea typeface="droid serif" pitchFamily="18" charset="0"/>
                  <a:cs typeface="droid serif" pitchFamily="18" charset="0"/>
                  <a:sym typeface="Oi"/>
                </a:rPr>
                <a:t>Puisqu’il s’agit de budgets alternatifs, il existe une similitude entre la construction de scénarios et la budgétisation flexible, sauf qu’elle </a:t>
              </a:r>
              <a:r>
                <a:rPr lang="fr-BE" sz="2651" u="sng" dirty="0">
                  <a:solidFill>
                    <a:srgbClr val="FFFFFF"/>
                  </a:solidFill>
                  <a:latin typeface="droid serif" pitchFamily="18" charset="0"/>
                  <a:ea typeface="droid serif" pitchFamily="18" charset="0"/>
                  <a:cs typeface="droid serif" pitchFamily="18" charset="0"/>
                  <a:sym typeface="Oi"/>
                </a:rPr>
                <a:t>s’applique aux coûts</a:t>
              </a:r>
              <a:endParaRPr lang="en-US" sz="2651" b="1" i="1" u="sng" strike="noStrike" cap="none" dirty="0">
                <a:solidFill>
                  <a:srgbClr val="FFFFFF"/>
                </a:solidFill>
                <a:latin typeface="droid serif" pitchFamily="18" charset="0"/>
                <a:ea typeface="droid serif" pitchFamily="18" charset="0"/>
                <a:cs typeface="droid serif" pitchFamily="18" charset="0"/>
                <a:sym typeface="Oi"/>
              </a:endParaRPr>
            </a:p>
          </p:txBody>
        </p:sp>
      </p:grpSp>
      <p:grpSp>
        <p:nvGrpSpPr>
          <p:cNvPr id="3" name="Google Shape;759;p47"/>
          <p:cNvGrpSpPr/>
          <p:nvPr/>
        </p:nvGrpSpPr>
        <p:grpSpPr>
          <a:xfrm>
            <a:off x="8734927" y="3068407"/>
            <a:ext cx="9168064" cy="8267505"/>
            <a:chOff x="0" y="-7612331"/>
            <a:chExt cx="6399864" cy="11023348"/>
          </a:xfrm>
        </p:grpSpPr>
        <p:sp>
          <p:nvSpPr>
            <p:cNvPr id="760" name="Google Shape;760;p47"/>
            <p:cNvSpPr txBox="1"/>
            <p:nvPr/>
          </p:nvSpPr>
          <p:spPr>
            <a:xfrm>
              <a:off x="0" y="2951708"/>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61" name="Google Shape;761;p47"/>
            <p:cNvSpPr txBox="1"/>
            <p:nvPr/>
          </p:nvSpPr>
          <p:spPr>
            <a:xfrm>
              <a:off x="4837690" y="-7612331"/>
              <a:ext cx="1562174" cy="8863970"/>
            </a:xfrm>
            <a:prstGeom prst="rect">
              <a:avLst/>
            </a:prstGeom>
            <a:noFill/>
            <a:ln>
              <a:noFill/>
            </a:ln>
          </p:spPr>
          <p:txBody>
            <a:bodyPr spcFirstLastPara="1" wrap="square" lIns="0" tIns="0" rIns="0" bIns="0" anchor="t" anchorCtr="0">
              <a:spAutoFit/>
            </a:bodyPr>
            <a:lstStyle/>
            <a:p>
              <a:pPr algn="ctr">
                <a:lnSpc>
                  <a:spcPct val="119968"/>
                </a:lnSpc>
              </a:pPr>
              <a:r>
                <a:rPr lang="en-US" sz="2400" i="1" u="sng" dirty="0">
                  <a:solidFill>
                    <a:srgbClr val="FFFFFF"/>
                  </a:solidFill>
                  <a:latin typeface="droid serif" pitchFamily="18" charset="0"/>
                  <a:ea typeface="droid serif" pitchFamily="18" charset="0"/>
                  <a:cs typeface="droid serif" pitchFamily="18" charset="0"/>
                  <a:sym typeface="Oi"/>
                </a:rPr>
                <a:t>Table </a:t>
              </a:r>
              <a:r>
                <a:rPr lang="el-GR" sz="2400" i="1" u="sng" dirty="0">
                  <a:solidFill>
                    <a:srgbClr val="FFFFFF"/>
                  </a:solidFill>
                  <a:latin typeface="droid serif" pitchFamily="18" charset="0"/>
                  <a:ea typeface="droid serif" pitchFamily="18" charset="0"/>
                  <a:cs typeface="droid serif" pitchFamily="18" charset="0"/>
                  <a:sym typeface="Oi"/>
                </a:rPr>
                <a:t>2</a:t>
              </a:r>
              <a:r>
                <a:rPr lang="el-GR" sz="2400" dirty="0">
                  <a:solidFill>
                    <a:srgbClr val="FFFFFF"/>
                  </a:solidFill>
                  <a:latin typeface="droid serif" pitchFamily="18" charset="0"/>
                  <a:ea typeface="droid serif" pitchFamily="18" charset="0"/>
                  <a:cs typeface="droid serif" pitchFamily="18" charset="0"/>
                  <a:sym typeface="Oi"/>
                </a:rPr>
                <a:t> -</a:t>
              </a:r>
              <a:r>
                <a:rPr lang="en-US" sz="2400" dirty="0">
                  <a:solidFill>
                    <a:srgbClr val="FFFFFF"/>
                  </a:solidFill>
                  <a:latin typeface="droid serif" pitchFamily="18" charset="0"/>
                  <a:ea typeface="droid serif" pitchFamily="18" charset="0"/>
                  <a:cs typeface="droid serif" pitchFamily="18" charset="0"/>
                  <a:sym typeface="Oi"/>
                </a:rPr>
                <a:t> </a:t>
              </a:r>
              <a:r>
                <a:rPr lang="fr-BE" sz="2400" dirty="0">
                  <a:solidFill>
                    <a:srgbClr val="FFFFFF"/>
                  </a:solidFill>
                  <a:latin typeface="droid serif" pitchFamily="18" charset="0"/>
                  <a:ea typeface="droid serif" pitchFamily="18" charset="0"/>
                  <a:cs typeface="droid serif" pitchFamily="18" charset="0"/>
                  <a:sym typeface="Oi"/>
                </a:rPr>
                <a:t>Budget flexible pour le département dans trois conditions de collecte différentes : 1 million de tonnes, 1,2 million de tonnes et 1,5 million de tonnes</a:t>
              </a:r>
              <a:r>
                <a:rPr lang="en-US" sz="2400" dirty="0">
                  <a:solidFill>
                    <a:srgbClr val="FFFFFF"/>
                  </a:solidFill>
                  <a:latin typeface="droid serif" pitchFamily="18" charset="0"/>
                  <a:ea typeface="droid serif" pitchFamily="18" charset="0"/>
                  <a:cs typeface="droid serif" pitchFamily="18" charset="0"/>
                  <a:sym typeface="Oi"/>
                </a:rPr>
                <a:t>.</a:t>
              </a:r>
            </a:p>
            <a:p>
              <a:pPr algn="ctr">
                <a:lnSpc>
                  <a:spcPct val="119968"/>
                </a:lnSpc>
              </a:pPr>
              <a:endParaRPr lang="en-US" sz="2400" dirty="0">
                <a:solidFill>
                  <a:srgbClr val="FFFFFF"/>
                </a:solidFill>
                <a:latin typeface="droid serif" pitchFamily="18" charset="0"/>
                <a:ea typeface="droid serif" pitchFamily="18" charset="0"/>
                <a:cs typeface="droid serif" pitchFamily="18" charset="0"/>
                <a:sym typeface="Oi"/>
              </a:endParaRPr>
            </a:p>
          </p:txBody>
        </p:sp>
      </p:gr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13"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Budgétisation flexible</a:t>
            </a:r>
            <a:endParaRPr sz="1100" dirty="0">
              <a:solidFill>
                <a:schemeClr val="bg1"/>
              </a:solidFill>
              <a:effectLst>
                <a:outerShdw blurRad="38100" dist="38100" dir="2700000" algn="tl">
                  <a:srgbClr val="000000">
                    <a:alpha val="43137"/>
                  </a:srgbClr>
                </a:outerShdw>
              </a:effectLst>
            </a:endParaRPr>
          </a:p>
        </p:txBody>
      </p:sp>
      <p:pic>
        <p:nvPicPr>
          <p:cNvPr id="14" name="Picture 13" descr="flexible budget.jpg"/>
          <p:cNvPicPr>
            <a:picLocks noChangeAspect="1"/>
          </p:cNvPicPr>
          <p:nvPr/>
        </p:nvPicPr>
        <p:blipFill>
          <a:blip r:embed="rId5"/>
          <a:stretch>
            <a:fillRect/>
          </a:stretch>
        </p:blipFill>
        <p:spPr>
          <a:xfrm>
            <a:off x="6723483" y="2936408"/>
            <a:ext cx="8614022" cy="7001677"/>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53"/>
        <p:cNvGrpSpPr/>
        <p:nvPr/>
      </p:nvGrpSpPr>
      <p:grpSpPr>
        <a:xfrm>
          <a:off x="0" y="0"/>
          <a:ext cx="0" cy="0"/>
          <a:chOff x="0" y="0"/>
          <a:chExt cx="0" cy="0"/>
        </a:xfrm>
      </p:grpSpPr>
      <p:sp>
        <p:nvSpPr>
          <p:cNvPr id="754" name="Google Shape;754;p47"/>
          <p:cNvSpPr/>
          <p:nvPr/>
        </p:nvSpPr>
        <p:spPr>
          <a:xfrm>
            <a:off x="1295796" y="3532677"/>
            <a:ext cx="14898709" cy="6156072"/>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55;p47"/>
          <p:cNvGrpSpPr/>
          <p:nvPr/>
        </p:nvGrpSpPr>
        <p:grpSpPr>
          <a:xfrm>
            <a:off x="1271732" y="3698792"/>
            <a:ext cx="14898709" cy="6852389"/>
            <a:chOff x="0" y="-759172"/>
            <a:chExt cx="20318126" cy="9370848"/>
          </a:xfrm>
        </p:grpSpPr>
        <p:sp>
          <p:nvSpPr>
            <p:cNvPr id="756" name="Google Shape;756;p4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57" name="Google Shape;757;p47"/>
            <p:cNvSpPr txBox="1"/>
            <p:nvPr/>
          </p:nvSpPr>
          <p:spPr>
            <a:xfrm>
              <a:off x="390562" y="-759172"/>
              <a:ext cx="19927564" cy="9370848"/>
            </a:xfrm>
            <a:prstGeom prst="rect">
              <a:avLst/>
            </a:prstGeom>
            <a:noFill/>
            <a:ln>
              <a:noFill/>
            </a:ln>
          </p:spPr>
          <p:txBody>
            <a:bodyPr spcFirstLastPara="1" wrap="square" lIns="0" tIns="0" rIns="0" bIns="0" anchor="t" anchorCtr="0">
              <a:spAutoFit/>
            </a:bodyPr>
            <a:lstStyle/>
            <a:p>
              <a:pPr>
                <a:lnSpc>
                  <a:spcPct val="119992"/>
                </a:lnSpc>
                <a:buClr>
                  <a:schemeClr val="bg1"/>
                </a:buClr>
                <a:buFont typeface="Arial" pitchFamily="34" charset="0"/>
                <a:buChar char="•"/>
              </a:pPr>
              <a:r>
                <a:rPr lang="en-US" sz="2651" dirty="0">
                  <a:solidFill>
                    <a:srgbClr val="FFFFFF"/>
                  </a:solidFill>
                  <a:latin typeface="droid serif" pitchFamily="18" charset="0"/>
                  <a:ea typeface="droid serif" pitchFamily="18" charset="0"/>
                  <a:cs typeface="droid serif" pitchFamily="18" charset="0"/>
                  <a:sym typeface="Oi"/>
                </a:rPr>
                <a:t> </a:t>
              </a:r>
              <a:r>
                <a:rPr lang="fr-BE" sz="2651" dirty="0">
                  <a:solidFill>
                    <a:srgbClr val="FFFFFF"/>
                  </a:solidFill>
                  <a:latin typeface="droid serif" pitchFamily="18" charset="0"/>
                  <a:ea typeface="droid serif" pitchFamily="18" charset="0"/>
                  <a:cs typeface="droid serif" pitchFamily="18" charset="0"/>
                  <a:sym typeface="Oi"/>
                </a:rPr>
                <a:t>Indique les revenus et les dépenses qui auraient dû se produire au niveau réel de l’activité</a:t>
              </a:r>
            </a:p>
            <a:p>
              <a:pPr>
                <a:lnSpc>
                  <a:spcPct val="119992"/>
                </a:lnSpc>
                <a:buClr>
                  <a:schemeClr val="bg1"/>
                </a:buClr>
                <a:buFont typeface="Arial" pitchFamily="34" charset="0"/>
                <a:buChar char="•"/>
              </a:pPr>
              <a:endParaRPr lang="fr-BE" sz="2651"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fr-BE" sz="2651" dirty="0">
                  <a:solidFill>
                    <a:srgbClr val="FFFFFF"/>
                  </a:solidFill>
                  <a:latin typeface="droid serif" pitchFamily="18" charset="0"/>
                  <a:ea typeface="droid serif" pitchFamily="18" charset="0"/>
                  <a:cs typeface="droid serif" pitchFamily="18" charset="0"/>
                  <a:sym typeface="Oi"/>
                </a:rPr>
                <a:t>Peut être préparé pour n’importe quel niveau d’activité dans la plage pertinente</a:t>
              </a:r>
            </a:p>
            <a:p>
              <a:pPr>
                <a:lnSpc>
                  <a:spcPct val="119992"/>
                </a:lnSpc>
                <a:buClr>
                  <a:schemeClr val="bg1"/>
                </a:buClr>
                <a:buFont typeface="Arial" pitchFamily="34" charset="0"/>
                <a:buChar char="•"/>
              </a:pPr>
              <a:endParaRPr lang="fr-BE" sz="2651"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fr-BE" sz="2651" dirty="0">
                  <a:solidFill>
                    <a:srgbClr val="FFFFFF"/>
                  </a:solidFill>
                  <a:latin typeface="droid serif" pitchFamily="18" charset="0"/>
                  <a:ea typeface="droid serif" pitchFamily="18" charset="0"/>
                  <a:cs typeface="droid serif" pitchFamily="18" charset="0"/>
                  <a:sym typeface="Oi"/>
                </a:rPr>
                <a:t>Révéler les écarts dus à un bon contrôle des coûts ou à un manque de contrôle des coûts</a:t>
              </a:r>
            </a:p>
            <a:p>
              <a:pPr>
                <a:lnSpc>
                  <a:spcPct val="119992"/>
                </a:lnSpc>
                <a:buClr>
                  <a:schemeClr val="bg1"/>
                </a:buClr>
                <a:buFont typeface="Arial" pitchFamily="34" charset="0"/>
                <a:buChar char="•"/>
              </a:pPr>
              <a:endParaRPr lang="fr-BE" sz="2651"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r>
                <a:rPr lang="fr-BE" sz="2651" dirty="0">
                  <a:solidFill>
                    <a:srgbClr val="FFFFFF"/>
                  </a:solidFill>
                  <a:latin typeface="droid serif" pitchFamily="18" charset="0"/>
                  <a:ea typeface="droid serif" pitchFamily="18" charset="0"/>
                  <a:cs typeface="droid serif" pitchFamily="18" charset="0"/>
                  <a:sym typeface="Oi"/>
                </a:rPr>
                <a:t>Améliorer l’évaluation des performances</a:t>
              </a:r>
            </a:p>
            <a:p>
              <a:pPr>
                <a:lnSpc>
                  <a:spcPct val="119992"/>
                </a:lnSpc>
                <a:buClr>
                  <a:schemeClr val="bg1"/>
                </a:buClr>
                <a:buFont typeface="Arial" pitchFamily="34" charset="0"/>
                <a:buChar char="•"/>
              </a:pPr>
              <a:endParaRPr lang="en-US" sz="2651"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chemeClr val="bg1"/>
                </a:buClr>
                <a:buFont typeface="Arial" panose="020B0604020202020204" pitchFamily="34" charset="0"/>
                <a:buChar char="•"/>
              </a:pPr>
              <a:r>
                <a:rPr lang="en-US" sz="2650" b="1" u="sng" dirty="0">
                  <a:solidFill>
                    <a:schemeClr val="bg1"/>
                  </a:solidFill>
                  <a:latin typeface="Droid Serif" panose="020B0604020202020204" charset="0"/>
                  <a:ea typeface="Droid Serif" panose="020B0604020202020204" charset="0"/>
                  <a:cs typeface="Droid Serif" panose="020B0604020202020204" charset="0"/>
                  <a:sym typeface="Oi"/>
                </a:rPr>
                <a:t>Budgétisation flexible </a:t>
              </a:r>
              <a:r>
                <a:rPr lang="en-US" sz="2650" b="1" u="sng" dirty="0" err="1">
                  <a:solidFill>
                    <a:schemeClr val="bg1"/>
                  </a:solidFill>
                  <a:latin typeface="Droid Serif" panose="020B0604020202020204" charset="0"/>
                  <a:ea typeface="Droid Serif" panose="020B0604020202020204" charset="0"/>
                  <a:cs typeface="Droid Serif" panose="020B0604020202020204" charset="0"/>
                  <a:sym typeface="Oi"/>
                </a:rPr>
                <a:t>ou</a:t>
              </a:r>
              <a:r>
                <a:rPr lang="en-US" sz="2650" b="1" u="sng" dirty="0">
                  <a:solidFill>
                    <a:schemeClr val="bg1"/>
                  </a:solidFill>
                  <a:latin typeface="Droid Serif" panose="020B0604020202020204" charset="0"/>
                  <a:ea typeface="Droid Serif" panose="020B0604020202020204" charset="0"/>
                  <a:cs typeface="Droid Serif" panose="020B0604020202020204" charset="0"/>
                  <a:sym typeface="Oi"/>
                </a:rPr>
                <a:t> fixe</a:t>
              </a:r>
            </a:p>
            <a:p>
              <a:pPr marR="0" lvl="0" rtl="0">
                <a:lnSpc>
                  <a:spcPct val="119992"/>
                </a:lnSpc>
                <a:spcBef>
                  <a:spcPts val="0"/>
                </a:spcBef>
                <a:spcAft>
                  <a:spcPts val="0"/>
                </a:spcAft>
                <a:buClr>
                  <a:schemeClr val="bg1"/>
                </a:buClr>
              </a:pPr>
              <a:r>
                <a:rPr lang="en-US" sz="2650" i="0" strike="noStrike" cap="none" dirty="0">
                  <a:solidFill>
                    <a:schemeClr val="bg1"/>
                  </a:solidFill>
                  <a:latin typeface="Droid Serif" panose="020B0604020202020204" charset="0"/>
                  <a:ea typeface="Droid Serif" panose="020B0604020202020204" charset="0"/>
                  <a:cs typeface="Droid Serif" panose="020B0604020202020204" charset="0"/>
                  <a:sym typeface="Oi"/>
                </a:rPr>
                <a:t>Fixe </a:t>
              </a:r>
              <a:r>
                <a:rPr lang="en-US" sz="2650" i="0" strike="noStrike" cap="none" dirty="0">
                  <a:solidFill>
                    <a:schemeClr val="bg1"/>
                  </a:solidFill>
                  <a:latin typeface="Droid Serif" panose="020B0604020202020204" charset="0"/>
                  <a:ea typeface="Droid Serif" panose="020B0604020202020204" charset="0"/>
                  <a:cs typeface="Droid Serif" panose="020B0604020202020204" charset="0"/>
                  <a:sym typeface="Wingdings" panose="05000000000000000000" pitchFamily="2" charset="2"/>
                </a:rPr>
                <a:t> </a:t>
              </a:r>
              <a:r>
                <a:rPr lang="fr-BE" sz="2650" i="0" strike="noStrike" cap="none" dirty="0">
                  <a:solidFill>
                    <a:schemeClr val="bg1"/>
                  </a:solidFill>
                  <a:latin typeface="Droid Serif" panose="020B0604020202020204" charset="0"/>
                  <a:ea typeface="Droid Serif" panose="020B0604020202020204" charset="0"/>
                  <a:cs typeface="Droid Serif" panose="020B0604020202020204" charset="0"/>
                  <a:sym typeface="Wingdings" panose="05000000000000000000" pitchFamily="2" charset="2"/>
                </a:rPr>
                <a:t>Il est préparé pour un seul niveau d’activité</a:t>
              </a:r>
            </a:p>
            <a:p>
              <a:pPr marR="0" lvl="0" rtl="0">
                <a:lnSpc>
                  <a:spcPct val="119992"/>
                </a:lnSpc>
                <a:spcBef>
                  <a:spcPts val="0"/>
                </a:spcBef>
                <a:spcAft>
                  <a:spcPts val="0"/>
                </a:spcAft>
                <a:buClr>
                  <a:schemeClr val="bg1"/>
                </a:buClr>
              </a:pPr>
              <a:r>
                <a:rPr lang="en-US" sz="2650" dirty="0">
                  <a:solidFill>
                    <a:schemeClr val="bg1"/>
                  </a:solidFill>
                  <a:latin typeface="Droid Serif" panose="020B0604020202020204" charset="0"/>
                  <a:ea typeface="Droid Serif" panose="020B0604020202020204" charset="0"/>
                  <a:cs typeface="Droid Serif" panose="020B0604020202020204" charset="0"/>
                  <a:sym typeface="Wingdings" panose="05000000000000000000" pitchFamily="2" charset="2"/>
                </a:rPr>
                <a:t>Flexible  </a:t>
              </a:r>
              <a:r>
                <a:rPr lang="fr-BE" sz="2650" dirty="0">
                  <a:solidFill>
                    <a:schemeClr val="bg1"/>
                  </a:solidFill>
                  <a:latin typeface="Droid Serif" panose="020B0604020202020204" charset="0"/>
                  <a:ea typeface="Droid Serif" panose="020B0604020202020204" charset="0"/>
                  <a:cs typeface="Droid Serif" panose="020B0604020202020204" charset="0"/>
                  <a:sym typeface="Wingdings" panose="05000000000000000000" pitchFamily="2" charset="2"/>
                </a:rPr>
                <a:t>Plus utile pour le contrôle parce que la déduction budget-coût pour chaque coût et revenu est conçue pour changer en fonction de l’évolution du volume d’activité</a:t>
              </a:r>
              <a:endParaRPr lang="en-US" sz="2651" u="sng"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endParaRPr lang="en-US" sz="2651" dirty="0">
                <a:solidFill>
                  <a:srgbClr val="FFFFFF"/>
                </a:solidFill>
                <a:latin typeface="droid serif" pitchFamily="18" charset="0"/>
                <a:ea typeface="droid serif" pitchFamily="18" charset="0"/>
                <a:cs typeface="droid serif" pitchFamily="18" charset="0"/>
                <a:sym typeface="Oi"/>
              </a:endParaRPr>
            </a:p>
            <a:p>
              <a:pPr>
                <a:lnSpc>
                  <a:spcPct val="119992"/>
                </a:lnSpc>
                <a:buClr>
                  <a:schemeClr val="bg1"/>
                </a:buClr>
                <a:buFont typeface="Arial" pitchFamily="34" charset="0"/>
                <a:buChar char="•"/>
              </a:pPr>
              <a:endParaRPr lang="en-US" sz="2651" b="1" i="1" u="none" strike="noStrike" cap="none" dirty="0">
                <a:solidFill>
                  <a:srgbClr val="FFFFFF"/>
                </a:solidFill>
                <a:latin typeface="droid serif" pitchFamily="18" charset="0"/>
                <a:ea typeface="droid serif" pitchFamily="18" charset="0"/>
                <a:cs typeface="droid serif" pitchFamily="18" charset="0"/>
                <a:sym typeface="Oi"/>
              </a:endParaRPr>
            </a:p>
          </p:txBody>
        </p:sp>
      </p:grpSp>
      <p:pic>
        <p:nvPicPr>
          <p:cNvPr id="762" name="Google Shape;762;p47"/>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763" name="Google Shape;763;p47"/>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13"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en-US" sz="4800" dirty="0">
                <a:solidFill>
                  <a:schemeClr val="bg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Budgétisation flexible</a:t>
            </a:r>
            <a:endParaRPr sz="11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183"/>
        <p:cNvGrpSpPr/>
        <p:nvPr/>
      </p:nvGrpSpPr>
      <p:grpSpPr>
        <a:xfrm>
          <a:off x="0" y="0"/>
          <a:ext cx="0" cy="0"/>
          <a:chOff x="0" y="0"/>
          <a:chExt cx="0" cy="0"/>
        </a:xfrm>
      </p:grpSpPr>
      <p:sp>
        <p:nvSpPr>
          <p:cNvPr id="184" name="Google Shape;184;p7"/>
          <p:cNvSpPr/>
          <p:nvPr/>
        </p:nvSpPr>
        <p:spPr>
          <a:xfrm>
            <a:off x="1271732" y="4696528"/>
            <a:ext cx="10488458" cy="475675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dirty="0"/>
          </a:p>
        </p:txBody>
      </p:sp>
      <p:grpSp>
        <p:nvGrpSpPr>
          <p:cNvPr id="185" name="Google Shape;185;p7"/>
          <p:cNvGrpSpPr/>
          <p:nvPr/>
        </p:nvGrpSpPr>
        <p:grpSpPr>
          <a:xfrm>
            <a:off x="1271732" y="4782168"/>
            <a:ext cx="10488458" cy="3988784"/>
            <a:chOff x="0" y="550760"/>
            <a:chExt cx="13984611" cy="5318381"/>
          </a:xfrm>
        </p:grpSpPr>
        <p:sp>
          <p:nvSpPr>
            <p:cNvPr id="186" name="Google Shape;186;p7"/>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l"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7" name="Google Shape;187;p7"/>
            <p:cNvSpPr txBox="1"/>
            <p:nvPr/>
          </p:nvSpPr>
          <p:spPr>
            <a:xfrm>
              <a:off x="415653" y="550760"/>
              <a:ext cx="13568956" cy="5318381"/>
            </a:xfrm>
            <a:prstGeom prst="rect">
              <a:avLst/>
            </a:prstGeom>
            <a:noFill/>
            <a:ln>
              <a:noFill/>
            </a:ln>
          </p:spPr>
          <p:txBody>
            <a:bodyPr spcFirstLastPara="1" wrap="square" lIns="0" tIns="0" rIns="0" bIns="0" anchor="t" anchorCtr="0">
              <a:spAutoFit/>
            </a:bodyPr>
            <a:lstStyle/>
            <a:p>
              <a:pPr marL="457200" marR="0" lvl="0" indent="-457200" rtl="0">
                <a:lnSpc>
                  <a:spcPct val="119992"/>
                </a:lnSpc>
                <a:spcBef>
                  <a:spcPts val="0"/>
                </a:spcBef>
                <a:spcAft>
                  <a:spcPts val="0"/>
                </a:spcAft>
                <a:buClr>
                  <a:srgbClr val="FFFFFF"/>
                </a:buClr>
                <a:buSzPts val="2651"/>
              </a:pPr>
              <a:r>
                <a:rPr lang="fr-BE" sz="2400" b="1" i="0" u="none" strike="noStrike" cap="none" dirty="0">
                  <a:solidFill>
                    <a:srgbClr val="FFFFFF"/>
                  </a:solidFill>
                  <a:latin typeface="droid serif" pitchFamily="18" charset="0"/>
                  <a:ea typeface="droid serif" pitchFamily="18" charset="0"/>
                  <a:cs typeface="droid serif" pitchFamily="18" charset="0"/>
                  <a:sym typeface="Oi"/>
                </a:rPr>
                <a:t>Le changement </a:t>
              </a:r>
              <a:r>
                <a:rPr lang="fr-BE" sz="2400" i="0" u="none" strike="noStrike" cap="none" dirty="0">
                  <a:solidFill>
                    <a:srgbClr val="FFFFFF"/>
                  </a:solidFill>
                  <a:latin typeface="droid serif" pitchFamily="18" charset="0"/>
                  <a:ea typeface="droid serif" pitchFamily="18" charset="0"/>
                  <a:cs typeface="droid serif" pitchFamily="18" charset="0"/>
                  <a:sym typeface="Oi"/>
                </a:rPr>
                <a:t>est inévitable dans de nombreuses organisations en raison de :</a:t>
              </a:r>
            </a:p>
            <a:p>
              <a:pPr marL="457200" marR="0" lvl="0" indent="-457200" rtl="0">
                <a:lnSpc>
                  <a:spcPct val="119992"/>
                </a:lnSpc>
                <a:spcBef>
                  <a:spcPts val="0"/>
                </a:spcBef>
                <a:spcAft>
                  <a:spcPts val="0"/>
                </a:spcAft>
                <a:buClr>
                  <a:srgbClr val="FFFFFF"/>
                </a:buClr>
                <a:buSzPts val="2651"/>
                <a:buFont typeface="Arial" panose="020B0604020202020204" pitchFamily="34" charset="0"/>
                <a:buChar char="•"/>
              </a:pPr>
              <a:r>
                <a:rPr lang="fr-BE" sz="2400" i="0" u="none" strike="noStrike" cap="none" dirty="0">
                  <a:solidFill>
                    <a:srgbClr val="FFFFFF"/>
                  </a:solidFill>
                  <a:latin typeface="droid serif" pitchFamily="18" charset="0"/>
                  <a:ea typeface="droid serif" pitchFamily="18" charset="0"/>
                  <a:cs typeface="droid serif" pitchFamily="18" charset="0"/>
                  <a:sym typeface="Oi"/>
                </a:rPr>
                <a:t>Évolution du niveau de concurrence</a:t>
              </a:r>
            </a:p>
            <a:p>
              <a:pPr marL="457200" marR="0" lvl="0" indent="-457200" rtl="0">
                <a:lnSpc>
                  <a:spcPct val="119992"/>
                </a:lnSpc>
                <a:spcBef>
                  <a:spcPts val="0"/>
                </a:spcBef>
                <a:spcAft>
                  <a:spcPts val="0"/>
                </a:spcAft>
                <a:buClr>
                  <a:srgbClr val="FFFFFF"/>
                </a:buClr>
                <a:buSzPts val="2651"/>
                <a:buFont typeface="Arial" panose="020B0604020202020204" pitchFamily="34" charset="0"/>
                <a:buChar char="•"/>
              </a:pPr>
              <a:r>
                <a:rPr lang="fr-BE" sz="2400" i="0" u="none" strike="noStrike" cap="none" dirty="0">
                  <a:solidFill>
                    <a:srgbClr val="FFFFFF"/>
                  </a:solidFill>
                  <a:latin typeface="droid serif" pitchFamily="18" charset="0"/>
                  <a:ea typeface="droid serif" pitchFamily="18" charset="0"/>
                  <a:cs typeface="droid serif" pitchFamily="18" charset="0"/>
                  <a:sym typeface="Oi"/>
                </a:rPr>
                <a:t>Attentes des clients</a:t>
              </a:r>
            </a:p>
            <a:p>
              <a:pPr marL="457200" marR="0" lvl="0" indent="-457200" rtl="0">
                <a:lnSpc>
                  <a:spcPct val="119992"/>
                </a:lnSpc>
                <a:spcBef>
                  <a:spcPts val="0"/>
                </a:spcBef>
                <a:spcAft>
                  <a:spcPts val="0"/>
                </a:spcAft>
                <a:buClr>
                  <a:srgbClr val="FFFFFF"/>
                </a:buClr>
                <a:buSzPts val="2651"/>
                <a:buFont typeface="Arial" panose="020B0604020202020204" pitchFamily="34" charset="0"/>
                <a:buChar char="•"/>
              </a:pPr>
              <a:r>
                <a:rPr lang="fr-BE" sz="2400" i="0" u="none" strike="noStrike" cap="none" dirty="0">
                  <a:solidFill>
                    <a:srgbClr val="FFFFFF"/>
                  </a:solidFill>
                  <a:latin typeface="droid serif" pitchFamily="18" charset="0"/>
                  <a:ea typeface="droid serif" pitchFamily="18" charset="0"/>
                  <a:cs typeface="droid serif" pitchFamily="18" charset="0"/>
                  <a:sym typeface="Oi"/>
                </a:rPr>
                <a:t>Perspectives politiques mondiales combinées à un rythme rapide des changements technologiques</a:t>
              </a:r>
            </a:p>
            <a:p>
              <a:pPr marL="0" marR="0" lvl="0" indent="0" rtl="0">
                <a:lnSpc>
                  <a:spcPct val="119992"/>
                </a:lnSpc>
                <a:spcBef>
                  <a:spcPts val="0"/>
                </a:spcBef>
                <a:spcAft>
                  <a:spcPts val="0"/>
                </a:spcAft>
                <a:buNone/>
              </a:pPr>
              <a:endParaRPr sz="2400" b="0" i="0" u="none" strike="noStrike" cap="none" dirty="0">
                <a:solidFill>
                  <a:srgbClr val="FFFFFF"/>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fr-BE" sz="2400" b="0" i="0" u="none" strike="noStrike" cap="none" dirty="0">
                  <a:solidFill>
                    <a:srgbClr val="FFFFFF"/>
                  </a:solidFill>
                  <a:latin typeface="droid serif" pitchFamily="18" charset="0"/>
                  <a:ea typeface="droid serif" pitchFamily="18" charset="0"/>
                  <a:cs typeface="droid serif" pitchFamily="18" charset="0"/>
                  <a:sym typeface="Oi"/>
                </a:rPr>
                <a:t>Les organisations doivent </a:t>
              </a:r>
              <a:r>
                <a:rPr lang="fr-BE" sz="2400" b="1" i="0" u="none" strike="noStrike" cap="none" dirty="0">
                  <a:solidFill>
                    <a:srgbClr val="FFFFFF"/>
                  </a:solidFill>
                  <a:latin typeface="droid serif" pitchFamily="18" charset="0"/>
                  <a:ea typeface="droid serif" pitchFamily="18" charset="0"/>
                  <a:cs typeface="droid serif" pitchFamily="18" charset="0"/>
                  <a:sym typeface="Oi"/>
                </a:rPr>
                <a:t>planifier</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 une façon différente de faire des affaires et il y a eu une </a:t>
              </a:r>
              <a:r>
                <a:rPr lang="fr-BE" sz="2400" b="1" i="0" u="none" strike="noStrike" cap="none" dirty="0">
                  <a:solidFill>
                    <a:srgbClr val="FFFFFF"/>
                  </a:solidFill>
                  <a:latin typeface="droid serif" pitchFamily="18" charset="0"/>
                  <a:ea typeface="droid serif" pitchFamily="18" charset="0"/>
                  <a:cs typeface="droid serif" pitchFamily="18" charset="0"/>
                  <a:sym typeface="Oi"/>
                </a:rPr>
                <a:t>évolution</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 des </a:t>
              </a:r>
              <a:r>
                <a:rPr lang="fr-BE" sz="2400" b="1" i="0" u="none" strike="noStrike" cap="none" dirty="0">
                  <a:solidFill>
                    <a:srgbClr val="FFFFFF"/>
                  </a:solidFill>
                  <a:latin typeface="droid serif" pitchFamily="18" charset="0"/>
                  <a:ea typeface="droid serif" pitchFamily="18" charset="0"/>
                  <a:cs typeface="droid serif" pitchFamily="18" charset="0"/>
                  <a:sym typeface="Oi"/>
                </a:rPr>
                <a:t>rôles</a:t>
              </a:r>
              <a:r>
                <a:rPr lang="fr-BE" sz="2400" b="0" i="0" u="none" strike="noStrike" cap="none" dirty="0">
                  <a:solidFill>
                    <a:srgbClr val="FFFFFF"/>
                  </a:solidFill>
                  <a:latin typeface="droid serif" pitchFamily="18" charset="0"/>
                  <a:ea typeface="droid serif" pitchFamily="18" charset="0"/>
                  <a:cs typeface="droid serif" pitchFamily="18" charset="0"/>
                  <a:sym typeface="Oi"/>
                </a:rPr>
                <a:t> de la </a:t>
              </a:r>
              <a:r>
                <a:rPr lang="fr-BE" sz="2400" b="1" i="0" u="none" strike="noStrike" cap="none" dirty="0">
                  <a:solidFill>
                    <a:srgbClr val="FFFFFF"/>
                  </a:solidFill>
                  <a:latin typeface="droid serif" pitchFamily="18" charset="0"/>
                  <a:ea typeface="droid serif" pitchFamily="18" charset="0"/>
                  <a:cs typeface="droid serif" pitchFamily="18" charset="0"/>
                  <a:sym typeface="Oi"/>
                </a:rPr>
                <a:t>fonction finance</a:t>
              </a:r>
              <a:r>
                <a:rPr lang="en-US" sz="2400" b="0" i="0" u="none" strike="noStrike" cap="none" dirty="0">
                  <a:solidFill>
                    <a:srgbClr val="FFFFFF"/>
                  </a:solidFill>
                  <a:latin typeface="droid serif" pitchFamily="18" charset="0"/>
                  <a:ea typeface="droid serif" pitchFamily="18" charset="0"/>
                  <a:cs typeface="droid serif" pitchFamily="18" charset="0"/>
                  <a:sym typeface="Oi"/>
                </a:rPr>
                <a:t>.</a:t>
              </a:r>
              <a:endParaRPr sz="2400"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188" name="Google Shape;188;p7"/>
          <p:cNvSpPr/>
          <p:nvPr/>
        </p:nvSpPr>
        <p:spPr>
          <a:xfrm>
            <a:off x="12471769" y="4696528"/>
            <a:ext cx="4057108" cy="4756752"/>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12893966" y="8672642"/>
            <a:ext cx="3347184" cy="440442"/>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r>
              <a:rPr lang="en-US" sz="1800" b="0" i="0" u="sng" strike="noStrike" cap="none" dirty="0" err="1">
                <a:solidFill>
                  <a:schemeClr val="lt1"/>
                </a:solidFill>
                <a:latin typeface="Calibri"/>
                <a:ea typeface="Calibri"/>
                <a:cs typeface="Calibri"/>
                <a:sym typeface="Calibri"/>
              </a:rPr>
              <a:t>Changement</a:t>
            </a:r>
            <a:r>
              <a:rPr lang="en-US" sz="1800" b="0" i="0" u="sng" strike="noStrike" cap="none" dirty="0">
                <a:solidFill>
                  <a:schemeClr val="lt1"/>
                </a:solidFill>
                <a:latin typeface="Calibri"/>
                <a:ea typeface="Calibri"/>
                <a:cs typeface="Calibri"/>
                <a:sym typeface="Calibri"/>
              </a:rPr>
              <a:t> </a:t>
            </a:r>
            <a:r>
              <a:rPr lang="en-US" sz="1800" b="0" i="0" u="sng" strike="noStrike" cap="none" dirty="0" err="1">
                <a:solidFill>
                  <a:schemeClr val="lt1"/>
                </a:solidFill>
                <a:latin typeface="Calibri"/>
                <a:ea typeface="Calibri"/>
                <a:cs typeface="Calibri"/>
                <a:sym typeface="Calibri"/>
              </a:rPr>
              <a:t>organisationnel</a:t>
            </a:r>
            <a:endParaRPr sz="1800" b="0" i="0" u="sng" strike="noStrike" cap="none" dirty="0">
              <a:solidFill>
                <a:schemeClr val="lt1"/>
              </a:solidFill>
              <a:latin typeface="Calibri"/>
              <a:ea typeface="Calibri"/>
              <a:cs typeface="Calibri"/>
              <a:sym typeface="Calibri"/>
            </a:endParaRPr>
          </a:p>
        </p:txBody>
      </p:sp>
      <p:sp>
        <p:nvSpPr>
          <p:cNvPr id="190" name="Google Shape;190;p7"/>
          <p:cNvSpPr txBox="1"/>
          <p:nvPr/>
        </p:nvSpPr>
        <p:spPr>
          <a:xfrm>
            <a:off x="4516161" y="523492"/>
            <a:ext cx="12144710" cy="3456908"/>
          </a:xfrm>
          <a:prstGeom prst="rect">
            <a:avLst/>
          </a:prstGeom>
          <a:noFill/>
          <a:ln>
            <a:noFill/>
          </a:ln>
        </p:spPr>
        <p:txBody>
          <a:bodyPr spcFirstLastPara="1" wrap="square" lIns="0" tIns="0" rIns="0" bIns="0" anchor="t" anchorCtr="0">
            <a:spAutoFit/>
          </a:bodyPr>
          <a:lstStyle/>
          <a:p>
            <a:pPr marL="0" marR="0" lvl="0" indent="0" algn="l" rtl="0">
              <a:lnSpc>
                <a:spcPct val="155537"/>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Les contextes changeants et imprévisibles dans lesquels les organisations publiques opèrent</a:t>
            </a:r>
            <a:endParaRPr sz="1200" dirty="0">
              <a:effectLst>
                <a:outerShdw blurRad="38100" dist="38100" dir="2700000" algn="tl">
                  <a:srgbClr val="000000">
                    <a:alpha val="43137"/>
                  </a:srgbClr>
                </a:outerShdw>
              </a:effectLst>
            </a:endParaRPr>
          </a:p>
        </p:txBody>
      </p:sp>
      <p:pic>
        <p:nvPicPr>
          <p:cNvPr id="191" name="Google Shape;191;p7"/>
          <p:cNvPicPr preferRelativeResize="0"/>
          <p:nvPr/>
        </p:nvPicPr>
        <p:blipFill rotWithShape="1">
          <a:blip r:embed="rId3">
            <a:alphaModFix/>
          </a:blip>
          <a:srcRect/>
          <a:stretch/>
        </p:blipFill>
        <p:spPr>
          <a:xfrm>
            <a:off x="2852508" y="809304"/>
            <a:ext cx="1365127" cy="1955261"/>
          </a:xfrm>
          <a:prstGeom prst="rect">
            <a:avLst/>
          </a:prstGeom>
          <a:noFill/>
          <a:ln>
            <a:noFill/>
          </a:ln>
        </p:spPr>
      </p:pic>
      <p:pic>
        <p:nvPicPr>
          <p:cNvPr id="192" name="Google Shape;192;p7"/>
          <p:cNvPicPr preferRelativeResize="0"/>
          <p:nvPr/>
        </p:nvPicPr>
        <p:blipFill rotWithShape="1">
          <a:blip r:embed="rId4">
            <a:alphaModFix/>
          </a:blip>
          <a:srcRect/>
          <a:stretch/>
        </p:blipFill>
        <p:spPr>
          <a:xfrm>
            <a:off x="3157793" y="1503430"/>
            <a:ext cx="754555" cy="567007"/>
          </a:xfrm>
          <a:prstGeom prst="rect">
            <a:avLst/>
          </a:prstGeom>
          <a:noFill/>
          <a:ln>
            <a:noFill/>
          </a:ln>
        </p:spPr>
      </p:pic>
      <p:pic>
        <p:nvPicPr>
          <p:cNvPr id="193" name="Google Shape;193;p7" descr="A person drawing a diagram on a wall&#10;&#10;Description automatically generated with medium confidence"/>
          <p:cNvPicPr preferRelativeResize="0"/>
          <p:nvPr/>
        </p:nvPicPr>
        <p:blipFill rotWithShape="1">
          <a:blip r:embed="rId5">
            <a:alphaModFix/>
          </a:blip>
          <a:srcRect r="399" b="13063"/>
          <a:stretch/>
        </p:blipFill>
        <p:spPr>
          <a:xfrm>
            <a:off x="12703371" y="5593042"/>
            <a:ext cx="3593901" cy="262250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271732" y="3649457"/>
            <a:ext cx="15500290" cy="518172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6"/>
          <p:cNvSpPr txBox="1"/>
          <p:nvPr/>
        </p:nvSpPr>
        <p:spPr>
          <a:xfrm>
            <a:off x="1515978" y="3810459"/>
            <a:ext cx="6904122" cy="4893647"/>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Font typeface="Arial" pitchFamily="34" charset="0"/>
              <a:buChar char="•"/>
            </a:pP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fr-BE" sz="2650" i="0" strike="noStrike" cap="none" dirty="0">
                <a:solidFill>
                  <a:srgbClr val="000000"/>
                </a:solidFill>
                <a:latin typeface="Droid Serif" pitchFamily="18" charset="0"/>
                <a:ea typeface="Droid Serif" pitchFamily="18" charset="0"/>
                <a:cs typeface="Droid Serif" pitchFamily="18" charset="0"/>
                <a:sym typeface="Oi"/>
              </a:rPr>
              <a:t>Clarifier le problème de décision</a:t>
            </a:r>
          </a:p>
          <a:p>
            <a:pPr marL="0" marR="0" lvl="0" indent="0" rtl="0">
              <a:lnSpc>
                <a:spcPct val="119992"/>
              </a:lnSpc>
              <a:spcBef>
                <a:spcPts val="0"/>
              </a:spcBef>
              <a:spcAft>
                <a:spcPts val="0"/>
              </a:spcAft>
              <a:buFont typeface="Arial" pitchFamily="34" charset="0"/>
              <a:buChar char="•"/>
            </a:pPr>
            <a:endParaRPr lang="fr-BE"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fr-BE" sz="2650" i="0" strike="noStrike" cap="none" dirty="0">
                <a:solidFill>
                  <a:srgbClr val="000000"/>
                </a:solidFill>
                <a:latin typeface="Droid Serif" pitchFamily="18" charset="0"/>
                <a:ea typeface="Droid Serif" pitchFamily="18" charset="0"/>
                <a:cs typeface="Droid Serif" pitchFamily="18" charset="0"/>
                <a:sym typeface="Oi"/>
              </a:rPr>
              <a:t>Spécifier le critère</a:t>
            </a:r>
          </a:p>
          <a:p>
            <a:pPr marL="0" marR="0" lvl="0" indent="0" rtl="0">
              <a:lnSpc>
                <a:spcPct val="119992"/>
              </a:lnSpc>
              <a:spcBef>
                <a:spcPts val="0"/>
              </a:spcBef>
              <a:spcAft>
                <a:spcPts val="0"/>
              </a:spcAft>
              <a:buFont typeface="Arial" pitchFamily="34" charset="0"/>
              <a:buChar char="•"/>
            </a:pPr>
            <a:endParaRPr lang="fr-BE"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fr-BE" sz="2650" i="0" strike="noStrike" cap="none" dirty="0">
                <a:solidFill>
                  <a:srgbClr val="000000"/>
                </a:solidFill>
                <a:latin typeface="Droid Serif" pitchFamily="18" charset="0"/>
                <a:ea typeface="Droid Serif" pitchFamily="18" charset="0"/>
                <a:cs typeface="Droid Serif" pitchFamily="18" charset="0"/>
                <a:sym typeface="Oi"/>
              </a:rPr>
              <a:t>Identifier les alternatives</a:t>
            </a:r>
          </a:p>
          <a:p>
            <a:pPr marL="0" marR="0" lvl="0" indent="0" rtl="0">
              <a:lnSpc>
                <a:spcPct val="119992"/>
              </a:lnSpc>
              <a:spcBef>
                <a:spcPts val="0"/>
              </a:spcBef>
              <a:spcAft>
                <a:spcPts val="0"/>
              </a:spcAft>
              <a:buFont typeface="Arial" pitchFamily="34" charset="0"/>
              <a:buChar char="•"/>
            </a:pPr>
            <a:endParaRPr lang="fr-BE" sz="2650" i="0"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fr-BE" sz="2650" i="0" strike="noStrike" cap="none" dirty="0">
                <a:solidFill>
                  <a:srgbClr val="000000"/>
                </a:solidFill>
                <a:latin typeface="Droid Serif" pitchFamily="18" charset="0"/>
                <a:ea typeface="Droid Serif" pitchFamily="18" charset="0"/>
                <a:cs typeface="Droid Serif" pitchFamily="18" charset="0"/>
                <a:sym typeface="Oi"/>
              </a:rPr>
              <a:t>Développer un modèle de décision</a:t>
            </a:r>
          </a:p>
          <a:p>
            <a:pPr marL="0" marR="0" lvl="0" indent="0" rtl="0">
              <a:lnSpc>
                <a:spcPct val="119992"/>
              </a:lnSpc>
              <a:spcBef>
                <a:spcPts val="0"/>
              </a:spcBef>
              <a:spcAft>
                <a:spcPts val="0"/>
              </a:spcAft>
            </a:pPr>
            <a:endParaRPr lang="en-US" sz="265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Font typeface="Arial" pitchFamily="34" charset="0"/>
              <a:buChar char="•"/>
            </a:pP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fr-BE" sz="2650" i="0" strike="noStrike" cap="none" dirty="0">
                <a:solidFill>
                  <a:srgbClr val="000000"/>
                </a:solidFill>
                <a:latin typeface="Droid Serif" pitchFamily="18" charset="0"/>
                <a:ea typeface="Droid Serif" pitchFamily="18" charset="0"/>
                <a:cs typeface="Droid Serif" pitchFamily="18" charset="0"/>
                <a:sym typeface="Oi"/>
              </a:rPr>
              <a:t>Recueillir les données (l’information doit être</a:t>
            </a:r>
            <a:r>
              <a:rPr lang="en-US" sz="2650" i="0" strike="noStrike" cap="none" dirty="0">
                <a:solidFill>
                  <a:srgbClr val="000000"/>
                </a:solidFill>
                <a:latin typeface="Droid Serif" pitchFamily="18" charset="0"/>
                <a:ea typeface="Droid Serif" pitchFamily="18" charset="0"/>
                <a:cs typeface="Droid Serif" pitchFamily="18" charset="0"/>
                <a:sym typeface="Oi"/>
              </a:rPr>
              <a:t>: </a:t>
            </a:r>
            <a:r>
              <a:rPr lang="en-US" sz="2650" b="1" i="1" u="sng" strike="noStrike" cap="none" dirty="0" err="1">
                <a:solidFill>
                  <a:srgbClr val="000000"/>
                </a:solidFill>
                <a:latin typeface="Droid Serif" pitchFamily="18" charset="0"/>
                <a:ea typeface="Droid Serif" pitchFamily="18" charset="0"/>
                <a:cs typeface="Droid Serif" pitchFamily="18" charset="0"/>
                <a:sym typeface="Oi"/>
              </a:rPr>
              <a:t>Pertinente</a:t>
            </a:r>
            <a:r>
              <a:rPr lang="en-US" sz="2650" b="1" i="1" u="sng" strike="noStrike" cap="none" dirty="0">
                <a:solidFill>
                  <a:srgbClr val="000000"/>
                </a:solidFill>
                <a:latin typeface="Droid Serif" pitchFamily="18" charset="0"/>
                <a:ea typeface="Droid Serif" pitchFamily="18" charset="0"/>
                <a:cs typeface="Droid Serif" pitchFamily="18" charset="0"/>
                <a:sym typeface="Oi"/>
              </a:rPr>
              <a:t>, </a:t>
            </a:r>
            <a:r>
              <a:rPr lang="en-US" sz="2650" b="1" i="1" u="sng" strike="noStrike" cap="none" dirty="0" err="1">
                <a:solidFill>
                  <a:srgbClr val="000000"/>
                </a:solidFill>
                <a:latin typeface="Droid Serif" pitchFamily="18" charset="0"/>
                <a:ea typeface="Droid Serif" pitchFamily="18" charset="0"/>
                <a:cs typeface="Droid Serif" pitchFamily="18" charset="0"/>
                <a:sym typeface="Oi"/>
              </a:rPr>
              <a:t>précise</a:t>
            </a:r>
            <a:r>
              <a:rPr lang="en-US" sz="2650" b="1" i="1" u="sng" strike="noStrike" cap="none" dirty="0">
                <a:solidFill>
                  <a:srgbClr val="000000"/>
                </a:solidFill>
                <a:latin typeface="Droid Serif" pitchFamily="18" charset="0"/>
                <a:ea typeface="Droid Serif" pitchFamily="18" charset="0"/>
                <a:cs typeface="Droid Serif" pitchFamily="18" charset="0"/>
                <a:sym typeface="Oi"/>
              </a:rPr>
              <a:t>, opportune</a:t>
            </a:r>
            <a:r>
              <a:rPr lang="en-US" sz="2650" i="0" strike="noStrike" cap="none" dirty="0">
                <a:solidFill>
                  <a:srgbClr val="000000"/>
                </a:solidFill>
                <a:latin typeface="Droid Serif" pitchFamily="18" charset="0"/>
                <a:ea typeface="Droid Serif" pitchFamily="18" charset="0"/>
                <a:cs typeface="Droid Serif" pitchFamily="18" charset="0"/>
                <a:sym typeface="Oi"/>
              </a:rPr>
              <a:t>)</a:t>
            </a:r>
            <a:endParaRPr sz="2651" i="0" strike="noStrike" cap="none" dirty="0">
              <a:solidFill>
                <a:srgbClr val="000000"/>
              </a:solidFill>
              <a:latin typeface="droid serif" pitchFamily="18" charset="0"/>
              <a:ea typeface="droid serif" pitchFamily="18" charset="0"/>
              <a:cs typeface="droid serif" pitchFamily="18" charset="0"/>
              <a:sym typeface="O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 processus de prise de décision</a:t>
            </a:r>
            <a:endParaRPr sz="1100" dirty="0">
              <a:effectLst>
                <a:outerShdw blurRad="38100" dist="38100" dir="2700000" algn="tl">
                  <a:srgbClr val="000000">
                    <a:alpha val="43137"/>
                  </a:srgbClr>
                </a:outerShdw>
              </a:effectLst>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3" name="TextBox 2">
            <a:extLst>
              <a:ext uri="{FF2B5EF4-FFF2-40B4-BE49-F238E27FC236}">
                <a16:creationId xmlns:a16="http://schemas.microsoft.com/office/drawing/2014/main" id="{4C05F38B-4BED-FFF1-3F96-A987CBFBC2C4}"/>
              </a:ext>
            </a:extLst>
          </p:cNvPr>
          <p:cNvSpPr txBox="1"/>
          <p:nvPr/>
        </p:nvSpPr>
        <p:spPr>
          <a:xfrm>
            <a:off x="9144000" y="3798299"/>
            <a:ext cx="6694167" cy="1938992"/>
          </a:xfrm>
          <a:prstGeom prst="rect">
            <a:avLst/>
          </a:prstGeom>
          <a:noFill/>
        </p:spPr>
        <p:txBody>
          <a:bodyPr wrap="square" rtlCol="0">
            <a:spAutoFit/>
          </a:bodyPr>
          <a:lstStyle/>
          <a:p>
            <a:pPr marL="457200" indent="-457200">
              <a:buFont typeface="Arial" panose="020B0604020202020204" pitchFamily="34" charset="0"/>
              <a:buChar char="•"/>
            </a:pPr>
            <a:r>
              <a:rPr lang="fr-BE" sz="2650" dirty="0">
                <a:latin typeface="Droid Serif" pitchFamily="18" charset="0"/>
                <a:ea typeface="Droid Serif" pitchFamily="18" charset="0"/>
                <a:cs typeface="Droid Serif" pitchFamily="18" charset="0"/>
              </a:rPr>
              <a:t>Sélectionner une alternative (considérations qualitatives)</a:t>
            </a:r>
          </a:p>
          <a:p>
            <a:pPr marL="457200" indent="-457200">
              <a:buFont typeface="Arial" panose="020B0604020202020204" pitchFamily="34" charset="0"/>
              <a:buChar char="•"/>
            </a:pPr>
            <a:endParaRPr lang="fr-BE" sz="2650" dirty="0">
              <a:latin typeface="Droid Serif" pitchFamily="18" charset="0"/>
              <a:ea typeface="Droid Serif" pitchFamily="18" charset="0"/>
              <a:cs typeface="Droid Serif" pitchFamily="18" charset="0"/>
            </a:endParaRPr>
          </a:p>
          <a:p>
            <a:pPr marL="457200" indent="-457200">
              <a:buFont typeface="Arial" panose="020B0604020202020204" pitchFamily="34" charset="0"/>
              <a:buChar char="•"/>
            </a:pPr>
            <a:r>
              <a:rPr lang="fr-BE" sz="2650" dirty="0">
                <a:latin typeface="Droid Serif" pitchFamily="18" charset="0"/>
                <a:ea typeface="Droid Serif" pitchFamily="18" charset="0"/>
                <a:cs typeface="Droid Serif" pitchFamily="18" charset="0"/>
              </a:rPr>
              <a:t>Évaluer la décision</a:t>
            </a:r>
          </a:p>
          <a:p>
            <a:endParaRPr lang="el-GR" dirty="0"/>
          </a:p>
        </p:txBody>
      </p:sp>
    </p:spTree>
    <p:extLst>
      <p:ext uri="{BB962C8B-B14F-4D97-AF65-F5344CB8AC3E}">
        <p14:creationId xmlns:p14="http://schemas.microsoft.com/office/powerpoint/2010/main" val="252815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1109764" y="1747857"/>
            <a:ext cx="7276999" cy="8412120"/>
            <a:chOff x="0" y="0"/>
            <a:chExt cx="9702665" cy="9787941"/>
          </a:xfrm>
        </p:grpSpPr>
        <p:sp>
          <p:nvSpPr>
            <p:cNvPr id="889" name="Google Shape;889;p56"/>
            <p:cNvSpPr/>
            <p:nvPr/>
          </p:nvSpPr>
          <p:spPr>
            <a:xfrm>
              <a:off x="0" y="0"/>
              <a:ext cx="9702665" cy="9486885"/>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121396"/>
              <a:ext cx="9077051" cy="9666545"/>
            </a:xfrm>
            <a:prstGeom prst="rect">
              <a:avLst/>
            </a:prstGeom>
            <a:noFill/>
            <a:ln>
              <a:noFill/>
            </a:ln>
          </p:spPr>
          <p:txBody>
            <a:bodyPr spcFirstLastPara="1" wrap="square" lIns="0" tIns="0" rIns="0" bIns="0" anchor="t" anchorCtr="0">
              <a:spAutoFit/>
            </a:bodyPr>
            <a:lstStyle/>
            <a:p>
              <a:pPr marL="0" marR="0" lvl="0" indent="0" rtl="0">
                <a:lnSpc>
                  <a:spcPct val="120008"/>
                </a:lnSpc>
                <a:spcBef>
                  <a:spcPts val="0"/>
                </a:spcBef>
                <a:spcAft>
                  <a:spcPts val="0"/>
                </a:spcAft>
                <a:buNone/>
              </a:pPr>
              <a:r>
                <a:rPr lang="fr-BE" sz="2499" b="0" i="0" u="none" strike="noStrike" cap="none" dirty="0">
                  <a:solidFill>
                    <a:srgbClr val="2A2A2A"/>
                  </a:solidFill>
                  <a:latin typeface="droid serif" pitchFamily="18" charset="0"/>
                  <a:ea typeface="droid serif" pitchFamily="18" charset="0"/>
                  <a:cs typeface="droid serif" pitchFamily="18" charset="0"/>
                  <a:sym typeface="Oi"/>
                </a:rPr>
                <a:t>Répondez aux questions suivantes pour vérifier vos réalisations</a:t>
              </a:r>
              <a:r>
                <a:rPr lang="en-US" sz="2499" b="0" i="0" u="none" strike="noStrike" cap="none" dirty="0">
                  <a:solidFill>
                    <a:srgbClr val="2A2A2A"/>
                  </a:solidFill>
                  <a:latin typeface="droid serif" pitchFamily="18" charset="0"/>
                  <a:ea typeface="droid serif" pitchFamily="18" charset="0"/>
                  <a:cs typeface="droid serif" pitchFamily="18" charset="0"/>
                  <a:sym typeface="Oi"/>
                </a:rPr>
                <a:t>!</a:t>
              </a:r>
            </a:p>
            <a:p>
              <a:pPr marL="0" marR="0" lvl="0" indent="0" rtl="0">
                <a:lnSpc>
                  <a:spcPct val="120008"/>
                </a:lnSpc>
                <a:spcBef>
                  <a:spcPts val="0"/>
                </a:spcBef>
                <a:spcAft>
                  <a:spcPts val="0"/>
                </a:spcAft>
                <a:buNone/>
              </a:pPr>
              <a:endParaRPr lang="en-US" sz="2499" dirty="0">
                <a:solidFill>
                  <a:srgbClr val="2A2A2A"/>
                </a:solidFill>
                <a:latin typeface="droid serif" pitchFamily="18" charset="0"/>
                <a:ea typeface="droid serif" pitchFamily="18" charset="0"/>
                <a:cs typeface="droid serif" pitchFamily="18" charset="0"/>
                <a:sym typeface="Oi"/>
              </a:endParaRPr>
            </a:p>
            <a:p>
              <a:pPr marL="457200" indent="-457200">
                <a:lnSpc>
                  <a:spcPct val="120008"/>
                </a:lnSpc>
                <a:buAutoNum type="arabicPeriod"/>
              </a:pPr>
              <a:r>
                <a:rPr lang="fr-BE" sz="2499" dirty="0">
                  <a:solidFill>
                    <a:srgbClr val="2A2A2A"/>
                  </a:solidFill>
                  <a:latin typeface="droid serif" pitchFamily="18" charset="0"/>
                  <a:ea typeface="droid serif" pitchFamily="18" charset="0"/>
                  <a:cs typeface="droid serif" pitchFamily="18" charset="0"/>
                  <a:sym typeface="Oi"/>
                </a:rPr>
                <a:t>Le processus budgétaire au sein du gouvernement consiste à allouer des ressources financières à divers programmes et services publics</a:t>
              </a:r>
              <a:r>
                <a:rPr lang="en-US" sz="2499"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     VRAI or FAUX ?</a:t>
              </a:r>
            </a:p>
            <a:p>
              <a:pPr marL="457200" indent="-457200">
                <a:lnSpc>
                  <a:spcPct val="120008"/>
                </a:lnSpc>
              </a:pPr>
              <a:endParaRPr lang="en-US" sz="2499" dirty="0">
                <a:solidFill>
                  <a:srgbClr val="2A2A2A"/>
                </a:solidFill>
                <a:latin typeface="droid serif" pitchFamily="18" charset="0"/>
                <a:ea typeface="droid serif" pitchFamily="18" charset="0"/>
                <a:cs typeface="droid serif" pitchFamily="18" charset="0"/>
                <a:sym typeface="Oi"/>
              </a:endParaRPr>
            </a:p>
            <a:p>
              <a:pPr marL="457200" indent="-457200">
                <a:lnSpc>
                  <a:spcPct val="120008"/>
                </a:lnSpc>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2</a:t>
              </a:r>
              <a:r>
                <a:rPr lang="en-US" sz="2499" dirty="0">
                  <a:solidFill>
                    <a:srgbClr val="2A2A2A"/>
                  </a:solidFill>
                  <a:latin typeface="droid serif" pitchFamily="18" charset="0"/>
                  <a:ea typeface="droid serif" pitchFamily="18" charset="0"/>
                  <a:cs typeface="droid serif" pitchFamily="18" charset="0"/>
                  <a:sym typeface="Oi"/>
                </a:rPr>
                <a:t>. </a:t>
              </a:r>
              <a:r>
                <a:rPr lang="fr-BE" sz="2499" dirty="0">
                  <a:solidFill>
                    <a:srgbClr val="2A2A2A"/>
                  </a:solidFill>
                  <a:latin typeface="droid serif" pitchFamily="18" charset="0"/>
                  <a:ea typeface="droid serif" pitchFamily="18" charset="0"/>
                  <a:cs typeface="droid serif" pitchFamily="18" charset="0"/>
                  <a:sym typeface="Oi"/>
                </a:rPr>
                <a:t>Lequel des éléments suivants est une caractéristique de la budgétisation gouvernementale </a:t>
              </a:r>
              <a:r>
                <a:rPr lang="en-US" sz="2499"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Maximiser la valeur actionnariale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Prioriser la génération de revenus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Allouer des ressources pour le bien-être public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Promouvoir la concurrence sur le marché</a:t>
              </a:r>
            </a:p>
            <a:p>
              <a:pPr lvl="0">
                <a:lnSpc>
                  <a:spcPct val="120008"/>
                </a:lnSpc>
              </a:pPr>
              <a:endParaRPr lang="en-US" sz="2500"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701214" y="1665645"/>
            <a:ext cx="8215312" cy="6948566"/>
            <a:chOff x="-1070539" y="-9525"/>
            <a:chExt cx="10953750" cy="9264755"/>
          </a:xfrm>
        </p:grpSpPr>
        <p:sp>
          <p:nvSpPr>
            <p:cNvPr id="892" name="Google Shape;892;p56"/>
            <p:cNvSpPr txBox="1"/>
            <p:nvPr/>
          </p:nvSpPr>
          <p:spPr>
            <a:xfrm>
              <a:off x="-1070539" y="-9525"/>
              <a:ext cx="10953750"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781050" y="1711034"/>
            <a:ext cx="7658100" cy="8446181"/>
            <a:chOff x="-329413" y="0"/>
            <a:chExt cx="10210799" cy="9827573"/>
          </a:xfrm>
        </p:grpSpPr>
        <p:sp>
          <p:nvSpPr>
            <p:cNvPr id="889" name="Google Shape;889;p56"/>
            <p:cNvSpPr/>
            <p:nvPr/>
          </p:nvSpPr>
          <p:spPr>
            <a:xfrm>
              <a:off x="-329413" y="0"/>
              <a:ext cx="10210799" cy="944660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56"/>
            <p:cNvSpPr txBox="1"/>
            <p:nvPr/>
          </p:nvSpPr>
          <p:spPr>
            <a:xfrm>
              <a:off x="-106582" y="161178"/>
              <a:ext cx="9949867" cy="9666395"/>
            </a:xfrm>
            <a:prstGeom prst="rect">
              <a:avLst/>
            </a:prstGeom>
            <a:noFill/>
            <a:ln>
              <a:noFill/>
            </a:ln>
          </p:spPr>
          <p:txBody>
            <a:bodyPr spcFirstLastPara="1" wrap="square" lIns="0" tIns="0" rIns="0" bIns="0" anchor="t" anchorCtr="0">
              <a:spAutoFit/>
            </a:bodyPr>
            <a:lstStyle/>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3. </a:t>
              </a:r>
              <a:r>
                <a:rPr lang="fr-BE" sz="2499" dirty="0">
                  <a:solidFill>
                    <a:srgbClr val="2A2A2A"/>
                  </a:solidFill>
                  <a:latin typeface="droid serif" pitchFamily="18" charset="0"/>
                  <a:ea typeface="droid serif" pitchFamily="18" charset="0"/>
                  <a:cs typeface="droid serif" pitchFamily="18" charset="0"/>
                  <a:sym typeface="Oi"/>
                </a:rPr>
                <a:t>Lequel des éléments suivants est un exemple de poste budgétaire de fonctionnement </a:t>
              </a:r>
              <a:r>
                <a:rPr lang="en-US" sz="2499"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Achat de nouvelles machines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Rénovation d’espaces de bureaux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Salaires et avantages sociaux des employés </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Dépenses de recherche et développement</a:t>
              </a:r>
            </a:p>
            <a:p>
              <a:pPr marL="457200" indent="-457200">
                <a:lnSpc>
                  <a:spcPct val="120008"/>
                </a:lnSpc>
                <a:buAutoNum type="alphaLcParenR"/>
              </a:pPr>
              <a:endParaRPr lang="en-US" sz="2499" b="0" i="0" u="none" strike="noStrike" cap="none" dirty="0">
                <a:solidFill>
                  <a:srgbClr val="2A2A2A"/>
                </a:solidFill>
                <a:latin typeface="droid serif" pitchFamily="18" charset="0"/>
                <a:ea typeface="droid serif" pitchFamily="18" charset="0"/>
                <a:cs typeface="droid serif" pitchFamily="18" charset="0"/>
                <a:sym typeface="Oi"/>
              </a:endParaRPr>
            </a:p>
            <a:p>
              <a:pPr marL="457200" indent="-457200">
                <a:lnSpc>
                  <a:spcPct val="120008"/>
                </a:lnSpc>
              </a:pPr>
              <a:r>
                <a:rPr lang="en-US" sz="2499" dirty="0">
                  <a:solidFill>
                    <a:srgbClr val="2A2A2A"/>
                  </a:solidFill>
                  <a:latin typeface="droid serif" pitchFamily="18" charset="0"/>
                  <a:ea typeface="droid serif" pitchFamily="18" charset="0"/>
                  <a:cs typeface="droid serif" pitchFamily="18" charset="0"/>
                  <a:sym typeface="Oi"/>
                </a:rPr>
                <a:t>4. </a:t>
              </a:r>
              <a:r>
                <a:rPr lang="fr-BE" sz="2499" dirty="0">
                  <a:solidFill>
                    <a:srgbClr val="2A2A2A"/>
                  </a:solidFill>
                  <a:latin typeface="droid serif" pitchFamily="18" charset="0"/>
                  <a:ea typeface="droid serif" pitchFamily="18" charset="0"/>
                  <a:cs typeface="droid serif" pitchFamily="18" charset="0"/>
                  <a:sym typeface="Oi"/>
                </a:rPr>
                <a:t>Le budget d’immobilisations sert à allouer des fonds pour des investissements à long terme dans des actifs tels que des bâtiments, de l’équipement et des infrastructures</a:t>
              </a:r>
              <a:r>
                <a:rPr lang="en-US" sz="2499"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pPr>
              <a:r>
                <a:rPr lang="en-US" sz="2499" b="0" i="0" u="none" strike="noStrike" cap="none" dirty="0">
                  <a:solidFill>
                    <a:srgbClr val="2A2A2A"/>
                  </a:solidFill>
                  <a:latin typeface="droid serif" pitchFamily="18" charset="0"/>
                  <a:ea typeface="droid serif" pitchFamily="18" charset="0"/>
                  <a:cs typeface="droid serif" pitchFamily="18" charset="0"/>
                  <a:sym typeface="Oi"/>
                </a:rPr>
                <a:t>     VRAI or FAUX ?</a:t>
              </a:r>
            </a:p>
            <a:p>
              <a:pPr marL="457200" indent="-457200">
                <a:lnSpc>
                  <a:spcPct val="120008"/>
                </a:lnSpc>
              </a:pPr>
              <a:endParaRPr lang="en-US" sz="2499"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5. </a:t>
              </a:r>
              <a:r>
                <a:rPr lang="fr-BE" sz="2499" dirty="0">
                  <a:solidFill>
                    <a:srgbClr val="2A2A2A"/>
                  </a:solidFill>
                  <a:latin typeface="droid serif" pitchFamily="18" charset="0"/>
                  <a:ea typeface="droid serif" pitchFamily="18" charset="0"/>
                  <a:cs typeface="droid serif" pitchFamily="18" charset="0"/>
                  <a:sym typeface="Oi"/>
                </a:rPr>
                <a:t>La budgétisation gouvernementale se concentre uniquement sur les Génération de revenus et maximisation des profits</a:t>
              </a:r>
              <a:r>
                <a:rPr lang="en-US" sz="2499" dirty="0">
                  <a:solidFill>
                    <a:srgbClr val="2A2A2A"/>
                  </a:solidFill>
                  <a:latin typeface="droid serif" pitchFamily="18" charset="0"/>
                  <a:ea typeface="droid serif" pitchFamily="18" charset="0"/>
                  <a:cs typeface="droid serif" pitchFamily="18" charset="0"/>
                  <a:sym typeface="Oi"/>
                </a:rPr>
                <a:t>.</a:t>
              </a: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    VRAI or FAUX ?</a:t>
              </a:r>
            </a:p>
            <a:p>
              <a:pPr marL="457200" indent="-457200">
                <a:lnSpc>
                  <a:spcPct val="120008"/>
                </a:lnSpc>
              </a:pPr>
              <a:endParaRPr lang="en-US" sz="2499" b="0" i="0" u="none" strike="noStrike" cap="none"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601200" y="1665645"/>
            <a:ext cx="8172450" cy="6948566"/>
            <a:chOff x="-1203891" y="-9525"/>
            <a:chExt cx="10896601" cy="9264755"/>
          </a:xfrm>
        </p:grpSpPr>
        <p:sp>
          <p:nvSpPr>
            <p:cNvPr id="892" name="Google Shape;892;p56"/>
            <p:cNvSpPr txBox="1"/>
            <p:nvPr/>
          </p:nvSpPr>
          <p:spPr>
            <a:xfrm>
              <a:off x="-1203891" y="-9525"/>
              <a:ext cx="1089660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813622" y="1665645"/>
            <a:ext cx="7524749" cy="7733591"/>
            <a:chOff x="-477054" y="-292310"/>
            <a:chExt cx="10032998" cy="8998440"/>
          </a:xfrm>
        </p:grpSpPr>
        <p:sp>
          <p:nvSpPr>
            <p:cNvPr id="889" name="Google Shape;889;p56"/>
            <p:cNvSpPr/>
            <p:nvPr/>
          </p:nvSpPr>
          <p:spPr>
            <a:xfrm>
              <a:off x="-477054" y="0"/>
              <a:ext cx="10032998" cy="8706130"/>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56"/>
            <p:cNvSpPr txBox="1"/>
            <p:nvPr/>
          </p:nvSpPr>
          <p:spPr>
            <a:xfrm>
              <a:off x="-285533" y="-292310"/>
              <a:ext cx="9638278" cy="8164705"/>
            </a:xfrm>
            <a:prstGeom prst="rect">
              <a:avLst/>
            </a:prstGeom>
            <a:noFill/>
            <a:ln>
              <a:noFill/>
            </a:ln>
          </p:spPr>
          <p:txBody>
            <a:bodyPr spcFirstLastPara="1" wrap="square" lIns="0" tIns="0" rIns="0" bIns="0" anchor="t" anchorCtr="0">
              <a:spAutoFit/>
            </a:bodyPr>
            <a:lstStyle/>
            <a:p>
              <a:pPr>
                <a:lnSpc>
                  <a:spcPct val="120008"/>
                </a:lnSpc>
              </a:pPr>
              <a:endParaRPr lang="en-US" sz="2499"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6. </a:t>
              </a:r>
              <a:r>
                <a:rPr lang="en-US" sz="2200" dirty="0">
                  <a:solidFill>
                    <a:srgbClr val="2A2A2A"/>
                  </a:solidFill>
                  <a:latin typeface="droid serif" pitchFamily="18" charset="0"/>
                  <a:ea typeface="droid serif" pitchFamily="18" charset="0"/>
                  <a:cs typeface="droid serif" pitchFamily="18" charset="0"/>
                  <a:sym typeface="Oi"/>
                </a:rPr>
                <a:t>Un budget flexible </a:t>
              </a:r>
              <a:r>
                <a:rPr lang="en-US" sz="2200" dirty="0" err="1">
                  <a:solidFill>
                    <a:srgbClr val="2A2A2A"/>
                  </a:solidFill>
                  <a:latin typeface="droid serif" pitchFamily="18" charset="0"/>
                  <a:ea typeface="droid serif" pitchFamily="18" charset="0"/>
                  <a:cs typeface="droid serif" pitchFamily="18" charset="0"/>
                  <a:sym typeface="Oi"/>
                </a:rPr>
                <a:t>est</a:t>
              </a:r>
              <a:r>
                <a:rPr lang="en-US" sz="2200"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buAutoNum type="alphaLcParenR"/>
              </a:pPr>
              <a:r>
                <a:rPr lang="fr-BE" sz="2200" dirty="0">
                  <a:solidFill>
                    <a:srgbClr val="2A2A2A"/>
                  </a:solidFill>
                  <a:latin typeface="droid serif" pitchFamily="18" charset="0"/>
                  <a:ea typeface="droid serif" pitchFamily="18" charset="0"/>
                  <a:cs typeface="droid serif" pitchFamily="18" charset="0"/>
                  <a:sym typeface="Oi"/>
                </a:rPr>
                <a:t>Un budget qui, en reconnaissant les différents modèles de comportement en matière de coûts, est conçu pour changer en fonction de l’évolution du volume d’activité</a:t>
              </a:r>
            </a:p>
            <a:p>
              <a:pPr marL="457200" indent="-457200">
                <a:lnSpc>
                  <a:spcPct val="120008"/>
                </a:lnSpc>
                <a:buAutoNum type="alphaLcParenR"/>
              </a:pPr>
              <a:r>
                <a:rPr lang="fr-BE" sz="2200" dirty="0">
                  <a:solidFill>
                    <a:srgbClr val="2A2A2A"/>
                  </a:solidFill>
                  <a:latin typeface="droid serif" pitchFamily="18" charset="0"/>
                  <a:ea typeface="droid serif" pitchFamily="18" charset="0"/>
                  <a:cs typeface="droid serif" pitchFamily="18" charset="0"/>
                  <a:sym typeface="Oi"/>
                </a:rPr>
                <a:t>Un budget pour une période de temps définie qui comprend les revenus, les dépenses, les actifs, les passifs et les flux de trésorerie prévus.</a:t>
              </a:r>
            </a:p>
            <a:p>
              <a:pPr marL="457200" indent="-457200">
                <a:lnSpc>
                  <a:spcPct val="120008"/>
                </a:lnSpc>
                <a:buAutoNum type="alphaLcParenR"/>
              </a:pPr>
              <a:r>
                <a:rPr lang="fr-BE" sz="2200" dirty="0">
                  <a:solidFill>
                    <a:srgbClr val="2A2A2A"/>
                  </a:solidFill>
                  <a:latin typeface="droid serif" pitchFamily="18" charset="0"/>
                  <a:ea typeface="droid serif" pitchFamily="18" charset="0"/>
                  <a:cs typeface="droid serif" pitchFamily="18" charset="0"/>
                  <a:sym typeface="Oi"/>
                </a:rPr>
                <a:t>Un budget qui est préparé pour une période d’un an et qui est révisé mensuellement, chaque fois que les résultats réels sont rapportés, une période de prévision supplémentaire est ajoutée et les prévisions de la période intermédiaire sont mises à jour </a:t>
              </a:r>
            </a:p>
            <a:p>
              <a:pPr marL="457200" indent="-457200">
                <a:lnSpc>
                  <a:spcPct val="120008"/>
                </a:lnSpc>
                <a:buAutoNum type="alphaLcParenR"/>
              </a:pPr>
              <a:r>
                <a:rPr lang="fr-BE" sz="2200" dirty="0">
                  <a:solidFill>
                    <a:srgbClr val="2A2A2A"/>
                  </a:solidFill>
                  <a:latin typeface="droid serif" pitchFamily="18" charset="0"/>
                  <a:ea typeface="droid serif" pitchFamily="18" charset="0"/>
                  <a:cs typeface="droid serif" pitchFamily="18" charset="0"/>
                  <a:sym typeface="Oi"/>
                </a:rPr>
                <a:t>Un budget de coûts de production semi-variables uniquement</a:t>
              </a:r>
            </a:p>
          </p:txBody>
        </p:sp>
      </p:grpSp>
      <p:grpSp>
        <p:nvGrpSpPr>
          <p:cNvPr id="3" name="Google Shape;891;p56"/>
          <p:cNvGrpSpPr/>
          <p:nvPr/>
        </p:nvGrpSpPr>
        <p:grpSpPr>
          <a:xfrm>
            <a:off x="9672638" y="1665645"/>
            <a:ext cx="8243887" cy="6948566"/>
            <a:chOff x="-1108640" y="-9525"/>
            <a:chExt cx="10991850" cy="9264755"/>
          </a:xfrm>
        </p:grpSpPr>
        <p:sp>
          <p:nvSpPr>
            <p:cNvPr id="892" name="Google Shape;892;p56"/>
            <p:cNvSpPr txBox="1"/>
            <p:nvPr/>
          </p:nvSpPr>
          <p:spPr>
            <a:xfrm>
              <a:off x="-1108640" y="-9525"/>
              <a:ext cx="10991850"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1157891" y="1699730"/>
            <a:ext cx="7514623" cy="8059869"/>
            <a:chOff x="0" y="0"/>
            <a:chExt cx="9461030" cy="9227510"/>
          </a:xfrm>
        </p:grpSpPr>
        <p:sp>
          <p:nvSpPr>
            <p:cNvPr id="889" name="Google Shape;889;p56"/>
            <p:cNvSpPr/>
            <p:nvPr/>
          </p:nvSpPr>
          <p:spPr>
            <a:xfrm>
              <a:off x="0" y="0"/>
              <a:ext cx="9461030" cy="908177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90206" y="244713"/>
              <a:ext cx="8924439" cy="8982797"/>
            </a:xfrm>
            <a:prstGeom prst="rect">
              <a:avLst/>
            </a:prstGeom>
            <a:noFill/>
            <a:ln>
              <a:noFill/>
            </a:ln>
          </p:spPr>
          <p:txBody>
            <a:bodyPr spcFirstLastPara="1" wrap="square" lIns="0" tIns="0" rIns="0" bIns="0" anchor="t" anchorCtr="0">
              <a:spAutoFit/>
            </a:bodyPr>
            <a:lstStyle/>
            <a:p>
              <a:pPr>
                <a:lnSpc>
                  <a:spcPct val="120008"/>
                </a:lnSpc>
              </a:pPr>
              <a:r>
                <a:rPr lang="en-US" sz="2499" dirty="0" err="1">
                  <a:solidFill>
                    <a:srgbClr val="2A2A2A"/>
                  </a:solidFill>
                  <a:latin typeface="droid serif" pitchFamily="18" charset="0"/>
                  <a:ea typeface="droid serif" pitchFamily="18" charset="0"/>
                  <a:cs typeface="droid serif" pitchFamily="18" charset="0"/>
                  <a:sym typeface="Oi"/>
                </a:rPr>
                <a:t>Cochez</a:t>
              </a:r>
              <a:r>
                <a:rPr lang="en-US" sz="2499" dirty="0">
                  <a:solidFill>
                    <a:srgbClr val="2A2A2A"/>
                  </a:solidFill>
                  <a:latin typeface="droid serif" pitchFamily="18" charset="0"/>
                  <a:ea typeface="droid serif" pitchFamily="18" charset="0"/>
                  <a:cs typeface="droid serif" pitchFamily="18" charset="0"/>
                  <a:sym typeface="Oi"/>
                </a:rPr>
                <a:t> la bonne case!</a:t>
              </a: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7. </a:t>
              </a:r>
              <a:r>
                <a:rPr lang="fr-BE" sz="2499" dirty="0">
                  <a:solidFill>
                    <a:srgbClr val="2A2A2A"/>
                  </a:solidFill>
                  <a:latin typeface="droid serif" pitchFamily="18" charset="0"/>
                  <a:ea typeface="droid serif" pitchFamily="18" charset="0"/>
                  <a:cs typeface="droid serif" pitchFamily="18" charset="0"/>
                  <a:sym typeface="Oi"/>
                </a:rPr>
                <a:t>Un système de budgétisation participative peut également être décrit comme un</a:t>
              </a:r>
              <a:r>
                <a:rPr lang="en-US" sz="2499" dirty="0">
                  <a:solidFill>
                    <a:srgbClr val="2A2A2A"/>
                  </a:solidFill>
                  <a:latin typeface="droid serif" pitchFamily="18" charset="0"/>
                  <a:ea typeface="droid serif" pitchFamily="18" charset="0"/>
                  <a:cs typeface="droid serif" pitchFamily="18" charset="0"/>
                  <a:sym typeface="Oi"/>
                </a:rPr>
                <a:t>:</a:t>
              </a: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Budget ascendant \</a:t>
              </a: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Budget descendant \</a:t>
              </a:r>
            </a:p>
            <a:p>
              <a:pPr>
                <a:lnSpc>
                  <a:spcPct val="120008"/>
                </a:lnSpc>
              </a:pPr>
              <a:endParaRPr lang="en-US"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8. </a:t>
              </a:r>
              <a:r>
                <a:rPr lang="fr-BE" sz="2499" dirty="0">
                  <a:solidFill>
                    <a:srgbClr val="2A2A2A"/>
                  </a:solidFill>
                  <a:latin typeface="droid serif" pitchFamily="18" charset="0"/>
                  <a:ea typeface="droid serif" pitchFamily="18" charset="0"/>
                  <a:cs typeface="droid serif" pitchFamily="18" charset="0"/>
                  <a:sym typeface="Oi"/>
                </a:rPr>
                <a:t>Le budget de trésorerie de PR Ltd laisse présager un excédent à court terme. Lesquelles des mesures suivantes seraient appropriées à prendre dans cette situation </a:t>
              </a:r>
              <a:r>
                <a:rPr lang="en-US" sz="2499" dirty="0">
                  <a:solidFill>
                    <a:srgbClr val="2A2A2A"/>
                  </a:solidFill>
                  <a:latin typeface="droid serif" pitchFamily="18" charset="0"/>
                  <a:ea typeface="droid serif" pitchFamily="18" charset="0"/>
                  <a:cs typeface="droid serif" pitchFamily="18" charset="0"/>
                  <a:sym typeface="Oi"/>
                </a:rPr>
                <a:t>? (</a:t>
              </a:r>
              <a:r>
                <a:rPr lang="fr-BE" sz="2499" dirty="0">
                  <a:solidFill>
                    <a:srgbClr val="2A2A2A"/>
                  </a:solidFill>
                  <a:latin typeface="droid serif" pitchFamily="18" charset="0"/>
                  <a:ea typeface="droid serif" pitchFamily="18" charset="0"/>
                  <a:cs typeface="droid serif" pitchFamily="18" charset="0"/>
                  <a:sym typeface="Oi"/>
                </a:rPr>
                <a:t>sélectionnez tout ce qui est correct</a:t>
              </a:r>
              <a:r>
                <a:rPr lang="en-US" sz="2499" dirty="0">
                  <a:solidFill>
                    <a:srgbClr val="2A2A2A"/>
                  </a:solidFill>
                  <a:latin typeface="droid serif" pitchFamily="18" charset="0"/>
                  <a:ea typeface="droid serif" pitchFamily="18" charset="0"/>
                  <a:cs typeface="droid serif" pitchFamily="18" charset="0"/>
                  <a:sym typeface="Oi"/>
                </a:rPr>
                <a:t>)</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Augmenter le nombre de débiteurs et les stocks pour stimuler les ventes</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Acheter de nouvelles immobilisations</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Rembourser des prêts à long terme</a:t>
              </a:r>
            </a:p>
            <a:p>
              <a:pPr marL="457200" indent="-457200">
                <a:lnSpc>
                  <a:spcPct val="120008"/>
                </a:lnSpc>
                <a:buAutoNum type="alphaLcParenR"/>
              </a:pPr>
              <a:r>
                <a:rPr lang="fr-BE" sz="2499" dirty="0">
                  <a:solidFill>
                    <a:srgbClr val="2A2A2A"/>
                  </a:solidFill>
                  <a:latin typeface="droid serif" pitchFamily="18" charset="0"/>
                  <a:ea typeface="droid serif" pitchFamily="18" charset="0"/>
                  <a:cs typeface="droid serif" pitchFamily="18" charset="0"/>
                  <a:sym typeface="Oi"/>
                </a:rPr>
                <a:t>Payer les créanciers à l’avance pour obtenir un escompte de règlement</a:t>
              </a:r>
            </a:p>
          </p:txBody>
        </p:sp>
      </p:grpSp>
      <p:grpSp>
        <p:nvGrpSpPr>
          <p:cNvPr id="3" name="Google Shape;891;p56"/>
          <p:cNvGrpSpPr/>
          <p:nvPr/>
        </p:nvGrpSpPr>
        <p:grpSpPr>
          <a:xfrm>
            <a:off x="9529764" y="1665645"/>
            <a:ext cx="8286750" cy="6948566"/>
            <a:chOff x="-1299139" y="-9525"/>
            <a:chExt cx="11049001" cy="9264755"/>
          </a:xfrm>
        </p:grpSpPr>
        <p:sp>
          <p:nvSpPr>
            <p:cNvPr id="892" name="Google Shape;892;p56"/>
            <p:cNvSpPr txBox="1"/>
            <p:nvPr/>
          </p:nvSpPr>
          <p:spPr>
            <a:xfrm>
              <a:off x="-1299139" y="-9525"/>
              <a:ext cx="1104900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2069394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88;p56"/>
          <p:cNvGrpSpPr/>
          <p:nvPr/>
        </p:nvGrpSpPr>
        <p:grpSpPr>
          <a:xfrm>
            <a:off x="1028110" y="2156931"/>
            <a:ext cx="7095773" cy="5252140"/>
            <a:chOff x="0" y="0"/>
            <a:chExt cx="9461030" cy="9119426"/>
          </a:xfrm>
        </p:grpSpPr>
        <p:sp>
          <p:nvSpPr>
            <p:cNvPr id="889" name="Google Shape;889;p56"/>
            <p:cNvSpPr/>
            <p:nvPr/>
          </p:nvSpPr>
          <p:spPr>
            <a:xfrm>
              <a:off x="0" y="0"/>
              <a:ext cx="9461030" cy="908177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txBox="1"/>
            <p:nvPr/>
          </p:nvSpPr>
          <p:spPr>
            <a:xfrm>
              <a:off x="363319" y="304269"/>
              <a:ext cx="8680617" cy="8815157"/>
            </a:xfrm>
            <a:prstGeom prst="rect">
              <a:avLst/>
            </a:prstGeom>
            <a:noFill/>
            <a:ln>
              <a:noFill/>
            </a:ln>
          </p:spPr>
          <p:txBody>
            <a:bodyPr spcFirstLastPara="1" wrap="square" lIns="0" tIns="0" rIns="0" bIns="0" anchor="t" anchorCtr="0">
              <a:spAutoFit/>
            </a:bodyPr>
            <a:lstStyle/>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9. </a:t>
              </a:r>
              <a:r>
                <a:rPr lang="fr-BE" sz="2499" dirty="0">
                  <a:solidFill>
                    <a:srgbClr val="2A2A2A"/>
                  </a:solidFill>
                  <a:latin typeface="droid serif" pitchFamily="18" charset="0"/>
                  <a:ea typeface="droid serif" pitchFamily="18" charset="0"/>
                  <a:cs typeface="droid serif" pitchFamily="18" charset="0"/>
                  <a:sym typeface="Oi"/>
                </a:rPr>
                <a:t>L’extrait suivant est tiré du budget des frais de restauration d’une entreprise qui dispense des formations</a:t>
              </a:r>
              <a:r>
                <a:rPr lang="en-US" sz="2499" dirty="0">
                  <a:solidFill>
                    <a:srgbClr val="2A2A2A"/>
                  </a:solidFill>
                  <a:latin typeface="droid serif" pitchFamily="18" charset="0"/>
                  <a:ea typeface="droid serif" pitchFamily="18" charset="0"/>
                  <a:cs typeface="droid serif" pitchFamily="18" charset="0"/>
                  <a:sym typeface="Oi"/>
                </a:rPr>
                <a:t>.</a:t>
              </a:r>
            </a:p>
            <a:p>
              <a:pPr>
                <a:lnSpc>
                  <a:spcPct val="120008"/>
                </a:lnSpc>
              </a:pPr>
              <a:endParaRPr lang="en-US" sz="2499"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en-US" sz="2499" dirty="0" err="1">
                  <a:solidFill>
                    <a:srgbClr val="2A2A2A"/>
                  </a:solidFill>
                  <a:latin typeface="droid serif" pitchFamily="18" charset="0"/>
                  <a:ea typeface="droid serif" pitchFamily="18" charset="0"/>
                  <a:cs typeface="droid serif" pitchFamily="18" charset="0"/>
                  <a:sym typeface="Oi"/>
                </a:rPr>
                <a:t>Nombre</a:t>
              </a:r>
              <a:r>
                <a:rPr lang="en-US" sz="2499" dirty="0">
                  <a:solidFill>
                    <a:srgbClr val="2A2A2A"/>
                  </a:solidFill>
                  <a:latin typeface="droid serif" pitchFamily="18" charset="0"/>
                  <a:ea typeface="droid serif" pitchFamily="18" charset="0"/>
                  <a:cs typeface="droid serif" pitchFamily="18" charset="0"/>
                  <a:sym typeface="Oi"/>
                </a:rPr>
                <a:t> de </a:t>
              </a:r>
              <a:r>
                <a:rPr lang="en-US" sz="2499" dirty="0" err="1">
                  <a:solidFill>
                    <a:srgbClr val="2A2A2A"/>
                  </a:solidFill>
                  <a:latin typeface="droid serif" pitchFamily="18" charset="0"/>
                  <a:ea typeface="droid serif" pitchFamily="18" charset="0"/>
                  <a:cs typeface="droid serif" pitchFamily="18" charset="0"/>
                  <a:sym typeface="Oi"/>
                </a:rPr>
                <a:t>délégués</a:t>
              </a:r>
              <a:r>
                <a:rPr lang="en-US" sz="2499" dirty="0">
                  <a:solidFill>
                    <a:srgbClr val="2A2A2A"/>
                  </a:solidFill>
                  <a:latin typeface="droid serif" pitchFamily="18" charset="0"/>
                  <a:ea typeface="droid serif" pitchFamily="18" charset="0"/>
                  <a:cs typeface="droid serif" pitchFamily="18" charset="0"/>
                  <a:sym typeface="Oi"/>
                </a:rPr>
                <a:t>      120 </a:t>
              </a:r>
              <a:r>
                <a:rPr lang="el-GR" sz="2499" dirty="0">
                  <a:solidFill>
                    <a:srgbClr val="2A2A2A"/>
                  </a:solidFill>
                  <a:latin typeface="droid serif" pitchFamily="18" charset="0"/>
                  <a:ea typeface="droid serif" pitchFamily="18" charset="0"/>
                  <a:cs typeface="droid serif" pitchFamily="18" charset="0"/>
                  <a:sym typeface="Oi"/>
                </a:rPr>
                <a:t>             </a:t>
              </a:r>
              <a:r>
                <a:rPr lang="en-US" sz="2499" dirty="0">
                  <a:solidFill>
                    <a:srgbClr val="2A2A2A"/>
                  </a:solidFill>
                  <a:latin typeface="droid serif" pitchFamily="18" charset="0"/>
                  <a:ea typeface="droid serif" pitchFamily="18" charset="0"/>
                  <a:cs typeface="droid serif" pitchFamily="18" charset="0"/>
                  <a:sym typeface="Oi"/>
                </a:rPr>
                <a:t>170</a:t>
              </a:r>
            </a:p>
            <a:p>
              <a:pPr>
                <a:lnSpc>
                  <a:spcPct val="120008"/>
                </a:lnSpc>
              </a:pPr>
              <a:r>
                <a:rPr lang="en-US" sz="2499" dirty="0">
                  <a:solidFill>
                    <a:srgbClr val="2A2A2A"/>
                  </a:solidFill>
                  <a:latin typeface="droid serif" pitchFamily="18" charset="0"/>
                  <a:ea typeface="droid serif" pitchFamily="18" charset="0"/>
                  <a:cs typeface="droid serif" pitchFamily="18" charset="0"/>
                  <a:sym typeface="Oi"/>
                </a:rPr>
                <a:t>Coût de la restauration 1.470</a:t>
              </a:r>
              <a:r>
                <a:rPr lang="el-GR" sz="2499" dirty="0">
                  <a:solidFill>
                    <a:srgbClr val="2A2A2A"/>
                  </a:solidFill>
                  <a:latin typeface="droid serif" pitchFamily="18" charset="0"/>
                  <a:ea typeface="droid serif" pitchFamily="18" charset="0"/>
                  <a:cs typeface="droid serif" pitchFamily="18" charset="0"/>
                  <a:sym typeface="Oi"/>
                </a:rPr>
                <a:t>€         2.020€</a:t>
              </a:r>
            </a:p>
            <a:p>
              <a:pPr>
                <a:lnSpc>
                  <a:spcPct val="120008"/>
                </a:lnSpc>
              </a:pPr>
              <a:endParaRPr lang="el-GR" sz="2499" dirty="0">
                <a:solidFill>
                  <a:srgbClr val="2A2A2A"/>
                </a:solidFill>
                <a:latin typeface="droid serif" pitchFamily="18" charset="0"/>
                <a:ea typeface="droid serif" pitchFamily="18" charset="0"/>
                <a:cs typeface="droid serif" pitchFamily="18" charset="0"/>
                <a:sym typeface="Oi"/>
              </a:endParaRPr>
            </a:p>
            <a:p>
              <a:pPr>
                <a:lnSpc>
                  <a:spcPct val="120008"/>
                </a:lnSpc>
              </a:pPr>
              <a:r>
                <a:rPr lang="fr-BE" sz="2499" dirty="0">
                  <a:solidFill>
                    <a:srgbClr val="2A2A2A"/>
                  </a:solidFill>
                  <a:latin typeface="droid serif" pitchFamily="18" charset="0"/>
                  <a:ea typeface="droid serif" pitchFamily="18" charset="0"/>
                  <a:cs typeface="droid serif" pitchFamily="18" charset="0"/>
                  <a:sym typeface="Oi"/>
                </a:rPr>
                <a:t>Dans le cadre d’un budget flexible pour 185 délégués, l’allocation budgétaire pour les frais de restauration sera de</a:t>
              </a:r>
              <a:r>
                <a:rPr lang="en-US" sz="2499" dirty="0">
                  <a:solidFill>
                    <a:srgbClr val="2A2A2A"/>
                  </a:solidFill>
                  <a:latin typeface="droid serif" pitchFamily="18" charset="0"/>
                  <a:ea typeface="droid serif" pitchFamily="18" charset="0"/>
                  <a:cs typeface="droid serif" pitchFamily="18" charset="0"/>
                  <a:sym typeface="Oi"/>
                </a:rPr>
                <a:t>…… </a:t>
              </a:r>
              <a:r>
                <a:rPr lang="el-GR" sz="2499" dirty="0">
                  <a:solidFill>
                    <a:srgbClr val="2A2A2A"/>
                  </a:solidFill>
                  <a:latin typeface="droid serif" pitchFamily="18" charset="0"/>
                  <a:ea typeface="droid serif" pitchFamily="18" charset="0"/>
                  <a:cs typeface="droid serif" pitchFamily="18" charset="0"/>
                  <a:sym typeface="Oi"/>
                </a:rPr>
                <a:t>€</a:t>
              </a:r>
            </a:p>
            <a:p>
              <a:pPr>
                <a:lnSpc>
                  <a:spcPct val="120008"/>
                </a:lnSpc>
              </a:pPr>
              <a:endParaRPr lang="el-GR" sz="2499" dirty="0">
                <a:solidFill>
                  <a:srgbClr val="2A2A2A"/>
                </a:solidFill>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9601200" y="1665645"/>
            <a:ext cx="8315325" cy="6948566"/>
            <a:chOff x="-1203891" y="-9525"/>
            <a:chExt cx="11087101" cy="9264755"/>
          </a:xfrm>
        </p:grpSpPr>
        <p:sp>
          <p:nvSpPr>
            <p:cNvPr id="892" name="Google Shape;892;p56"/>
            <p:cNvSpPr txBox="1"/>
            <p:nvPr/>
          </p:nvSpPr>
          <p:spPr>
            <a:xfrm>
              <a:off x="-1203891" y="-9525"/>
              <a:ext cx="11087101" cy="35455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Unité</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a:t>
              </a:r>
              <a:r>
                <a:rPr lang="en-US" sz="7200" b="0" i="0" u="none" strike="noStrike" cap="none" dirty="0" err="1">
                  <a:solidFill>
                    <a:srgbClr val="F6F5EF"/>
                  </a:solidFill>
                  <a:latin typeface="droid serif" pitchFamily="18" charset="0"/>
                  <a:ea typeface="droid serif" pitchFamily="18" charset="0"/>
                  <a:cs typeface="droid serif" pitchFamily="18" charset="0"/>
                  <a:sym typeface="Oi"/>
                </a:rPr>
                <a:t>d’apprentissage</a:t>
              </a:r>
              <a:r>
                <a:rPr lang="en-US" sz="7200" b="0" i="0" u="none" strike="noStrike" cap="none" dirty="0">
                  <a:solidFill>
                    <a:srgbClr val="F6F5EF"/>
                  </a:solidFill>
                  <a:latin typeface="droid serif" pitchFamily="18" charset="0"/>
                  <a:ea typeface="droid serif" pitchFamily="18" charset="0"/>
                  <a:cs typeface="droid serif" pitchFamily="18" charset="0"/>
                  <a:sym typeface="Oi"/>
                </a:rPr>
                <a:t> 4</a:t>
              </a:r>
              <a:endParaRPr sz="7200" dirty="0"/>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Questionnaire </a:t>
            </a:r>
            <a:r>
              <a:rPr lang="en-US" sz="4800" b="0" i="0" u="none" strike="noStrike" cap="none" dirty="0" err="1">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d’Evaluation</a:t>
            </a:r>
            <a:endParaRPr sz="1100" dirty="0">
              <a:effectLst>
                <a:outerShdw blurRad="38100" dist="38100" dir="2700000" algn="tl">
                  <a:srgbClr val="000000">
                    <a:alpha val="43137"/>
                  </a:srgbClr>
                </a:outerShdw>
              </a:effectLst>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2865350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1905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a:t>
            </a:r>
            <a:endParaRPr sz="1100" dirty="0">
              <a:effectLst>
                <a:outerShdw blurRad="38100" dist="38100" dir="2700000" algn="tl">
                  <a:srgbClr val="000000">
                    <a:alpha val="43137"/>
                  </a:srgbClr>
                </a:outerShdw>
              </a:effectLst>
            </a:endParaRPr>
          </a:p>
        </p:txBody>
      </p:sp>
      <p:grpSp>
        <p:nvGrpSpPr>
          <p:cNvPr id="903" name="Google Shape;903;p57"/>
          <p:cNvGrpSpPr/>
          <p:nvPr/>
        </p:nvGrpSpPr>
        <p:grpSpPr>
          <a:xfrm>
            <a:off x="598215" y="1943230"/>
            <a:ext cx="8051813" cy="7386638"/>
            <a:chOff x="-303958" y="-397561"/>
            <a:chExt cx="15516079" cy="9595068"/>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5" name="Google Shape;905;p57"/>
            <p:cNvSpPr txBox="1"/>
            <p:nvPr/>
          </p:nvSpPr>
          <p:spPr>
            <a:xfrm>
              <a:off x="-303958" y="-397561"/>
              <a:ext cx="15516079" cy="9595068"/>
            </a:xfrm>
            <a:prstGeom prst="rect">
              <a:avLst/>
            </a:prstGeom>
            <a:noFill/>
            <a:ln>
              <a:noFill/>
            </a:ln>
          </p:spPr>
          <p:txBody>
            <a:bodyPr spcFirstLastPara="1" wrap="square" lIns="0" tIns="0" rIns="0" bIns="0" anchor="t" anchorCtr="0">
              <a:spAutoFit/>
            </a:bodyPr>
            <a:lstStyle/>
            <a:p>
              <a:pPr marL="0" marR="0" lvl="0" indent="0" algn="just" rtl="0">
                <a:lnSpc>
                  <a:spcPct val="119992"/>
                </a:lnSpc>
                <a:spcBef>
                  <a:spcPts val="0"/>
                </a:spcBef>
                <a:spcAft>
                  <a:spcPts val="0"/>
                </a:spcAft>
                <a:buNone/>
              </a:pPr>
              <a:r>
                <a:rPr lang="fr-BE" sz="2500" b="0" i="0" u="none" strike="noStrike" cap="none" dirty="0">
                  <a:solidFill>
                    <a:srgbClr val="000000"/>
                  </a:solidFill>
                  <a:latin typeface="droid serif" pitchFamily="18" charset="0"/>
                  <a:ea typeface="droid serif" pitchFamily="18" charset="0"/>
                  <a:cs typeface="droid serif" pitchFamily="18" charset="0"/>
                  <a:sym typeface="Oi"/>
                </a:rPr>
                <a:t>Une petite entreprise manufacturière doit commencer ses activités le 1er juillet. Les estimations suivantes ont été préparées</a:t>
              </a:r>
              <a:r>
                <a:rPr lang="en-US" sz="2500" b="0" i="0" u="none" strike="noStrike" cap="none" dirty="0">
                  <a:solidFill>
                    <a:srgbClr val="000000"/>
                  </a:solidFill>
                  <a:latin typeface="droid serif" pitchFamily="18" charset="0"/>
                  <a:ea typeface="droid serif" pitchFamily="18" charset="0"/>
                  <a:cs typeface="droid serif" pitchFamily="18" charset="0"/>
                  <a:sym typeface="Oi"/>
                </a:rPr>
                <a:t>:</a:t>
              </a: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algn="ctr"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algn="ctr"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fr-BE" sz="2500" b="0" i="0" u="none" strike="noStrike" cap="none" dirty="0">
                  <a:solidFill>
                    <a:srgbClr val="000000"/>
                  </a:solidFill>
                  <a:latin typeface="droid serif" pitchFamily="18" charset="0"/>
                  <a:ea typeface="droid serif" pitchFamily="18" charset="0"/>
                  <a:cs typeface="droid serif" pitchFamily="18" charset="0"/>
                  <a:sym typeface="Oi"/>
                </a:rPr>
                <a:t>Il est prévu d’avoir des stocks de matières premières de 10.000€ à la fin du mois de juillet, et de maintenir les stocks à ce niveau par la suite</a:t>
              </a:r>
              <a:r>
                <a:rPr lang="en-US" sz="2500" b="0" i="0" u="none" strike="noStrike" cap="none" dirty="0">
                  <a:solidFill>
                    <a:srgbClr val="000000"/>
                  </a:solidFill>
                  <a:latin typeface="droid serif" pitchFamily="18" charset="0"/>
                  <a:ea typeface="droid serif" pitchFamily="18" charset="0"/>
                  <a:cs typeface="droid serif" pitchFamily="18" charset="0"/>
                  <a:sym typeface="Oi"/>
                </a:rPr>
                <a:t>.</a:t>
              </a: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algn="ctr"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extLst>
              <p:ext uri="{D42A27DB-BD31-4B8C-83A1-F6EECF244321}">
                <p14:modId xmlns:p14="http://schemas.microsoft.com/office/powerpoint/2010/main" val="2626038102"/>
              </p:ext>
            </p:extLst>
          </p:nvPr>
        </p:nvGraphicFramePr>
        <p:xfrm>
          <a:off x="324908" y="3595978"/>
          <a:ext cx="8445216" cy="3640977"/>
        </p:xfrm>
        <a:graphic>
          <a:graphicData uri="http://schemas.openxmlformats.org/drawingml/2006/table">
            <a:tbl>
              <a:tblPr firstRow="1" bandRow="1">
                <a:tableStyleId>{6E25E649-3F16-4E02-A733-19D2CDBF48F0}</a:tableStyleId>
              </a:tblPr>
              <a:tblGrid>
                <a:gridCol w="2111304">
                  <a:extLst>
                    <a:ext uri="{9D8B030D-6E8A-4147-A177-3AD203B41FA5}">
                      <a16:colId xmlns:a16="http://schemas.microsoft.com/office/drawing/2014/main" val="3309902194"/>
                    </a:ext>
                  </a:extLst>
                </a:gridCol>
                <a:gridCol w="2111304">
                  <a:extLst>
                    <a:ext uri="{9D8B030D-6E8A-4147-A177-3AD203B41FA5}">
                      <a16:colId xmlns:a16="http://schemas.microsoft.com/office/drawing/2014/main" val="3865208737"/>
                    </a:ext>
                  </a:extLst>
                </a:gridCol>
                <a:gridCol w="2111304">
                  <a:extLst>
                    <a:ext uri="{9D8B030D-6E8A-4147-A177-3AD203B41FA5}">
                      <a16:colId xmlns:a16="http://schemas.microsoft.com/office/drawing/2014/main" val="2787188536"/>
                    </a:ext>
                  </a:extLst>
                </a:gridCol>
                <a:gridCol w="2111304">
                  <a:extLst>
                    <a:ext uri="{9D8B030D-6E8A-4147-A177-3AD203B41FA5}">
                      <a16:colId xmlns:a16="http://schemas.microsoft.com/office/drawing/2014/main" val="1546862913"/>
                    </a:ext>
                  </a:extLst>
                </a:gridCol>
              </a:tblGrid>
              <a:tr h="699657">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5">
                        <a:lumMod val="75000"/>
                      </a:schemeClr>
                    </a:solidFill>
                  </a:tcPr>
                </a:tc>
                <a:tc>
                  <a:txBody>
                    <a:bodyPr/>
                    <a:lstStyle/>
                    <a:p>
                      <a:pPr algn="ctr"/>
                      <a:r>
                        <a:rPr lang="en-US" sz="2500" dirty="0" err="1">
                          <a:latin typeface="Droid Serif" panose="020B0604020202020204" charset="0"/>
                          <a:ea typeface="Droid Serif" panose="020B0604020202020204" charset="0"/>
                          <a:cs typeface="Droid Serif" panose="020B0604020202020204" charset="0"/>
                        </a:rPr>
                        <a:t>Juillet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500" dirty="0" err="1">
                          <a:latin typeface="Droid Serif" panose="020B0604020202020204" charset="0"/>
                          <a:ea typeface="Droid Serif" panose="020B0604020202020204" charset="0"/>
                          <a:cs typeface="Droid Serif" panose="020B0604020202020204" charset="0"/>
                        </a:rPr>
                        <a:t>Août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500" dirty="0" err="1">
                          <a:latin typeface="Droid Serif" panose="020B0604020202020204" charset="0"/>
                          <a:ea typeface="Droid Serif" panose="020B0604020202020204" charset="0"/>
                          <a:cs typeface="Droid Serif" panose="020B0604020202020204" charset="0"/>
                        </a:rPr>
                        <a:t>Septembre</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997218453"/>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Ventes (</a:t>
                      </a:r>
                      <a:r>
                        <a:rPr lang="en-US" sz="2500" dirty="0" err="1">
                          <a:latin typeface="Droid Serif" panose="020B0604020202020204" charset="0"/>
                          <a:ea typeface="Droid Serif" panose="020B0604020202020204" charset="0"/>
                          <a:cs typeface="Droid Serif" panose="020B0604020202020204" charset="0"/>
                        </a:rPr>
                        <a:t>unités</a:t>
                      </a:r>
                      <a:r>
                        <a:rPr lang="en-US" sz="2500" dirty="0">
                          <a:latin typeface="Droid Serif" panose="020B0604020202020204" charset="0"/>
                          <a:ea typeface="Droid Serif" panose="020B0604020202020204" charset="0"/>
                          <a:cs typeface="Droid Serif" panose="020B0604020202020204" charset="0"/>
                        </a:rPr>
                        <a: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10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36</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60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Production (</a:t>
                      </a:r>
                      <a:r>
                        <a:rPr lang="en-US" sz="2500" dirty="0" err="1">
                          <a:latin typeface="Droid Serif" panose="020B0604020202020204" charset="0"/>
                          <a:ea typeface="Droid Serif" panose="020B0604020202020204" charset="0"/>
                          <a:cs typeface="Droid Serif" panose="020B0604020202020204" charset="0"/>
                        </a:rPr>
                        <a:t>unités</a:t>
                      </a:r>
                      <a:r>
                        <a:rPr lang="en-US" sz="2500" dirty="0">
                          <a:latin typeface="Droid Serif" panose="020B0604020202020204" charset="0"/>
                          <a:ea typeface="Droid Serif" panose="020B0604020202020204" charset="0"/>
                          <a:cs typeface="Droid Serif" panose="020B0604020202020204" charset="0"/>
                        </a:rPr>
                        <a: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40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50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50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Stock </a:t>
                      </a:r>
                      <a:r>
                        <a:rPr lang="en-US" sz="2500" dirty="0" err="1">
                          <a:latin typeface="Droid Serif" panose="020B0604020202020204" charset="0"/>
                          <a:ea typeface="Droid Serif" panose="020B0604020202020204" charset="0"/>
                          <a:cs typeface="Droid Serif" panose="020B0604020202020204" charset="0"/>
                        </a:rPr>
                        <a:t>d’ouverture</a:t>
                      </a:r>
                      <a:r>
                        <a:rPr lang="en-US" sz="2500" dirty="0">
                          <a:latin typeface="Droid Serif" panose="020B0604020202020204" charset="0"/>
                          <a:ea typeface="Droid Serif" panose="020B0604020202020204" charset="0"/>
                          <a:cs typeface="Droid Serif" panose="020B0604020202020204" charset="0"/>
                        </a:rPr>
                        <a:t> (</a:t>
                      </a:r>
                      <a:r>
                        <a:rPr lang="en-US" sz="2500" dirty="0" err="1">
                          <a:latin typeface="Droid Serif" panose="020B0604020202020204" charset="0"/>
                          <a:ea typeface="Droid Serif" panose="020B0604020202020204" charset="0"/>
                          <a:cs typeface="Droid Serif" panose="020B0604020202020204" charset="0"/>
                        </a:rPr>
                        <a:t>unités</a:t>
                      </a:r>
                      <a:r>
                        <a:rPr lang="en-US" sz="2500" dirty="0">
                          <a:latin typeface="Droid Serif" panose="020B0604020202020204" charset="0"/>
                          <a:ea typeface="Droid Serif" panose="020B0604020202020204" charset="0"/>
                          <a:cs typeface="Droid Serif" panose="020B0604020202020204" charset="0"/>
                        </a:rPr>
                        <a:t>) NIL</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613743"/>
                  </a:ext>
                </a:extLst>
              </a:tr>
            </a:tbl>
          </a:graphicData>
        </a:graphic>
      </p:graphicFrame>
    </p:spTree>
    <p:extLst>
      <p:ext uri="{BB962C8B-B14F-4D97-AF65-F5344CB8AC3E}">
        <p14:creationId xmlns:p14="http://schemas.microsoft.com/office/powerpoint/2010/main" val="2169685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a:t>
            </a:r>
            <a:endParaRPr sz="1100" dirty="0">
              <a:effectLst>
                <a:outerShdw blurRad="38100" dist="38100" dir="2700000" algn="tl">
                  <a:srgbClr val="000000">
                    <a:alpha val="43137"/>
                  </a:srgbClr>
                </a:outerShdw>
              </a:effectLst>
            </a:endParaRPr>
          </a:p>
        </p:txBody>
      </p:sp>
      <p:grpSp>
        <p:nvGrpSpPr>
          <p:cNvPr id="903" name="Google Shape;903;p57"/>
          <p:cNvGrpSpPr/>
          <p:nvPr/>
        </p:nvGrpSpPr>
        <p:grpSpPr>
          <a:xfrm>
            <a:off x="417001" y="1831714"/>
            <a:ext cx="8414241" cy="7848302"/>
            <a:chOff x="-653163" y="-542418"/>
            <a:chExt cx="16214488" cy="10194760"/>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5" name="Google Shape;905;p57"/>
            <p:cNvSpPr txBox="1"/>
            <p:nvPr/>
          </p:nvSpPr>
          <p:spPr>
            <a:xfrm>
              <a:off x="-653163" y="-542418"/>
              <a:ext cx="16214488" cy="10194760"/>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fr-BE" sz="2500" b="0" i="0" u="none" strike="noStrike" cap="none" dirty="0">
                  <a:solidFill>
                    <a:srgbClr val="000000"/>
                  </a:solidFill>
                  <a:latin typeface="droid serif" pitchFamily="18" charset="0"/>
                  <a:ea typeface="droid serif" pitchFamily="18" charset="0"/>
                  <a:cs typeface="droid serif" pitchFamily="18" charset="0"/>
                  <a:sym typeface="Oi"/>
                </a:rPr>
                <a:t>Prix de vente, coûts et autres informations</a:t>
              </a:r>
              <a:r>
                <a:rPr lang="en-US" sz="2500" b="0" i="0" u="none" strike="noStrike" cap="none" dirty="0">
                  <a:solidFill>
                    <a:srgbClr val="000000"/>
                  </a:solidFill>
                  <a:latin typeface="droid serif" pitchFamily="18" charset="0"/>
                  <a:ea typeface="droid serif" pitchFamily="18" charset="0"/>
                  <a:cs typeface="droid serif" pitchFamily="18" charset="0"/>
                  <a:sym typeface="Oi"/>
                </a:rPr>
                <a:t>:</a:t>
              </a: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algn="ctr"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fr-BE" sz="2500" b="0" i="0" u="none" strike="noStrike" cap="none" dirty="0">
                  <a:solidFill>
                    <a:srgbClr val="000000"/>
                  </a:solidFill>
                  <a:latin typeface="droid serif" pitchFamily="18" charset="0"/>
                  <a:ea typeface="droid serif" pitchFamily="18" charset="0"/>
                  <a:cs typeface="droid serif" pitchFamily="18" charset="0"/>
                  <a:sym typeface="Oi"/>
                </a:rPr>
                <a:t>Les frais généraux fixes devraient être de 5.000€ par mois, dont 1.000€ d’amortissements</a:t>
              </a:r>
              <a:r>
                <a:rPr lang="el-GR" sz="2500" b="0" i="0" u="none" strike="noStrike" cap="none" dirty="0">
                  <a:solidFill>
                    <a:srgbClr val="000000"/>
                  </a:solidFill>
                  <a:latin typeface="droid serif" pitchFamily="18" charset="0"/>
                  <a:ea typeface="droid serif" pitchFamily="18" charset="0"/>
                  <a:cs typeface="droid serif" pitchFamily="18" charset="0"/>
                  <a:sym typeface="Oi"/>
                </a:rPr>
                <a:t>.</a:t>
              </a:r>
              <a:r>
                <a:rPr lang="en-US" sz="2500" b="0" i="0" u="none" strike="noStrike" cap="none" dirty="0">
                  <a:solidFill>
                    <a:srgbClr val="000000"/>
                  </a:solidFill>
                  <a:latin typeface="droid serif" pitchFamily="18" charset="0"/>
                  <a:ea typeface="droid serif" pitchFamily="18" charset="0"/>
                  <a:cs typeface="droid serif" pitchFamily="18" charset="0"/>
                  <a:sym typeface="Oi"/>
                </a:rPr>
                <a:t> </a:t>
              </a: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fr-BE" sz="2500" dirty="0">
                  <a:latin typeface="droid serif" pitchFamily="18" charset="0"/>
                  <a:ea typeface="droid serif" pitchFamily="18" charset="0"/>
                  <a:cs typeface="droid serif" pitchFamily="18" charset="0"/>
                  <a:sym typeface="Oi"/>
                </a:rPr>
                <a:t>Conditions de règlement sur les ventes : 10% comptant, le solde payable le mois suivant la vente. La main-d’œuvre est payée le mois où elle est engagée, et toutes les autres dépenses le mois suivant</a:t>
              </a:r>
              <a:r>
                <a:rPr lang="en-US" sz="2500" dirty="0">
                  <a:latin typeface="droid serif" pitchFamily="18" charset="0"/>
                  <a:ea typeface="droid serif" pitchFamily="18" charset="0"/>
                  <a:cs typeface="droid serif" pitchFamily="18" charset="0"/>
                  <a:sym typeface="Oi"/>
                </a:rPr>
                <a:t>.</a:t>
              </a:r>
              <a:r>
                <a:rPr lang="en-US" sz="2500" b="0" i="0" u="none" strike="noStrike" cap="none" dirty="0">
                  <a:solidFill>
                    <a:srgbClr val="000000"/>
                  </a:solidFill>
                  <a:latin typeface="droid serif" pitchFamily="18" charset="0"/>
                  <a:ea typeface="droid serif" pitchFamily="18" charset="0"/>
                  <a:cs typeface="droid serif" pitchFamily="18" charset="0"/>
                  <a:sym typeface="Oi"/>
                </a:rPr>
                <a:t> </a:t>
              </a:r>
              <a:endParaRPr sz="2500" b="0" i="0" u="none" strike="noStrike" cap="none" dirty="0">
                <a:solidFill>
                  <a:srgbClr val="000000"/>
                </a:solidFill>
                <a:latin typeface="droid serif" pitchFamily="18" charset="0"/>
                <a:ea typeface="droid serif" pitchFamily="18" charset="0"/>
                <a:cs typeface="droid serif" pitchFamily="18"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extLst>
              <p:ext uri="{D42A27DB-BD31-4B8C-83A1-F6EECF244321}">
                <p14:modId xmlns:p14="http://schemas.microsoft.com/office/powerpoint/2010/main" val="460165223"/>
              </p:ext>
            </p:extLst>
          </p:nvPr>
        </p:nvGraphicFramePr>
        <p:xfrm>
          <a:off x="417001" y="2493558"/>
          <a:ext cx="7037872" cy="3805851"/>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5">
                        <a:lumMod val="75000"/>
                      </a:schemeClr>
                    </a:solidFill>
                  </a:tcPr>
                </a:tc>
                <a:tc>
                  <a:txBody>
                    <a:bodyPr/>
                    <a:lstStyle/>
                    <a:p>
                      <a:pPr algn="ctr"/>
                      <a:r>
                        <a:rPr lang="el-GR" sz="2500" dirty="0">
                          <a:latin typeface="Droid Serif" panose="020B0604020202020204" charset="0"/>
                          <a:ea typeface="Droid Serif" panose="020B0604020202020204" charset="0"/>
                          <a:cs typeface="Droid Serif" panose="020B0604020202020204" charset="0"/>
                        </a:rPr>
                        <a:t>€</a:t>
                      </a:r>
                      <a:r>
                        <a:rPr lang="en-US" sz="2500" dirty="0">
                          <a:latin typeface="Droid Serif" panose="020B0604020202020204" charset="0"/>
                          <a:ea typeface="Droid Serif" panose="020B0604020202020204" charset="0"/>
                          <a:cs typeface="Droid Serif" panose="020B0604020202020204" charset="0"/>
                        </a:rPr>
                        <a:t> Per Unit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997218453"/>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Prix de vente</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900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Coût des </a:t>
                      </a:r>
                      <a:r>
                        <a:rPr lang="en-US" sz="2500" dirty="0" err="1">
                          <a:latin typeface="Droid Serif" panose="020B0604020202020204" charset="0"/>
                          <a:ea typeface="Droid Serif" panose="020B0604020202020204" charset="0"/>
                          <a:cs typeface="Droid Serif" panose="020B0604020202020204" charset="0"/>
                        </a:rPr>
                        <a:t>matériaux</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280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Coût de la main-</a:t>
                      </a:r>
                      <a:r>
                        <a:rPr lang="en-US" sz="2500" dirty="0" err="1">
                          <a:latin typeface="Droid Serif" panose="020B0604020202020204" charset="0"/>
                          <a:ea typeface="Droid Serif" panose="020B0604020202020204" charset="0"/>
                          <a:cs typeface="Droid Serif" panose="020B0604020202020204" charset="0"/>
                        </a:rPr>
                        <a:t>d’œuvre</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160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613743"/>
                  </a:ext>
                </a:extLst>
              </a:tr>
              <a:tr h="699657">
                <a:tc>
                  <a:txBody>
                    <a:bodyPr/>
                    <a:lstStyle/>
                    <a:p>
                      <a:pPr algn="ctr"/>
                      <a:r>
                        <a:rPr lang="en-US" sz="2500" dirty="0">
                          <a:latin typeface="Droid Serif" panose="020B0604020202020204" charset="0"/>
                          <a:ea typeface="Droid Serif" panose="020B0604020202020204" charset="0"/>
                          <a:cs typeface="Droid Serif" panose="020B0604020202020204" charset="0"/>
                        </a:rPr>
                        <a:t>Frais </a:t>
                      </a:r>
                      <a:r>
                        <a:rPr lang="en-US" sz="2500" dirty="0" err="1">
                          <a:latin typeface="Droid Serif" panose="020B0604020202020204" charset="0"/>
                          <a:ea typeface="Droid Serif" panose="020B0604020202020204" charset="0"/>
                          <a:cs typeface="Droid Serif" panose="020B0604020202020204" charset="0"/>
                        </a:rPr>
                        <a:t>généraux</a:t>
                      </a:r>
                      <a:r>
                        <a:rPr lang="en-US" sz="2500" dirty="0">
                          <a:latin typeface="Droid Serif" panose="020B0604020202020204" charset="0"/>
                          <a:ea typeface="Droid Serif" panose="020B0604020202020204" charset="0"/>
                          <a:cs typeface="Droid Serif" panose="020B0604020202020204" charset="0"/>
                        </a:rPr>
                        <a:t> variables</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40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329470"/>
                  </a:ext>
                </a:extLst>
              </a:tr>
            </a:tbl>
          </a:graphicData>
        </a:graphic>
      </p:graphicFrame>
    </p:spTree>
    <p:extLst>
      <p:ext uri="{BB962C8B-B14F-4D97-AF65-F5344CB8AC3E}">
        <p14:creationId xmlns:p14="http://schemas.microsoft.com/office/powerpoint/2010/main" val="2654598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a:t>
            </a:r>
            <a:endParaRPr sz="1100" dirty="0">
              <a:effectLst>
                <a:outerShdw blurRad="38100" dist="38100" dir="2700000" algn="tl">
                  <a:srgbClr val="000000">
                    <a:alpha val="43137"/>
                  </a:srgbClr>
                </a:outerShdw>
              </a:effectLst>
            </a:endParaRPr>
          </a:p>
        </p:txBody>
      </p:sp>
      <p:grpSp>
        <p:nvGrpSpPr>
          <p:cNvPr id="903" name="Google Shape;903;p57"/>
          <p:cNvGrpSpPr/>
          <p:nvPr/>
        </p:nvGrpSpPr>
        <p:grpSpPr>
          <a:xfrm>
            <a:off x="729760" y="2024220"/>
            <a:ext cx="7692346" cy="5078313"/>
            <a:chOff x="-50467" y="-292357"/>
            <a:chExt cx="14823375" cy="6596609"/>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5" name="Google Shape;905;p57"/>
            <p:cNvSpPr txBox="1"/>
            <p:nvPr/>
          </p:nvSpPr>
          <p:spPr>
            <a:xfrm>
              <a:off x="-50467" y="-292357"/>
              <a:ext cx="14823375" cy="6596609"/>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en-US" sz="2500" u="sng" dirty="0">
                  <a:latin typeface="droid serif" pitchFamily="18" charset="0"/>
                  <a:ea typeface="droid serif" pitchFamily="18" charset="0"/>
                  <a:cs typeface="droid serif" pitchFamily="18" charset="0"/>
                  <a:sym typeface="Oi"/>
                </a:rPr>
                <a:t>Exigences</a:t>
              </a:r>
              <a:endParaRPr lang="en-US" sz="2500" b="0" i="0" u="sng"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500" dirty="0">
                  <a:latin typeface="droid serif" pitchFamily="18" charset="0"/>
                  <a:ea typeface="droid serif" pitchFamily="18" charset="0"/>
                  <a:cs typeface="droid serif" pitchFamily="18" charset="0"/>
                  <a:sym typeface="Oi"/>
                </a:rPr>
                <a:t>(a) </a:t>
              </a:r>
              <a:r>
                <a:rPr lang="fr-BE" sz="2500" dirty="0">
                  <a:latin typeface="droid serif" pitchFamily="18" charset="0"/>
                  <a:ea typeface="droid serif" pitchFamily="18" charset="0"/>
                  <a:cs typeface="droid serif" pitchFamily="18" charset="0"/>
                  <a:sym typeface="Oi"/>
                </a:rPr>
                <a:t>Les encaissements budgétisés des ventes sont</a:t>
              </a:r>
              <a:r>
                <a:rPr lang="en-US" sz="2500" dirty="0">
                  <a:latin typeface="droid serif" pitchFamily="18" charset="0"/>
                  <a:ea typeface="droid serif" pitchFamily="18" charset="0"/>
                  <a:cs typeface="droid serif" pitchFamily="18" charset="0"/>
                  <a:sym typeface="Oi"/>
                </a:rPr>
                <a:t>:</a:t>
              </a: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endParaRPr lang="en-US" sz="2500" b="0" i="0" u="none" strike="noStrike" cap="none" dirty="0">
                <a:solidFill>
                  <a:srgbClr val="000000"/>
                </a:solidFill>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500" dirty="0">
                  <a:latin typeface="droid serif" pitchFamily="18" charset="0"/>
                  <a:ea typeface="droid serif" pitchFamily="18" charset="0"/>
                  <a:cs typeface="droid serif" pitchFamily="18" charset="0"/>
                  <a:sym typeface="Oi"/>
                </a:rPr>
                <a:t>(b) </a:t>
              </a:r>
              <a:r>
                <a:rPr lang="fr-BE" sz="2500" dirty="0">
                  <a:latin typeface="droid serif" pitchFamily="18" charset="0"/>
                  <a:ea typeface="droid serif" pitchFamily="18" charset="0"/>
                  <a:cs typeface="droid serif" pitchFamily="18" charset="0"/>
                  <a:sym typeface="Oi"/>
                </a:rPr>
                <a:t>Les paiements en espèces budgétisés pour les matières premières sont les suivants </a:t>
              </a:r>
              <a:r>
                <a:rPr lang="en-US" sz="2500" dirty="0">
                  <a:latin typeface="droid serif" pitchFamily="18" charset="0"/>
                  <a:ea typeface="droid serif" pitchFamily="18" charset="0"/>
                  <a:cs typeface="droid serif" pitchFamily="18" charset="0"/>
                  <a:sym typeface="Oi"/>
                </a:rPr>
                <a:t>:</a:t>
              </a:r>
            </a:p>
            <a:p>
              <a:pPr marL="0" marR="0" lvl="0" indent="0" rtl="0">
                <a:lnSpc>
                  <a:spcPct val="119992"/>
                </a:lnSpc>
                <a:spcBef>
                  <a:spcPts val="0"/>
                </a:spcBef>
                <a:spcAft>
                  <a:spcPts val="0"/>
                </a:spcAft>
                <a:buNone/>
              </a:pPr>
              <a:endParaRPr sz="2500" b="0" i="0" u="none" strike="noStrike" cap="none" dirty="0">
                <a:solidFill>
                  <a:srgbClr val="000000"/>
                </a:solidFill>
                <a:latin typeface="droid serif" pitchFamily="18" charset="0"/>
                <a:ea typeface="droid serif" pitchFamily="18" charset="0"/>
                <a:cs typeface="droid serif" pitchFamily="18"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extLst>
              <p:ext uri="{D42A27DB-BD31-4B8C-83A1-F6EECF244321}">
                <p14:modId xmlns:p14="http://schemas.microsoft.com/office/powerpoint/2010/main" val="3921328939"/>
              </p:ext>
            </p:extLst>
          </p:nvPr>
        </p:nvGraphicFramePr>
        <p:xfrm>
          <a:off x="729760" y="3303238"/>
          <a:ext cx="7037872" cy="2096778"/>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r>
                        <a:rPr lang="en-US" sz="2500" dirty="0" err="1">
                          <a:solidFill>
                            <a:schemeClr val="tx1"/>
                          </a:solidFill>
                          <a:latin typeface="Droid Serif" panose="020B0604020202020204" charset="0"/>
                          <a:ea typeface="Droid Serif" panose="020B0604020202020204" charset="0"/>
                          <a:cs typeface="Droid Serif" panose="020B0604020202020204" charset="0"/>
                        </a:rPr>
                        <a:t>Juillet</a:t>
                      </a:r>
                      <a:endParaRPr lang="el-GR" sz="2500" dirty="0">
                        <a:solidFill>
                          <a:schemeClr val="tx1"/>
                        </a:solidFill>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ctr"/>
                      <a:r>
                        <a:rPr lang="el-GR" sz="2500"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18453"/>
                  </a:ext>
                </a:extLst>
              </a:tr>
              <a:tr h="699657">
                <a:tc>
                  <a:txBody>
                    <a:bodyPr/>
                    <a:lstStyle/>
                    <a:p>
                      <a:pPr algn="ctr"/>
                      <a:r>
                        <a:rPr lang="en-US" sz="2500" b="1" dirty="0" err="1">
                          <a:latin typeface="Droid Serif" panose="020B0604020202020204" charset="0"/>
                          <a:ea typeface="Droid Serif" panose="020B0604020202020204" charset="0"/>
                          <a:cs typeface="Droid Serif" panose="020B0604020202020204" charset="0"/>
                        </a:rPr>
                        <a:t>Août</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7464">
                <a:tc>
                  <a:txBody>
                    <a:bodyPr/>
                    <a:lstStyle/>
                    <a:p>
                      <a:pPr algn="ctr"/>
                      <a:r>
                        <a:rPr lang="en-US" sz="2500" b="1" dirty="0" err="1">
                          <a:latin typeface="Droid Serif" panose="020B0604020202020204" charset="0"/>
                          <a:ea typeface="Droid Serif" panose="020B0604020202020204" charset="0"/>
                          <a:cs typeface="Droid Serif" panose="020B0604020202020204" charset="0"/>
                        </a:rPr>
                        <a:t>Septembre</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bl>
          </a:graphicData>
        </a:graphic>
      </p:graphicFrame>
      <p:graphicFrame>
        <p:nvGraphicFramePr>
          <p:cNvPr id="3" name="Table 2">
            <a:extLst>
              <a:ext uri="{FF2B5EF4-FFF2-40B4-BE49-F238E27FC236}">
                <a16:creationId xmlns:a16="http://schemas.microsoft.com/office/drawing/2014/main" id="{3A214F18-AE8A-B9A9-B98E-47ACD7095075}"/>
              </a:ext>
            </a:extLst>
          </p:cNvPr>
          <p:cNvGraphicFramePr>
            <a:graphicFrameLocks noGrp="1"/>
          </p:cNvGraphicFramePr>
          <p:nvPr>
            <p:extLst>
              <p:ext uri="{D42A27DB-BD31-4B8C-83A1-F6EECF244321}">
                <p14:modId xmlns:p14="http://schemas.microsoft.com/office/powerpoint/2010/main" val="3340082331"/>
              </p:ext>
            </p:extLst>
          </p:nvPr>
        </p:nvGraphicFramePr>
        <p:xfrm>
          <a:off x="729760" y="7214391"/>
          <a:ext cx="7037872" cy="2096778"/>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r>
                        <a:rPr lang="en-US" sz="2500" dirty="0" err="1">
                          <a:solidFill>
                            <a:schemeClr val="tx1"/>
                          </a:solidFill>
                          <a:latin typeface="Droid Serif" panose="020B0604020202020204" charset="0"/>
                          <a:ea typeface="Droid Serif" panose="020B0604020202020204" charset="0"/>
                          <a:cs typeface="Droid Serif" panose="020B0604020202020204" charset="0"/>
                        </a:rPr>
                        <a:t>Juillet</a:t>
                      </a:r>
                      <a:endParaRPr lang="el-GR" sz="2500" dirty="0">
                        <a:solidFill>
                          <a:schemeClr val="tx1"/>
                        </a:solidFill>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18453"/>
                  </a:ext>
                </a:extLst>
              </a:tr>
              <a:tr h="699657">
                <a:tc>
                  <a:txBody>
                    <a:bodyPr/>
                    <a:lstStyle/>
                    <a:p>
                      <a:pPr algn="ctr"/>
                      <a:r>
                        <a:rPr lang="en-US" sz="2500" b="1" dirty="0" err="1">
                          <a:latin typeface="Droid Serif" panose="020B0604020202020204" charset="0"/>
                          <a:ea typeface="Droid Serif" panose="020B0604020202020204" charset="0"/>
                          <a:cs typeface="Droid Serif" panose="020B0604020202020204" charset="0"/>
                        </a:rPr>
                        <a:t>Août</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7464">
                <a:tc>
                  <a:txBody>
                    <a:bodyPr/>
                    <a:lstStyle/>
                    <a:p>
                      <a:pPr algn="ctr"/>
                      <a:r>
                        <a:rPr lang="en-US" sz="2500" b="1" dirty="0" err="1">
                          <a:latin typeface="Droid Serif" panose="020B0604020202020204" charset="0"/>
                          <a:ea typeface="Droid Serif" panose="020B0604020202020204" charset="0"/>
                          <a:cs typeface="Droid Serif" panose="020B0604020202020204" charset="0"/>
                        </a:rPr>
                        <a:t>Septembre</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bl>
          </a:graphicData>
        </a:graphic>
      </p:graphicFrame>
    </p:spTree>
    <p:extLst>
      <p:ext uri="{BB962C8B-B14F-4D97-AF65-F5344CB8AC3E}">
        <p14:creationId xmlns:p14="http://schemas.microsoft.com/office/powerpoint/2010/main" val="835049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800" b="0" i="0" u="none" strike="noStrike" cap="none" dirty="0">
                <a:solidFill>
                  <a:srgbClr val="000000"/>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Question</a:t>
            </a:r>
            <a:endParaRPr sz="1100" dirty="0">
              <a:effectLst>
                <a:outerShdw blurRad="38100" dist="38100" dir="2700000" algn="tl">
                  <a:srgbClr val="000000">
                    <a:alpha val="43137"/>
                  </a:srgbClr>
                </a:outerShdw>
              </a:effectLst>
            </a:endParaRPr>
          </a:p>
        </p:txBody>
      </p:sp>
      <p:grpSp>
        <p:nvGrpSpPr>
          <p:cNvPr id="903" name="Google Shape;903;p57"/>
          <p:cNvGrpSpPr/>
          <p:nvPr/>
        </p:nvGrpSpPr>
        <p:grpSpPr>
          <a:xfrm>
            <a:off x="729760" y="1209822"/>
            <a:ext cx="7692346" cy="8827032"/>
            <a:chOff x="-50467" y="-1350244"/>
            <a:chExt cx="14823375" cy="11466107"/>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05" name="Google Shape;905;p57"/>
            <p:cNvSpPr txBox="1"/>
            <p:nvPr/>
          </p:nvSpPr>
          <p:spPr>
            <a:xfrm>
              <a:off x="-50467" y="-1350244"/>
              <a:ext cx="14823375" cy="11466107"/>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en-US" sz="2500" u="sng" dirty="0">
                  <a:latin typeface="Droid Serif" panose="020B0604020202020204" charset="0"/>
                  <a:ea typeface="Droid Serif" panose="020B0604020202020204" charset="0"/>
                  <a:cs typeface="Droid Serif" panose="020B0604020202020204" charset="0"/>
                  <a:sym typeface="Oi"/>
                </a:rPr>
                <a:t>Exigences</a:t>
              </a:r>
              <a:endParaRPr lang="en-US" sz="2500" b="0" i="0" u="sng" strike="noStrike" cap="none" dirty="0">
                <a:solidFill>
                  <a:srgbClr val="000000"/>
                </a:solidFill>
                <a:latin typeface="Droid Serif" panose="020B0604020202020204" charset="0"/>
                <a:ea typeface="Droid Serif" panose="020B0604020202020204" charset="0"/>
                <a:cs typeface="Droid Serif" panose="020B0604020202020204" charset="0"/>
                <a:sym typeface="Oi"/>
              </a:endParaRPr>
            </a:p>
            <a:p>
              <a:pPr>
                <a:lnSpc>
                  <a:spcPct val="119992"/>
                </a:lnSpc>
              </a:pPr>
              <a:r>
                <a:rPr lang="en-US" sz="2500" dirty="0">
                  <a:latin typeface="Droid Serif" panose="020B0604020202020204" charset="0"/>
                  <a:ea typeface="Droid Serif" panose="020B0604020202020204" charset="0"/>
                  <a:cs typeface="Droid Serif" panose="020B0604020202020204" charset="0"/>
                  <a:sym typeface="Oi"/>
                </a:rPr>
                <a:t>(c) </a:t>
              </a:r>
              <a:r>
                <a:rPr lang="fr-BE" sz="2500" dirty="0">
                  <a:latin typeface="Droid Serif" panose="020B0604020202020204" charset="0"/>
                  <a:ea typeface="Droid Serif" panose="020B0604020202020204" charset="0"/>
                  <a:cs typeface="Droid Serif" panose="020B0604020202020204" charset="0"/>
                  <a:sym typeface="Oi"/>
                </a:rPr>
                <a:t>Le total des paiements en espèces budgétisés pour la main-d’œuvre et les frais généraux en août est de ......€</a:t>
              </a:r>
              <a:r>
                <a:rPr lang="en-US" sz="2500" dirty="0">
                  <a:solidFill>
                    <a:schemeClr val="tx1"/>
                  </a:solidFill>
                  <a:latin typeface="Droid Serif" panose="020B0604020202020204" charset="0"/>
                  <a:ea typeface="Droid Serif" panose="020B0604020202020204" charset="0"/>
                  <a:cs typeface="Droid Serif" panose="020B0604020202020204" charset="0"/>
                </a:rPr>
                <a:t>.</a:t>
              </a:r>
            </a:p>
            <a:p>
              <a:pPr>
                <a:lnSpc>
                  <a:spcPct val="119992"/>
                </a:lnSpc>
              </a:pPr>
              <a:endParaRPr lang="en-US" dirty="0">
                <a:solidFill>
                  <a:schemeClr val="tx1"/>
                </a:solidFill>
                <a:latin typeface="Droid Serif" panose="020B0604020202020204" charset="0"/>
                <a:ea typeface="Droid Serif" panose="020B0604020202020204" charset="0"/>
                <a:cs typeface="Droid Serif" panose="020B0604020202020204" charset="0"/>
              </a:endParaRPr>
            </a:p>
            <a:p>
              <a:pPr>
                <a:lnSpc>
                  <a:spcPct val="119992"/>
                </a:lnSpc>
              </a:pPr>
              <a:r>
                <a:rPr lang="en-US" sz="2500" dirty="0">
                  <a:solidFill>
                    <a:schemeClr val="tx1"/>
                  </a:solidFill>
                  <a:latin typeface="Droid Serif" panose="020B0604020202020204" charset="0"/>
                  <a:ea typeface="Droid Serif" panose="020B0604020202020204" charset="0"/>
                  <a:cs typeface="Droid Serif" panose="020B0604020202020204" charset="0"/>
                </a:rPr>
                <a:t>(d) </a:t>
              </a:r>
              <a:r>
                <a:rPr lang="fr-BE" sz="2500" dirty="0">
                  <a:solidFill>
                    <a:schemeClr val="tx1"/>
                  </a:solidFill>
                  <a:latin typeface="Droid Serif" panose="020B0604020202020204" charset="0"/>
                  <a:ea typeface="Droid Serif" panose="020B0604020202020204" charset="0"/>
                  <a:cs typeface="Droid Serif" panose="020B0604020202020204" charset="0"/>
                </a:rPr>
                <a:t>Un budget de trésorerie peut être utilisé pour avertir à l’avance des problèmes de trésorerie potentiels qui pourraient survenir afin que les gestionnaires puissent prendre des mesures pour les éviter. C’est ce qu’on appelle</a:t>
              </a:r>
              <a:r>
                <a:rPr lang="en-US" sz="2500" dirty="0">
                  <a:solidFill>
                    <a:schemeClr val="tx1"/>
                  </a:solidFill>
                  <a:latin typeface="Droid Serif" panose="020B0604020202020204" charset="0"/>
                  <a:ea typeface="Droid Serif" panose="020B0604020202020204" charset="0"/>
                  <a:cs typeface="Droid Serif" panose="020B0604020202020204" charset="0"/>
                </a:rPr>
                <a:t>:</a:t>
              </a:r>
            </a:p>
            <a:p>
              <a:pPr>
                <a:lnSpc>
                  <a:spcPct val="119992"/>
                </a:lnSpc>
              </a:pPr>
              <a:r>
                <a:rPr lang="en-US" sz="2500" dirty="0" err="1">
                  <a:solidFill>
                    <a:schemeClr val="tx1"/>
                  </a:solidFill>
                  <a:latin typeface="Droid Serif" panose="020B0604020202020204" charset="0"/>
                  <a:ea typeface="Droid Serif" panose="020B0604020202020204" charset="0"/>
                  <a:cs typeface="Droid Serif" panose="020B0604020202020204" charset="0"/>
                </a:rPr>
                <a:t>Contrôle</a:t>
              </a:r>
              <a:r>
                <a:rPr lang="en-US" sz="2500" dirty="0">
                  <a:solidFill>
                    <a:schemeClr val="tx1"/>
                  </a:solidFill>
                  <a:latin typeface="Droid Serif" panose="020B0604020202020204" charset="0"/>
                  <a:ea typeface="Droid Serif" panose="020B0604020202020204" charset="0"/>
                  <a:cs typeface="Droid Serif" panose="020B0604020202020204" charset="0"/>
                </a:rPr>
                <a:t> de la retroaction \</a:t>
              </a:r>
            </a:p>
            <a:p>
              <a:pPr>
                <a:lnSpc>
                  <a:spcPct val="119992"/>
                </a:lnSpc>
              </a:pPr>
              <a:r>
                <a:rPr lang="en-US" sz="2500" dirty="0" err="1">
                  <a:solidFill>
                    <a:schemeClr val="tx1"/>
                  </a:solidFill>
                  <a:latin typeface="Droid Serif" panose="020B0604020202020204" charset="0"/>
                  <a:ea typeface="Droid Serif" panose="020B0604020202020204" charset="0"/>
                  <a:cs typeface="Droid Serif" panose="020B0604020202020204" charset="0"/>
                </a:rPr>
                <a:t>Contrôle</a:t>
              </a:r>
              <a:r>
                <a:rPr lang="en-US" sz="2500" dirty="0">
                  <a:solidFill>
                    <a:schemeClr val="tx1"/>
                  </a:solidFill>
                  <a:latin typeface="Droid Serif" panose="020B0604020202020204" charset="0"/>
                  <a:ea typeface="Droid Serif" panose="020B0604020202020204" charset="0"/>
                  <a:cs typeface="Droid Serif" panose="020B0604020202020204" charset="0"/>
                </a:rPr>
                <a:t> de la retroaction \</a:t>
              </a:r>
              <a:endParaRPr lang="el-GR" sz="2500" dirty="0">
                <a:solidFill>
                  <a:schemeClr val="tx1"/>
                </a:solidFill>
                <a:latin typeface="Droid Serif" panose="020B0604020202020204" charset="0"/>
                <a:ea typeface="Droid Serif" panose="020B0604020202020204" charset="0"/>
                <a:cs typeface="Droid Serif" panose="020B0604020202020204" charset="0"/>
              </a:endParaRPr>
            </a:p>
            <a:p>
              <a:pPr marL="0" marR="0" lvl="0" indent="0" rtl="0">
                <a:lnSpc>
                  <a:spcPct val="119992"/>
                </a:lnSpc>
                <a:spcBef>
                  <a:spcPts val="0"/>
                </a:spcBef>
                <a:spcAft>
                  <a:spcPts val="0"/>
                </a:spcAft>
                <a:buNone/>
              </a:pPr>
              <a:endParaRPr lang="en-US" dirty="0">
                <a:latin typeface="Droid Serif" panose="020B0604020202020204" charset="0"/>
                <a:ea typeface="Droid Serif" panose="020B0604020202020204" charset="0"/>
                <a:cs typeface="Droid Serif" panose="020B0604020202020204" charset="0"/>
                <a:sym typeface="Oi"/>
              </a:endParaRPr>
            </a:p>
            <a:p>
              <a:pPr marL="0" marR="0" lvl="0" indent="0" rtl="0">
                <a:lnSpc>
                  <a:spcPct val="119992"/>
                </a:lnSpc>
                <a:spcBef>
                  <a:spcPts val="0"/>
                </a:spcBef>
                <a:spcAft>
                  <a:spcPts val="0"/>
                </a:spcAft>
                <a:buNone/>
              </a:pPr>
              <a:r>
                <a:rPr lang="en-US" sz="2500" dirty="0">
                  <a:latin typeface="Droid Serif" panose="020B0604020202020204" charset="0"/>
                  <a:ea typeface="Droid Serif" panose="020B0604020202020204" charset="0"/>
                  <a:cs typeface="Droid Serif" panose="020B0604020202020204" charset="0"/>
                  <a:sym typeface="Oi"/>
                </a:rPr>
                <a:t>(e) </a:t>
              </a:r>
              <a:r>
                <a:rPr lang="fr-BE" sz="2500" dirty="0">
                  <a:latin typeface="Droid Serif" panose="020B0604020202020204" charset="0"/>
                  <a:ea typeface="Droid Serif" panose="020B0604020202020204" charset="0"/>
                  <a:cs typeface="Droid Serif" panose="020B0604020202020204" charset="0"/>
                  <a:sym typeface="Oi"/>
                </a:rPr>
                <a:t>Un budget de trésorerie est continuellement mis à jour pour refléter les événements récents et les changements apportés aux événements prévus. Ce type de budget est connu sous le nom de</a:t>
              </a:r>
              <a:r>
                <a:rPr lang="en-US" sz="2500" dirty="0">
                  <a:latin typeface="Droid Serif" panose="020B0604020202020204" charset="0"/>
                  <a:ea typeface="Droid Serif" panose="020B0604020202020204" charset="0"/>
                  <a:cs typeface="Droid Serif" panose="020B0604020202020204" charset="0"/>
                  <a:sym typeface="Oi"/>
                </a:rPr>
                <a:t>:</a:t>
              </a:r>
            </a:p>
            <a:p>
              <a:pPr marL="0" marR="0" lvl="0" indent="0" rtl="0">
                <a:lnSpc>
                  <a:spcPct val="119992"/>
                </a:lnSpc>
                <a:spcBef>
                  <a:spcPts val="0"/>
                </a:spcBef>
                <a:spcAft>
                  <a:spcPts val="0"/>
                </a:spcAft>
                <a:buNone/>
              </a:pPr>
              <a:r>
                <a:rPr lang="en-US" sz="2500" dirty="0">
                  <a:latin typeface="Droid Serif" panose="020B0604020202020204" charset="0"/>
                  <a:ea typeface="Droid Serif" panose="020B0604020202020204" charset="0"/>
                  <a:cs typeface="Droid Serif" panose="020B0604020202020204" charset="0"/>
                  <a:sym typeface="Oi"/>
                </a:rPr>
                <a:t>Budget flexible  \</a:t>
              </a:r>
            </a:p>
            <a:p>
              <a:pPr marL="0" marR="0" lvl="0" indent="0" rtl="0">
                <a:lnSpc>
                  <a:spcPct val="119992"/>
                </a:lnSpc>
                <a:spcBef>
                  <a:spcPts val="0"/>
                </a:spcBef>
                <a:spcAft>
                  <a:spcPts val="0"/>
                </a:spcAft>
                <a:buNone/>
              </a:pPr>
              <a:r>
                <a:rPr lang="en-US" sz="2500" dirty="0">
                  <a:latin typeface="Droid Serif" panose="020B0604020202020204" charset="0"/>
                  <a:ea typeface="Droid Serif" panose="020B0604020202020204" charset="0"/>
                  <a:cs typeface="Droid Serif" panose="020B0604020202020204" charset="0"/>
                  <a:sym typeface="Oi"/>
                </a:rPr>
                <a:t>Budget </a:t>
              </a:r>
              <a:r>
                <a:rPr lang="en-US" sz="2500" dirty="0" err="1">
                  <a:latin typeface="Droid Serif" panose="020B0604020202020204" charset="0"/>
                  <a:ea typeface="Droid Serif" panose="020B0604020202020204" charset="0"/>
                  <a:cs typeface="Droid Serif" panose="020B0604020202020204" charset="0"/>
                  <a:sym typeface="Oi"/>
                </a:rPr>
                <a:t>glissant</a:t>
              </a:r>
              <a:r>
                <a:rPr lang="en-US" sz="2500" dirty="0">
                  <a:latin typeface="Droid Serif" panose="020B0604020202020204" charset="0"/>
                  <a:ea typeface="Droid Serif" panose="020B0604020202020204" charset="0"/>
                  <a:cs typeface="Droid Serif" panose="020B0604020202020204" charset="0"/>
                  <a:sym typeface="Oi"/>
                </a:rPr>
                <a:t>\</a:t>
              </a:r>
            </a:p>
            <a:p>
              <a:pPr marL="0" marR="0" lvl="0" indent="0" rtl="0">
                <a:lnSpc>
                  <a:spcPct val="119992"/>
                </a:lnSpc>
                <a:spcBef>
                  <a:spcPts val="0"/>
                </a:spcBef>
                <a:spcAft>
                  <a:spcPts val="0"/>
                </a:spcAft>
                <a:buNone/>
              </a:pPr>
              <a:endParaRPr sz="2500" b="0" i="0" u="none" strike="noStrike" cap="none" dirty="0">
                <a:solidFill>
                  <a:srgbClr val="000000"/>
                </a:solidFill>
                <a:latin typeface="Droid Serif" panose="020B0604020202020204" charset="0"/>
                <a:ea typeface="Droid Serif" panose="020B0604020202020204" charset="0"/>
                <a:cs typeface="Droid Serif" panose="020B0604020202020204"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spTree>
    <p:extLst>
      <p:ext uri="{BB962C8B-B14F-4D97-AF65-F5344CB8AC3E}">
        <p14:creationId xmlns:p14="http://schemas.microsoft.com/office/powerpoint/2010/main" val="253572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197"/>
        <p:cNvGrpSpPr/>
        <p:nvPr/>
      </p:nvGrpSpPr>
      <p:grpSpPr>
        <a:xfrm>
          <a:off x="0" y="0"/>
          <a:ext cx="0" cy="0"/>
          <a:chOff x="0" y="0"/>
          <a:chExt cx="0" cy="0"/>
        </a:xfrm>
      </p:grpSpPr>
      <p:sp>
        <p:nvSpPr>
          <p:cNvPr id="198" name="Google Shape;198;p8"/>
          <p:cNvSpPr/>
          <p:nvPr/>
        </p:nvSpPr>
        <p:spPr>
          <a:xfrm>
            <a:off x="1244838" y="4744332"/>
            <a:ext cx="10488458" cy="4114800"/>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8"/>
          <p:cNvGrpSpPr/>
          <p:nvPr/>
        </p:nvGrpSpPr>
        <p:grpSpPr>
          <a:xfrm>
            <a:off x="1271732" y="4819082"/>
            <a:ext cx="10488458" cy="4405437"/>
            <a:chOff x="0" y="732316"/>
            <a:chExt cx="13984611" cy="5873918"/>
          </a:xfrm>
        </p:grpSpPr>
        <p:sp>
          <p:nvSpPr>
            <p:cNvPr id="200" name="Google Shape;200;p8"/>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1" name="Google Shape;201;p8"/>
            <p:cNvSpPr txBox="1"/>
            <p:nvPr/>
          </p:nvSpPr>
          <p:spPr>
            <a:xfrm>
              <a:off x="296707" y="732316"/>
              <a:ext cx="13669975" cy="5873918"/>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en-US" sz="2651" b="1" i="0" u="sng" strike="noStrike" cap="none" dirty="0">
                  <a:solidFill>
                    <a:srgbClr val="FFFFFF"/>
                  </a:solidFill>
                  <a:latin typeface="droid serif" pitchFamily="18" charset="0"/>
                  <a:ea typeface="droid serif" pitchFamily="18" charset="0"/>
                  <a:cs typeface="droid serif" pitchFamily="18" charset="0"/>
                  <a:sym typeface="Oi"/>
                </a:rPr>
                <a:t>Types </a:t>
              </a:r>
              <a:r>
                <a:rPr lang="en-US" sz="2651" b="1" u="sng" dirty="0" err="1">
                  <a:solidFill>
                    <a:srgbClr val="FFFFFF"/>
                  </a:solidFill>
                  <a:latin typeface="droid serif" pitchFamily="18" charset="0"/>
                  <a:ea typeface="droid serif" pitchFamily="18" charset="0"/>
                  <a:cs typeface="droid serif" pitchFamily="18" charset="0"/>
                  <a:sym typeface="Oi"/>
                </a:rPr>
                <a:t>d’</a:t>
              </a:r>
              <a:r>
                <a:rPr lang="en-US" sz="2651" b="1" i="0" u="sng" strike="noStrike" cap="none" dirty="0" err="1">
                  <a:solidFill>
                    <a:srgbClr val="FFFFFF"/>
                  </a:solidFill>
                  <a:latin typeface="droid serif" pitchFamily="18" charset="0"/>
                  <a:ea typeface="droid serif" pitchFamily="18" charset="0"/>
                  <a:cs typeface="droid serif" pitchFamily="18" charset="0"/>
                  <a:sym typeface="Oi"/>
                </a:rPr>
                <a:t>organisation</a:t>
              </a:r>
              <a:r>
                <a:rPr lang="en-US" sz="2651" b="1" i="0" u="sng" strike="noStrike" cap="none" dirty="0">
                  <a:solidFill>
                    <a:srgbClr val="FFFFFF"/>
                  </a:solidFill>
                  <a:latin typeface="droid serif" pitchFamily="18" charset="0"/>
                  <a:ea typeface="droid serif" pitchFamily="18" charset="0"/>
                  <a:cs typeface="droid serif" pitchFamily="18" charset="0"/>
                  <a:sym typeface="Oi"/>
                </a:rPr>
                <a:t> :</a:t>
              </a:r>
              <a:endParaRPr dirty="0"/>
            </a:p>
            <a:p>
              <a:pPr marL="0" marR="0" lvl="0" indent="0" rtl="0">
                <a:lnSpc>
                  <a:spcPct val="119992"/>
                </a:lnSpc>
                <a:spcBef>
                  <a:spcPts val="0"/>
                </a:spcBef>
                <a:spcAft>
                  <a:spcPts val="0"/>
                </a:spcAft>
                <a:buNone/>
              </a:pPr>
              <a:endParaRPr sz="2651" b="1" i="0" u="sng"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Organisations à but lucratif – sociétés (Ltd/Plc), partenariats, commerçants individuels</a:t>
              </a:r>
            </a:p>
            <a:p>
              <a:pPr marL="457200" marR="0" lvl="0" indent="-457200" rtl="0">
                <a:lnSpc>
                  <a:spcPct val="119992"/>
                </a:lnSpc>
                <a:spcBef>
                  <a:spcPts val="0"/>
                </a:spcBef>
                <a:spcAft>
                  <a:spcPts val="0"/>
                </a:spcAft>
                <a:buClr>
                  <a:srgbClr val="FFFFFF"/>
                </a:buClr>
                <a:buSzPts val="2651"/>
                <a:buFont typeface="Arial"/>
                <a:buChar char="•"/>
              </a:pPr>
              <a:endParaRPr lang="fr-BE" sz="2651" b="0" i="0" u="none" strike="noStrike" cap="none" dirty="0">
                <a:solidFill>
                  <a:srgbClr val="FFFFFF"/>
                </a:solidFill>
                <a:latin typeface="droid serif" pitchFamily="18" charset="0"/>
                <a:ea typeface="droid serif" pitchFamily="18" charset="0"/>
                <a:cs typeface="droid serif" pitchFamily="18" charset="0"/>
                <a:sym typeface="Oi"/>
              </a:endParaRPr>
            </a:p>
            <a:p>
              <a:pPr marL="457200" marR="0" lvl="0" indent="-457200" rtl="0">
                <a:lnSpc>
                  <a:spcPct val="119992"/>
                </a:lnSpc>
                <a:spcBef>
                  <a:spcPts val="0"/>
                </a:spcBef>
                <a:spcAft>
                  <a:spcPts val="0"/>
                </a:spcAft>
                <a:buClr>
                  <a:srgbClr val="FFFFFF"/>
                </a:buClr>
                <a:buSzPts val="2651"/>
                <a:buFont typeface="Arial"/>
                <a:buChar char="•"/>
              </a:pPr>
              <a:r>
                <a:rPr lang="fr-BE" sz="2651" b="0" i="0" u="none" strike="noStrike" cap="none" dirty="0">
                  <a:solidFill>
                    <a:srgbClr val="FFFFFF"/>
                  </a:solidFill>
                  <a:latin typeface="droid serif" pitchFamily="18" charset="0"/>
                  <a:ea typeface="droid serif" pitchFamily="18" charset="0"/>
                  <a:cs typeface="droid serif" pitchFamily="18" charset="0"/>
                  <a:sym typeface="Oi"/>
                </a:rPr>
                <a:t>Organismes sans but lucratif (OSBL) – organismes du secteur public (écoles/hôpitaux), organismes du secteur privé (organismes de bienfaisance/entreprises sociales/ONG)</a:t>
              </a:r>
            </a:p>
            <a:p>
              <a:pPr marL="457200" marR="0" lvl="0" indent="-457200" rtl="0">
                <a:lnSpc>
                  <a:spcPct val="119992"/>
                </a:lnSpc>
                <a:spcBef>
                  <a:spcPts val="0"/>
                </a:spcBef>
                <a:spcAft>
                  <a:spcPts val="0"/>
                </a:spcAft>
                <a:buClr>
                  <a:srgbClr val="FFFFFF"/>
                </a:buClr>
                <a:buSzPts val="2651"/>
                <a:buFont typeface="Arial"/>
                <a:buChar char="•"/>
              </a:pPr>
              <a:endParaRPr sz="2651"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202" name="Google Shape;202;p8"/>
          <p:cNvSpPr/>
          <p:nvPr/>
        </p:nvSpPr>
        <p:spPr>
          <a:xfrm>
            <a:off x="12253614" y="4744332"/>
            <a:ext cx="4057108" cy="4114800"/>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8"/>
          <p:cNvGrpSpPr/>
          <p:nvPr/>
        </p:nvGrpSpPr>
        <p:grpSpPr>
          <a:xfrm>
            <a:off x="12614709" y="7184968"/>
            <a:ext cx="3383043" cy="1417696"/>
            <a:chOff x="-47812" y="2399353"/>
            <a:chExt cx="4510724" cy="1890261"/>
          </a:xfrm>
        </p:grpSpPr>
        <p:sp>
          <p:nvSpPr>
            <p:cNvPr id="204" name="Google Shape;204;p8"/>
            <p:cNvSpPr txBox="1"/>
            <p:nvPr/>
          </p:nvSpPr>
          <p:spPr>
            <a:xfrm>
              <a:off x="0" y="2951708"/>
              <a:ext cx="4462912" cy="459309"/>
            </a:xfrm>
            <a:prstGeom prst="rect">
              <a:avLst/>
            </a:prstGeom>
            <a:noFill/>
            <a:ln>
              <a:noFill/>
            </a:ln>
          </p:spPr>
          <p:txBody>
            <a:bodyPr spcFirstLastPara="1" wrap="square" lIns="0" tIns="0" rIns="0" bIns="0" anchor="t" anchorCtr="0">
              <a:spAutoFit/>
            </a:bodyPr>
            <a:lstStyle/>
            <a:p>
              <a:pPr marL="0" marR="0" lvl="0" indent="0" algn="ctr" rtl="0">
                <a:lnSpc>
                  <a:spcPct val="15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5" name="Google Shape;205;p8"/>
            <p:cNvSpPr txBox="1"/>
            <p:nvPr/>
          </p:nvSpPr>
          <p:spPr>
            <a:xfrm>
              <a:off x="-47812" y="2399353"/>
              <a:ext cx="4462912" cy="1890261"/>
            </a:xfrm>
            <a:prstGeom prst="rect">
              <a:avLst/>
            </a:prstGeom>
            <a:noFill/>
            <a:ln>
              <a:noFill/>
            </a:ln>
          </p:spPr>
          <p:txBody>
            <a:bodyPr spcFirstLastPara="1" wrap="square" lIns="0" tIns="0" rIns="0" bIns="0" anchor="t" anchorCtr="0">
              <a:spAutoFit/>
            </a:bodyPr>
            <a:lstStyle/>
            <a:p>
              <a:pPr marL="0" marR="0" lvl="0" indent="0" algn="ctr" rtl="0">
                <a:lnSpc>
                  <a:spcPct val="119968"/>
                </a:lnSpc>
                <a:spcBef>
                  <a:spcPts val="0"/>
                </a:spcBef>
                <a:spcAft>
                  <a:spcPts val="0"/>
                </a:spcAft>
                <a:buNone/>
              </a:pPr>
              <a:r>
                <a:rPr lang="en-US" sz="2559" b="0" i="0" u="none" strike="noStrike" cap="none" dirty="0">
                  <a:solidFill>
                    <a:srgbClr val="FFFFFF"/>
                  </a:solidFill>
                  <a:latin typeface="droid serif" pitchFamily="18" charset="0"/>
                  <a:ea typeface="droid serif" pitchFamily="18" charset="0"/>
                  <a:cs typeface="droid serif" pitchFamily="18" charset="0"/>
                  <a:sym typeface="Oi"/>
                </a:rPr>
                <a:t>Video (3:05) – </a:t>
              </a:r>
              <a:r>
                <a:rPr lang="en-US" sz="2559" b="0" i="0" u="sng" strike="noStrike" cap="none" dirty="0" err="1">
                  <a:solidFill>
                    <a:srgbClr val="FFFFFF"/>
                  </a:solidFill>
                  <a:latin typeface="droid serif" pitchFamily="18" charset="0"/>
                  <a:ea typeface="droid serif" pitchFamily="18" charset="0"/>
                  <a:cs typeface="droid serif" pitchFamily="18" charset="0"/>
                  <a:sym typeface="Oi"/>
                </a:rPr>
                <a:t>Comprendre</a:t>
              </a:r>
              <a:r>
                <a:rPr lang="en-US" sz="2559" b="0" i="0" u="sng" strike="noStrike" cap="none" dirty="0">
                  <a:solidFill>
                    <a:srgbClr val="FFFFFF"/>
                  </a:solidFill>
                  <a:latin typeface="droid serif" pitchFamily="18" charset="0"/>
                  <a:ea typeface="droid serif" pitchFamily="18" charset="0"/>
                  <a:cs typeface="droid serif" pitchFamily="18" charset="0"/>
                  <a:sym typeface="Oi"/>
                </a:rPr>
                <a:t> les finances </a:t>
              </a:r>
              <a:r>
                <a:rPr lang="en-US" sz="2559" b="0" i="0" u="sng" strike="noStrike" cap="none" dirty="0" err="1">
                  <a:solidFill>
                    <a:srgbClr val="FFFFFF"/>
                  </a:solidFill>
                  <a:latin typeface="droid serif" pitchFamily="18" charset="0"/>
                  <a:ea typeface="droid serif" pitchFamily="18" charset="0"/>
                  <a:cs typeface="droid serif" pitchFamily="18" charset="0"/>
                  <a:sym typeface="Oi"/>
                </a:rPr>
                <a:t>publiques</a:t>
              </a:r>
              <a:endParaRPr sz="2559" b="0" i="0" u="none" strike="noStrike" cap="none" dirty="0">
                <a:solidFill>
                  <a:srgbClr val="FFFFFF"/>
                </a:solidFill>
                <a:latin typeface="droid serif" pitchFamily="18" charset="0"/>
                <a:ea typeface="droid serif" pitchFamily="18" charset="0"/>
                <a:cs typeface="droid serif" pitchFamily="18" charset="0"/>
                <a:sym typeface="Oi"/>
              </a:endParaRPr>
            </a:p>
          </p:txBody>
        </p:sp>
      </p:grpSp>
      <p:sp>
        <p:nvSpPr>
          <p:cNvPr id="206" name="Google Shape;206;p8"/>
          <p:cNvSpPr txBox="1"/>
          <p:nvPr/>
        </p:nvSpPr>
        <p:spPr>
          <a:xfrm>
            <a:off x="4516161" y="523492"/>
            <a:ext cx="12144710" cy="3456908"/>
          </a:xfrm>
          <a:prstGeom prst="rect">
            <a:avLst/>
          </a:prstGeom>
          <a:noFill/>
          <a:ln>
            <a:noFill/>
          </a:ln>
        </p:spPr>
        <p:txBody>
          <a:bodyPr spcFirstLastPara="1" wrap="square" lIns="0" tIns="0" rIns="0" bIns="0" anchor="t" anchorCtr="0">
            <a:spAutoFit/>
          </a:bodyPr>
          <a:lstStyle/>
          <a:p>
            <a:pPr marL="0" marR="0" lvl="0" indent="0" algn="l" rtl="0">
              <a:lnSpc>
                <a:spcPct val="155537"/>
              </a:lnSpc>
              <a:spcBef>
                <a:spcPts val="0"/>
              </a:spcBef>
              <a:spcAft>
                <a:spcPts val="0"/>
              </a:spcAft>
              <a:buNone/>
            </a:pPr>
            <a:r>
              <a:rPr lang="fr-BE" sz="4800" b="0" i="0" u="none" strike="noStrike" cap="none" dirty="0">
                <a:solidFill>
                  <a:srgbClr val="FBFCFD"/>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Les contextes changeants et imprévisibles dans lesquels les organisations publiques opèrent</a:t>
            </a:r>
            <a:endParaRPr sz="1200" dirty="0">
              <a:effectLst>
                <a:outerShdw blurRad="38100" dist="38100" dir="2700000" algn="tl">
                  <a:srgbClr val="000000">
                    <a:alpha val="43137"/>
                  </a:srgbClr>
                </a:outerShdw>
              </a:effectLst>
            </a:endParaRPr>
          </a:p>
        </p:txBody>
      </p:sp>
      <p:pic>
        <p:nvPicPr>
          <p:cNvPr id="207" name="Google Shape;207;p8"/>
          <p:cNvPicPr preferRelativeResize="0"/>
          <p:nvPr/>
        </p:nvPicPr>
        <p:blipFill rotWithShape="1">
          <a:blip r:embed="rId3">
            <a:alphaModFix/>
          </a:blip>
          <a:srcRect/>
          <a:stretch/>
        </p:blipFill>
        <p:spPr>
          <a:xfrm>
            <a:off x="2852508" y="809304"/>
            <a:ext cx="1365127" cy="1955261"/>
          </a:xfrm>
          <a:prstGeom prst="rect">
            <a:avLst/>
          </a:prstGeom>
          <a:noFill/>
          <a:ln>
            <a:noFill/>
          </a:ln>
        </p:spPr>
      </p:pic>
      <p:pic>
        <p:nvPicPr>
          <p:cNvPr id="208" name="Google Shape;208;p8"/>
          <p:cNvPicPr preferRelativeResize="0"/>
          <p:nvPr/>
        </p:nvPicPr>
        <p:blipFill rotWithShape="1">
          <a:blip r:embed="rId4">
            <a:alphaModFix/>
          </a:blip>
          <a:srcRect/>
          <a:stretch/>
        </p:blipFill>
        <p:spPr>
          <a:xfrm>
            <a:off x="3157793" y="1503430"/>
            <a:ext cx="754555" cy="567007"/>
          </a:xfrm>
          <a:prstGeom prst="rect">
            <a:avLst/>
          </a:prstGeom>
          <a:noFill/>
          <a:ln>
            <a:noFill/>
          </a:ln>
        </p:spPr>
      </p:pic>
      <p:pic>
        <p:nvPicPr>
          <p:cNvPr id="209" name="Google Shape;209;p8" descr="A close-up of words&#10;&#10;Description automatically generated with medium confidence"/>
          <p:cNvPicPr preferRelativeResize="0"/>
          <p:nvPr/>
        </p:nvPicPr>
        <p:blipFill rotWithShape="1">
          <a:blip r:embed="rId5">
            <a:alphaModFix/>
          </a:blip>
          <a:srcRect/>
          <a:stretch/>
        </p:blipFill>
        <p:spPr>
          <a:xfrm>
            <a:off x="12844732" y="5161191"/>
            <a:ext cx="2847975" cy="16002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651335" y="1478925"/>
            <a:ext cx="7991988" cy="8531510"/>
            <a:chOff x="0" y="0"/>
            <a:chExt cx="9461030" cy="9081779"/>
          </a:xfrm>
        </p:grpSpPr>
        <p:sp>
          <p:nvSpPr>
            <p:cNvPr id="889" name="Google Shape;889;p56"/>
            <p:cNvSpPr/>
            <p:nvPr/>
          </p:nvSpPr>
          <p:spPr>
            <a:xfrm>
              <a:off x="0" y="0"/>
              <a:ext cx="9461030" cy="908177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56"/>
            <p:cNvSpPr txBox="1"/>
            <p:nvPr/>
          </p:nvSpPr>
          <p:spPr>
            <a:xfrm>
              <a:off x="390205" y="244713"/>
              <a:ext cx="8975024" cy="819710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Cochez</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la bonne case !</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7. Un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système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de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budgétisation</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participative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peut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également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être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décrit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comme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un:</a:t>
              </a:r>
              <a:endPar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Budget ascendant  \</a:t>
              </a:r>
              <a:endPar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Budget descendant \</a:t>
              </a:r>
              <a:endPar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8. Le budget de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trésorerie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de PR Ltd laisse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présager</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un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excédent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à court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terme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Parmi les actions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suivantes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lesquelles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seraient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les actions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appropriées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à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entreprendre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dans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cette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situation ?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sélectionnez</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tout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ce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qui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est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correct)</a:t>
              </a:r>
              <a:endPar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Arial"/>
              </a:endParaRPr>
            </a:p>
            <a:p>
              <a:pPr marL="457200" marR="0" lvl="0" indent="-457200" algn="l" defTabSz="914400" rtl="0" eaLnBrk="1" fontAlgn="auto" latinLnBrk="0" hangingPunct="1">
                <a:lnSpc>
                  <a:spcPct val="120008"/>
                </a:lnSpc>
                <a:spcBef>
                  <a:spcPts val="0"/>
                </a:spcBef>
                <a:spcAft>
                  <a:spcPts val="0"/>
                </a:spcAft>
                <a:buClr>
                  <a:srgbClr val="000000"/>
                </a:buClr>
                <a:buSzTx/>
                <a:buFont typeface="Arial"/>
                <a:buAutoNum type="alphaLcParenR"/>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Augmenter les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débiteurs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et les stocks pour augmenter les ventes</a:t>
              </a:r>
              <a:endParaRPr kumimoji="0" lang="en-US" sz="245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Arial"/>
              </a:endParaRPr>
            </a:p>
            <a:p>
              <a:pPr marL="457200" marR="0" lvl="0" indent="-457200" algn="l" defTabSz="914400" rtl="0" eaLnBrk="1" fontAlgn="auto" latinLnBrk="0" hangingPunct="1">
                <a:lnSpc>
                  <a:spcPct val="120008"/>
                </a:lnSpc>
                <a:spcBef>
                  <a:spcPts val="0"/>
                </a:spcBef>
                <a:spcAft>
                  <a:spcPts val="0"/>
                </a:spcAft>
                <a:buClr>
                  <a:srgbClr val="000000"/>
                </a:buClr>
                <a:buSzTx/>
                <a:buFont typeface="Arial"/>
                <a:buAutoNum type="alphaLcParenR"/>
                <a:tabLst/>
                <a:defRPr/>
              </a:pP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Acheter</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de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nouvelles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immobilisations</a:t>
              </a:r>
              <a:endParaRPr kumimoji="0" lang="en-US" sz="2450"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Arial"/>
              </a:endParaRPr>
            </a:p>
            <a:p>
              <a:pPr marL="457200" marR="0" lvl="0" indent="-457200" algn="l" defTabSz="914400" rtl="0" eaLnBrk="1" fontAlgn="auto" latinLnBrk="0" hangingPunct="1">
                <a:lnSpc>
                  <a:spcPct val="120008"/>
                </a:lnSpc>
                <a:spcBef>
                  <a:spcPts val="0"/>
                </a:spcBef>
                <a:spcAft>
                  <a:spcPts val="0"/>
                </a:spcAft>
                <a:buClr>
                  <a:srgbClr val="000000"/>
                </a:buClr>
                <a:buSzTx/>
                <a:buFont typeface="Arial"/>
                <a:buAutoNum type="alphaLcParenR"/>
                <a:tabLst/>
                <a:defRPr/>
              </a:pP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Rembourser</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les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prêts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à long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terme</a:t>
              </a:r>
              <a:endParaRPr kumimoji="0" lang="en-US" sz="2450" b="0" i="0" u="none"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Arial"/>
              </a:endParaRPr>
            </a:p>
            <a:p>
              <a:pPr marL="457200" marR="0" lvl="0" indent="-457200" algn="l" defTabSz="914400" rtl="0" eaLnBrk="1" fontAlgn="auto" latinLnBrk="0" hangingPunct="1">
                <a:lnSpc>
                  <a:spcPct val="120008"/>
                </a:lnSpc>
                <a:spcBef>
                  <a:spcPts val="0"/>
                </a:spcBef>
                <a:spcAft>
                  <a:spcPts val="0"/>
                </a:spcAft>
                <a:buClr>
                  <a:srgbClr val="000000"/>
                </a:buClr>
                <a:buSzTx/>
                <a:buFont typeface="Arial"/>
                <a:buAutoNum type="alphaLcParenR"/>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Payer les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créanciers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plus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tôt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pour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obtenir</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un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escompte</a:t>
              </a:r>
              <a:endParaRPr kumimoji="0" lang="en-US" sz="2450" b="0" i="0" u="none"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Arial"/>
              </a:endParaRP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a:ea typeface="droid serif"/>
                  <a:cs typeface="droid serif"/>
                  <a:sym typeface="Oi"/>
                </a:rPr>
                <a:t>Unité</a:t>
              </a:r>
              <a:r>
                <a:rPr kumimoji="0" lang="en-US" sz="6600" b="0" i="0" u="none" strike="noStrike" kern="0" cap="none" spc="0" normalizeH="0" baseline="0" noProof="0" dirty="0">
                  <a:ln>
                    <a:noFill/>
                  </a:ln>
                  <a:solidFill>
                    <a:srgbClr val="F6F5EF"/>
                  </a:solidFill>
                  <a:effectLst/>
                  <a:uLnTx/>
                  <a:uFillTx/>
                  <a:latin typeface="droid serif"/>
                  <a:ea typeface="droid serif"/>
                  <a:cs typeface="droid serif"/>
                  <a:sym typeface="Oi"/>
                </a:rPr>
                <a:t> </a:t>
              </a:r>
              <a:endParaRPr kumimoji="0" lang="en-US" sz="6600" b="0" i="0" u="none" strike="noStrike" kern="0" cap="none" spc="0" normalizeH="0" baseline="0" noProof="0" dirty="0">
                <a:ln>
                  <a:noFill/>
                </a:ln>
                <a:solidFill>
                  <a:srgbClr val="000000"/>
                </a:solidFill>
                <a:effectLst/>
                <a:uLnTx/>
                <a:uFillTx/>
                <a:latin typeface="droid serif"/>
                <a:ea typeface="droid serif"/>
                <a:cs typeface="droid serif"/>
                <a:sym typeface="Oi"/>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a:ea typeface="droid serif"/>
                  <a:cs typeface="droid serif"/>
                  <a:sym typeface="Oi"/>
                </a:rPr>
                <a:t>d'apprentissage</a:t>
              </a:r>
              <a:r>
                <a:rPr kumimoji="0" lang="en-US" sz="6600" b="0" i="0" u="none" strike="noStrike" kern="0" cap="none" spc="0" normalizeH="0" baseline="0" noProof="0" dirty="0">
                  <a:ln>
                    <a:noFill/>
                  </a:ln>
                  <a:solidFill>
                    <a:srgbClr val="F6F5EF"/>
                  </a:solidFill>
                  <a:effectLst/>
                  <a:uLnTx/>
                  <a:uFillTx/>
                  <a:latin typeface="droid serif"/>
                  <a:ea typeface="droid serif"/>
                  <a:cs typeface="droid serif"/>
                  <a:sym typeface="Oi"/>
                </a:rPr>
                <a:t> 4</a:t>
              </a:r>
              <a:endParaRPr kumimoji="0" sz="6600" b="0" i="0" u="none" strike="noStrike" kern="0" cap="none" spc="0" normalizeH="0" baseline="0" noProof="0" dirty="0">
                <a:ln>
                  <a:noFill/>
                </a:ln>
                <a:solidFill>
                  <a:srgbClr val="000000"/>
                </a:solidFill>
                <a:effectLst/>
                <a:uLnTx/>
                <a:uFillTx/>
                <a:latin typeface="droid serif"/>
                <a:ea typeface="droid serif"/>
                <a:cs typeface="droid serif"/>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a:ea typeface="droid serif"/>
                <a:cs typeface="droid serif"/>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a:ea typeface="droid serif"/>
                <a:cs typeface="droid serif"/>
                <a:sym typeface="Oi"/>
              </a:rPr>
              <a:t>d'évaluation</a:t>
            </a:r>
            <a:endParaRPr kumimoji="0" sz="11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a:ea typeface="droid serif"/>
              <a:cs typeface="droid serif"/>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2833405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86"/>
        <p:cNvGrpSpPr/>
        <p:nvPr/>
      </p:nvGrpSpPr>
      <p:grpSpPr>
        <a:xfrm>
          <a:off x="0" y="0"/>
          <a:ext cx="0" cy="0"/>
          <a:chOff x="0" y="0"/>
          <a:chExt cx="0" cy="0"/>
        </a:xfrm>
      </p:grpSpPr>
      <p:sp>
        <p:nvSpPr>
          <p:cNvPr id="887" name="Google Shape;887;p56"/>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888;p56"/>
          <p:cNvGrpSpPr/>
          <p:nvPr/>
        </p:nvGrpSpPr>
        <p:grpSpPr>
          <a:xfrm>
            <a:off x="1028110" y="2156931"/>
            <a:ext cx="7095773" cy="5230458"/>
            <a:chOff x="0" y="0"/>
            <a:chExt cx="9461030" cy="9081779"/>
          </a:xfrm>
        </p:grpSpPr>
        <p:sp>
          <p:nvSpPr>
            <p:cNvPr id="889" name="Google Shape;889;p56"/>
            <p:cNvSpPr/>
            <p:nvPr/>
          </p:nvSpPr>
          <p:spPr>
            <a:xfrm>
              <a:off x="0" y="0"/>
              <a:ext cx="9461030" cy="9081779"/>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56"/>
            <p:cNvSpPr txBox="1"/>
            <p:nvPr/>
          </p:nvSpPr>
          <p:spPr>
            <a:xfrm>
              <a:off x="363319" y="304269"/>
              <a:ext cx="8680617" cy="873611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9.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L'extrait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suivant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est</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tiré</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du budget des frais de restauration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d'une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entreprise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qui dispense des formations.</a:t>
              </a: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n-US"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a:ln>
                    <a:noFill/>
                  </a:ln>
                  <a:solidFill>
                    <a:srgbClr val="2A2A2A"/>
                  </a:solidFill>
                  <a:effectLst/>
                  <a:uLnTx/>
                  <a:uFillTx/>
                  <a:latin typeface="droid serif"/>
                  <a:ea typeface="droid serif"/>
                  <a:cs typeface="droid serif"/>
                  <a:sym typeface="Oi"/>
                </a:rPr>
                <a:t>Nombre de </a:t>
              </a:r>
              <a:r>
                <a:rPr kumimoji="0" lang="en-US" sz="2450" b="0" i="0" u="none" strike="noStrike" kern="0" cap="none" spc="0" normalizeH="0" baseline="0" noProof="0" err="1">
                  <a:ln>
                    <a:noFill/>
                  </a:ln>
                  <a:solidFill>
                    <a:srgbClr val="2A2A2A"/>
                  </a:solidFill>
                  <a:effectLst/>
                  <a:uLnTx/>
                  <a:uFillTx/>
                  <a:latin typeface="droid serif"/>
                  <a:ea typeface="droid serif"/>
                  <a:cs typeface="droid serif"/>
                  <a:sym typeface="Oi"/>
                </a:rPr>
                <a:t>délégués</a:t>
              </a:r>
              <a:r>
                <a:rPr kumimoji="0" lang="en-US" sz="2450" b="0" i="0" u="none" strike="noStrike" kern="0" cap="none" spc="0" normalizeH="0" baseline="0" noProof="0">
                  <a:ln>
                    <a:noFill/>
                  </a:ln>
                  <a:solidFill>
                    <a:srgbClr val="2A2A2A"/>
                  </a:solidFill>
                  <a:effectLst/>
                  <a:uLnTx/>
                  <a:uFillTx/>
                  <a:latin typeface="droid serif"/>
                  <a:ea typeface="droid serif"/>
                  <a:cs typeface="droid serif"/>
                  <a:sym typeface="Oi"/>
                </a:rPr>
                <a:t> </a:t>
              </a:r>
              <a:r>
                <a:rPr kumimoji="0" lang="el-GR"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120 </a:t>
              </a:r>
              <a:r>
                <a:rPr kumimoji="0" lang="el-GR"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170</a:t>
              </a:r>
              <a:endParaRPr kumimoji="0" lang="en-US" sz="2450" b="0" i="0" u="none" strike="noStrike" kern="0" cap="none" spc="0" normalizeH="0" baseline="0" noProof="0">
                <a:ln>
                  <a:noFill/>
                </a:ln>
                <a:solidFill>
                  <a:srgbClr val="000000"/>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Frais de restauration 1.470</a:t>
              </a:r>
              <a:r>
                <a:rPr kumimoji="0" lang="el-GR" sz="2450" b="0" i="0" u="none" strike="noStrike" kern="0" cap="none" spc="0" normalizeH="0" baseline="0" noProof="0" dirty="0">
                  <a:ln>
                    <a:noFill/>
                  </a:ln>
                  <a:solidFill>
                    <a:srgbClr val="2A2A2A"/>
                  </a:solidFill>
                  <a:effectLst/>
                  <a:uLnTx/>
                  <a:uFillTx/>
                  <a:latin typeface="droid serif"/>
                  <a:ea typeface="droid serif"/>
                  <a:cs typeface="droid serif"/>
                  <a:sym typeface="Oi"/>
                </a:rPr>
                <a:t>€         2.020€</a:t>
              </a:r>
              <a:endParaRPr kumimoji="0" lang="el-GR" sz="2450" b="0" i="0" u="none" strike="noStrike" kern="0" cap="none" spc="0" normalizeH="0" baseline="0" noProof="0" dirty="0">
                <a:ln>
                  <a:noFill/>
                </a:ln>
                <a:solidFill>
                  <a:srgbClr val="000000"/>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l-GR"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Dans un budget flexible pour 185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délégués</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l'allocation</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a:t>
              </a:r>
              <a:r>
                <a:rPr kumimoji="0" lang="en-US" sz="2450" b="0" i="0" u="none" strike="noStrike" kern="0" cap="none" spc="0" normalizeH="0" baseline="0" noProof="0" dirty="0" err="1">
                  <a:ln>
                    <a:noFill/>
                  </a:ln>
                  <a:solidFill>
                    <a:srgbClr val="2A2A2A"/>
                  </a:solidFill>
                  <a:effectLst/>
                  <a:uLnTx/>
                  <a:uFillTx/>
                  <a:latin typeface="droid serif"/>
                  <a:ea typeface="droid serif"/>
                  <a:cs typeface="droid serif"/>
                  <a:sym typeface="Oi"/>
                </a:rPr>
                <a:t>budgétaire</a:t>
              </a:r>
              <a:r>
                <a:rPr kumimoji="0" lang="en-US" sz="2450" b="0" i="0" u="none" strike="noStrike" kern="0" cap="none" spc="0" normalizeH="0" baseline="0" noProof="0" dirty="0">
                  <a:ln>
                    <a:noFill/>
                  </a:ln>
                  <a:solidFill>
                    <a:srgbClr val="2A2A2A"/>
                  </a:solidFill>
                  <a:effectLst/>
                  <a:uLnTx/>
                  <a:uFillTx/>
                  <a:latin typeface="droid serif"/>
                  <a:ea typeface="droid serif"/>
                  <a:cs typeface="droid serif"/>
                  <a:sym typeface="Oi"/>
                </a:rPr>
                <a:t> pour les frais de restauration sera de …… </a:t>
              </a:r>
              <a:r>
                <a:rPr kumimoji="0" lang="el-GR" sz="2450" b="0" i="0" u="none" strike="noStrike" kern="0" cap="none" spc="0" normalizeH="0" baseline="0" noProof="0" dirty="0">
                  <a:ln>
                    <a:noFill/>
                  </a:ln>
                  <a:solidFill>
                    <a:srgbClr val="2A2A2A"/>
                  </a:solidFill>
                  <a:effectLst/>
                  <a:uLnTx/>
                  <a:uFillTx/>
                  <a:latin typeface="droid serif"/>
                  <a:ea typeface="droid serif"/>
                  <a:cs typeface="droid serif"/>
                  <a:sym typeface="Oi"/>
                </a:rPr>
                <a:t>€</a:t>
              </a:r>
              <a:endParaRPr kumimoji="0" lang="el-GR" sz="2450" b="0" i="0" u="none" strike="noStrike" kern="0" cap="none" spc="0" normalizeH="0" baseline="0" noProof="0">
                <a:ln>
                  <a:noFill/>
                </a:ln>
                <a:solidFill>
                  <a:srgbClr val="000000"/>
                </a:solidFill>
                <a:effectLst/>
                <a:uLnTx/>
                <a:uFillTx/>
                <a:latin typeface="droid serif"/>
                <a:ea typeface="droid serif"/>
                <a:cs typeface="droid serif"/>
                <a:sym typeface="Arial"/>
              </a:endParaRPr>
            </a:p>
            <a:p>
              <a:pPr marL="0" marR="0" lvl="0" indent="0" algn="l" defTabSz="914400" rtl="0" eaLnBrk="1" fontAlgn="auto" latinLnBrk="0" hangingPunct="1">
                <a:lnSpc>
                  <a:spcPct val="120008"/>
                </a:lnSpc>
                <a:spcBef>
                  <a:spcPts val="0"/>
                </a:spcBef>
                <a:spcAft>
                  <a:spcPts val="0"/>
                </a:spcAft>
                <a:buClr>
                  <a:srgbClr val="000000"/>
                </a:buClr>
                <a:buSzTx/>
                <a:buFont typeface="Arial"/>
                <a:buNone/>
                <a:tabLst/>
                <a:defRPr/>
              </a:pPr>
              <a:endParaRPr kumimoji="0" lang="el-GR"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p:txBody>
        </p:sp>
      </p:grpSp>
      <p:grpSp>
        <p:nvGrpSpPr>
          <p:cNvPr id="3" name="Google Shape;891;p56"/>
          <p:cNvGrpSpPr/>
          <p:nvPr/>
        </p:nvGrpSpPr>
        <p:grpSpPr>
          <a:xfrm>
            <a:off x="10504118" y="1665645"/>
            <a:ext cx="6423763" cy="6948566"/>
            <a:chOff x="0" y="-9525"/>
            <a:chExt cx="8565018" cy="9264755"/>
          </a:xfrm>
        </p:grpSpPr>
        <p:sp>
          <p:nvSpPr>
            <p:cNvPr id="892" name="Google Shape;892;p56"/>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a:ea typeface="droid serif"/>
                  <a:cs typeface="droid serif"/>
                  <a:sym typeface="Oi"/>
                </a:rPr>
                <a:t>Unité</a:t>
              </a:r>
              <a:r>
                <a:rPr kumimoji="0" lang="en-US" sz="6600" b="0" i="0" u="none" strike="noStrike" kern="0" cap="none" spc="0" normalizeH="0" baseline="0" noProof="0" dirty="0">
                  <a:ln>
                    <a:noFill/>
                  </a:ln>
                  <a:solidFill>
                    <a:srgbClr val="F6F5EF"/>
                  </a:solidFill>
                  <a:effectLst/>
                  <a:uLnTx/>
                  <a:uFillTx/>
                  <a:latin typeface="droid serif"/>
                  <a:ea typeface="droid serif"/>
                  <a:cs typeface="droid serif"/>
                  <a:sym typeface="Oi"/>
                </a:rPr>
                <a:t> </a:t>
              </a:r>
              <a:endParaRPr kumimoji="0" lang="en-US" sz="6600" b="0" i="0" u="none" strike="noStrike" kern="0" cap="none" spc="0" normalizeH="0" baseline="0" noProof="0" dirty="0">
                <a:ln>
                  <a:noFill/>
                </a:ln>
                <a:solidFill>
                  <a:srgbClr val="F6F5EF"/>
                </a:solidFill>
                <a:effectLst/>
                <a:uLnTx/>
                <a:uFillTx/>
                <a:latin typeface="droid serif"/>
                <a:ea typeface="droid serif"/>
                <a:cs typeface="droid serif"/>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a:ea typeface="droid serif"/>
                  <a:cs typeface="droid serif"/>
                  <a:sym typeface="Oi"/>
                </a:rPr>
                <a:t>d'apprentissage</a:t>
              </a:r>
              <a:r>
                <a:rPr kumimoji="0" lang="en-US" sz="6600" b="0" i="0" u="none" strike="noStrike" kern="0" cap="none" spc="0" normalizeH="0" baseline="0" noProof="0" dirty="0">
                  <a:ln>
                    <a:noFill/>
                  </a:ln>
                  <a:solidFill>
                    <a:srgbClr val="F6F5EF"/>
                  </a:solidFill>
                  <a:effectLst/>
                  <a:uLnTx/>
                  <a:uFillTx/>
                  <a:latin typeface="droid serif"/>
                  <a:ea typeface="droid serif"/>
                  <a:cs typeface="droid serif"/>
                  <a:sym typeface="Oi"/>
                </a:rPr>
                <a:t> 4</a:t>
              </a:r>
              <a:endParaRPr kumimoji="0" sz="6600" b="0" i="0" u="none" strike="noStrike" kern="0" cap="none" spc="0" normalizeH="0" baseline="0" noProof="0" dirty="0">
                <a:ln>
                  <a:noFill/>
                </a:ln>
                <a:solidFill>
                  <a:srgbClr val="000000"/>
                </a:solidFill>
                <a:effectLst/>
                <a:uLnTx/>
                <a:uFillTx/>
                <a:latin typeface="droid serif"/>
                <a:ea typeface="droid serif"/>
                <a:cs typeface="droid serif"/>
                <a:sym typeface="Arial"/>
              </a:endParaRPr>
            </a:p>
          </p:txBody>
        </p:sp>
        <p:pic>
          <p:nvPicPr>
            <p:cNvPr id="893" name="Google Shape;893;p56"/>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894" name="Google Shape;894;p56"/>
          <p:cNvSpPr txBox="1"/>
          <p:nvPr/>
        </p:nvSpPr>
        <p:spPr>
          <a:xfrm>
            <a:off x="453512" y="65469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a:ea typeface="droid serif"/>
                <a:cs typeface="droid serif"/>
                <a:sym typeface="Oi"/>
              </a:rPr>
              <a:t>Questionnaire </a:t>
            </a: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a:ea typeface="droid serif"/>
                <a:cs typeface="droid serif"/>
                <a:sym typeface="Oi"/>
              </a:rPr>
              <a:t>d'évaluation</a:t>
            </a:r>
            <a:endParaRPr kumimoji="0" sz="11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95" name="Google Shape;895;p56" descr="Logo&#10;&#10;Description automatically generated"/>
          <p:cNvPicPr preferRelativeResize="0"/>
          <p:nvPr/>
        </p:nvPicPr>
        <p:blipFill rotWithShape="1">
          <a:blip r:embed="rId4">
            <a:alphaModFix/>
          </a:blip>
          <a:srcRect/>
          <a:stretch/>
        </p:blipFill>
        <p:spPr>
          <a:xfrm>
            <a:off x="13232457" y="6293862"/>
            <a:ext cx="967083" cy="705955"/>
          </a:xfrm>
          <a:prstGeom prst="rect">
            <a:avLst/>
          </a:prstGeom>
          <a:noFill/>
          <a:ln>
            <a:noFill/>
          </a:ln>
        </p:spPr>
      </p:pic>
    </p:spTree>
    <p:extLst>
      <p:ext uri="{BB962C8B-B14F-4D97-AF65-F5344CB8AC3E}">
        <p14:creationId xmlns:p14="http://schemas.microsoft.com/office/powerpoint/2010/main" val="3599631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1905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nvGrpSpPr>
          <p:cNvPr id="903" name="Google Shape;903;p57"/>
          <p:cNvGrpSpPr/>
          <p:nvPr/>
        </p:nvGrpSpPr>
        <p:grpSpPr>
          <a:xfrm>
            <a:off x="598215" y="1943230"/>
            <a:ext cx="8051813" cy="7386638"/>
            <a:chOff x="-303958" y="-397561"/>
            <a:chExt cx="15516079" cy="9595068"/>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5" name="Google Shape;905;p57"/>
            <p:cNvSpPr txBox="1"/>
            <p:nvPr/>
          </p:nvSpPr>
          <p:spPr>
            <a:xfrm>
              <a:off x="-303958" y="-397561"/>
              <a:ext cx="15516079" cy="959506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Une petite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entreprise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manufacturière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doit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démarrer</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ses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activités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 1er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juillet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Les estimations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suivantes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ont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été</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préparées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a:t>
              </a:r>
              <a:endParaRPr kumimoji="0" lang="en-US" sz="1400" b="0" i="0" u="none" strike="noStrike" kern="0" cap="none" spc="0" normalizeH="0" baseline="0" noProof="0" dirty="0">
                <a:ln>
                  <a:noFill/>
                </a:ln>
                <a:solidFill>
                  <a:srgbClr val="000000"/>
                </a:solidFill>
                <a:effectLst/>
                <a:uLnTx/>
                <a:uFillTx/>
                <a:latin typeface="droid serif"/>
                <a:ea typeface="droid serif"/>
                <a:cs typeface="droid serif"/>
                <a:sym typeface="Arial"/>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ctr"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ctr"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Il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est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prévu</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d'avoir</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des stocks de matières premières de 10.000€ fin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juillet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et de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maintenir</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les stocks à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ce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niveau</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par la suite.</a:t>
              </a: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Arial"/>
              </a:endParaRPr>
            </a:p>
            <a:p>
              <a:pPr marL="0" marR="0" lvl="0" indent="0" algn="ctr"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nvGraphicFramePr>
        <p:xfrm>
          <a:off x="324908" y="3595978"/>
          <a:ext cx="8445216" cy="3640977"/>
        </p:xfrm>
        <a:graphic>
          <a:graphicData uri="http://schemas.openxmlformats.org/drawingml/2006/table">
            <a:tbl>
              <a:tblPr firstRow="1" bandRow="1">
                <a:tableStyleId>{6E25E649-3F16-4E02-A733-19D2CDBF48F0}</a:tableStyleId>
              </a:tblPr>
              <a:tblGrid>
                <a:gridCol w="2111304">
                  <a:extLst>
                    <a:ext uri="{9D8B030D-6E8A-4147-A177-3AD203B41FA5}">
                      <a16:colId xmlns:a16="http://schemas.microsoft.com/office/drawing/2014/main" val="3309902194"/>
                    </a:ext>
                  </a:extLst>
                </a:gridCol>
                <a:gridCol w="2111304">
                  <a:extLst>
                    <a:ext uri="{9D8B030D-6E8A-4147-A177-3AD203B41FA5}">
                      <a16:colId xmlns:a16="http://schemas.microsoft.com/office/drawing/2014/main" val="3865208737"/>
                    </a:ext>
                  </a:extLst>
                </a:gridCol>
                <a:gridCol w="2111304">
                  <a:extLst>
                    <a:ext uri="{9D8B030D-6E8A-4147-A177-3AD203B41FA5}">
                      <a16:colId xmlns:a16="http://schemas.microsoft.com/office/drawing/2014/main" val="2787188536"/>
                    </a:ext>
                  </a:extLst>
                </a:gridCol>
                <a:gridCol w="2111304">
                  <a:extLst>
                    <a:ext uri="{9D8B030D-6E8A-4147-A177-3AD203B41FA5}">
                      <a16:colId xmlns:a16="http://schemas.microsoft.com/office/drawing/2014/main" val="1546862913"/>
                    </a:ext>
                  </a:extLst>
                </a:gridCol>
              </a:tblGrid>
              <a:tr h="699657">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5">
                        <a:lumMod val="75000"/>
                      </a:schemeClr>
                    </a:solidFill>
                  </a:tcPr>
                </a:tc>
                <a:tc>
                  <a:txBody>
                    <a:bodyPr/>
                    <a:lstStyle/>
                    <a:p>
                      <a:pPr algn="ctr"/>
                      <a:r>
                        <a:rPr lang="en-US" sz="2500" dirty="0">
                          <a:latin typeface="Droid Serif"/>
                          <a:ea typeface="Droid Serif"/>
                          <a:cs typeface="Droid Serif"/>
                        </a:rPr>
                        <a:t>Juillet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500" dirty="0" err="1">
                          <a:latin typeface="Droid Serif"/>
                          <a:ea typeface="Droid Serif"/>
                          <a:cs typeface="Droid Serif"/>
                        </a:rPr>
                        <a:t>Août</a:t>
                      </a:r>
                      <a:endParaRPr lang="el-GR" sz="2500" dirty="0" err="1">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500" dirty="0" err="1">
                          <a:latin typeface="Droid Serif"/>
                          <a:ea typeface="Droid Serif"/>
                          <a:cs typeface="Droid Serif"/>
                        </a:rPr>
                        <a:t>Septembre</a:t>
                      </a:r>
                      <a:endParaRPr lang="el-GR" sz="2500" dirty="0" err="1">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997218453"/>
                  </a:ext>
                </a:extLst>
              </a:tr>
              <a:tr h="699657">
                <a:tc>
                  <a:txBody>
                    <a:bodyPr/>
                    <a:lstStyle/>
                    <a:p>
                      <a:pPr algn="ctr"/>
                      <a:r>
                        <a:rPr lang="en-US" sz="2500" dirty="0">
                          <a:latin typeface="Droid Serif"/>
                          <a:ea typeface="Droid Serif"/>
                          <a:cs typeface="Droid Serif"/>
                        </a:rPr>
                        <a:t>Ventes (</a:t>
                      </a:r>
                      <a:r>
                        <a:rPr lang="en-US" sz="2500" dirty="0" err="1">
                          <a:latin typeface="Droid Serif"/>
                          <a:ea typeface="Droid Serif"/>
                          <a:cs typeface="Droid Serif"/>
                        </a:rPr>
                        <a:t>unités</a:t>
                      </a:r>
                      <a:r>
                        <a:rPr lang="en-US" sz="2500" dirty="0">
                          <a:latin typeface="Droid Serif"/>
                          <a:ea typeface="Droid Serif"/>
                          <a:cs typeface="Droid Serif"/>
                        </a:rPr>
                        <a:t>)</a:t>
                      </a:r>
                      <a:endParaRPr lang="el-GR" sz="2500" dirty="0">
                        <a:latin typeface="Droid Serif"/>
                        <a:ea typeface="Droid Serif"/>
                        <a:cs typeface="Droid Serif"/>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10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36</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60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9657">
                <a:tc>
                  <a:txBody>
                    <a:bodyPr/>
                    <a:lstStyle/>
                    <a:p>
                      <a:pPr algn="ctr"/>
                      <a:r>
                        <a:rPr lang="en-US" sz="2500" dirty="0">
                          <a:latin typeface="Droid Serif"/>
                          <a:ea typeface="Droid Serif"/>
                          <a:cs typeface="Droid Serif"/>
                        </a:rPr>
                        <a:t>Production (</a:t>
                      </a:r>
                      <a:r>
                        <a:rPr lang="en-US" sz="2500" dirty="0" err="1">
                          <a:latin typeface="Droid Serif"/>
                          <a:ea typeface="Droid Serif"/>
                          <a:cs typeface="Droid Serif"/>
                        </a:rPr>
                        <a:t>unités</a:t>
                      </a:r>
                      <a:r>
                        <a:rPr lang="en-US" sz="2500" dirty="0">
                          <a:latin typeface="Droid Serif"/>
                          <a:ea typeface="Droid Serif"/>
                          <a:cs typeface="Droid Serif"/>
                        </a:rPr>
                        <a:t>)</a:t>
                      </a:r>
                      <a:endParaRPr lang="el-GR" sz="2500" dirty="0">
                        <a:latin typeface="Droid Serif"/>
                        <a:ea typeface="Droid Serif"/>
                        <a:cs typeface="Droid Serif"/>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40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50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50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r h="699657">
                <a:tc>
                  <a:txBody>
                    <a:bodyPr/>
                    <a:lstStyle/>
                    <a:p>
                      <a:pPr algn="ctr"/>
                      <a:r>
                        <a:rPr lang="en-US" sz="2500" dirty="0">
                          <a:latin typeface="Droid Serif"/>
                          <a:ea typeface="Droid Serif"/>
                          <a:cs typeface="Droid Serif"/>
                        </a:rPr>
                        <a:t>Stock </a:t>
                      </a:r>
                      <a:r>
                        <a:rPr lang="en-US" sz="2500" dirty="0" err="1">
                          <a:latin typeface="Droid Serif"/>
                          <a:ea typeface="Droid Serif"/>
                          <a:cs typeface="Droid Serif"/>
                        </a:rPr>
                        <a:t>d’ouverture</a:t>
                      </a:r>
                      <a:r>
                        <a:rPr lang="en-US" sz="2500" dirty="0">
                          <a:latin typeface="Droid Serif"/>
                          <a:ea typeface="Droid Serif"/>
                          <a:cs typeface="Droid Serif"/>
                        </a:rPr>
                        <a:t> (</a:t>
                      </a:r>
                      <a:r>
                        <a:rPr lang="en-US" sz="2500" dirty="0" err="1">
                          <a:latin typeface="Droid Serif"/>
                          <a:ea typeface="Droid Serif"/>
                          <a:cs typeface="Droid Serif"/>
                        </a:rPr>
                        <a:t>unités</a:t>
                      </a:r>
                      <a:r>
                        <a:rPr lang="en-US" sz="2500" dirty="0">
                          <a:latin typeface="Droid Serif"/>
                          <a:ea typeface="Droid Serif"/>
                          <a:cs typeface="Droid Serif"/>
                        </a:rPr>
                        <a:t>) NIL</a:t>
                      </a:r>
                      <a:endParaRPr lang="el-GR" sz="2500" dirty="0">
                        <a:latin typeface="Droid Serif"/>
                        <a:ea typeface="Droid Serif"/>
                        <a:cs typeface="Droid Serif"/>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613743"/>
                  </a:ext>
                </a:extLst>
              </a:tr>
            </a:tbl>
          </a:graphicData>
        </a:graphic>
      </p:graphicFrame>
    </p:spTree>
    <p:extLst>
      <p:ext uri="{BB962C8B-B14F-4D97-AF65-F5344CB8AC3E}">
        <p14:creationId xmlns:p14="http://schemas.microsoft.com/office/powerpoint/2010/main" val="30584547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nvGrpSpPr>
          <p:cNvPr id="903" name="Google Shape;903;p57"/>
          <p:cNvGrpSpPr/>
          <p:nvPr/>
        </p:nvGrpSpPr>
        <p:grpSpPr>
          <a:xfrm>
            <a:off x="417001" y="1831714"/>
            <a:ext cx="8414241" cy="7848302"/>
            <a:chOff x="-653163" y="-542418"/>
            <a:chExt cx="16214488" cy="10194760"/>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5" name="Google Shape;905;p57"/>
            <p:cNvSpPr txBox="1"/>
            <p:nvPr/>
          </p:nvSpPr>
          <p:spPr>
            <a:xfrm>
              <a:off x="-653163" y="-542418"/>
              <a:ext cx="16214488" cy="101947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Prix de vente,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coûts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et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autres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informations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a:t>
              </a:r>
              <a:endParaRPr kumimoji="0" lang="en-US" sz="1400" b="0" i="0" u="none" strike="noStrike" kern="0" cap="none" spc="0" normalizeH="0" baseline="0" noProof="0" dirty="0">
                <a:ln>
                  <a:noFill/>
                </a:ln>
                <a:solidFill>
                  <a:srgbClr val="000000"/>
                </a:solidFill>
                <a:effectLst/>
                <a:uLnTx/>
                <a:uFillTx/>
                <a:latin typeface="droid serif"/>
                <a:ea typeface="droid serif"/>
                <a:cs typeface="droid serif"/>
                <a:sym typeface="Arial"/>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ctr"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Les</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frais</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généraux</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fixes</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devraient</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être</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de 5 000 €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par</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mois</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dont</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 1 000 € </a:t>
              </a:r>
              <a:r>
                <a:rPr kumimoji="0" lang="el-GR"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d'amortissement</a:t>
              </a:r>
              <a:r>
                <a:rPr kumimoji="0" lang="el-GR" sz="2500" b="0" i="0" u="none" strike="noStrike" kern="0" cap="none" spc="0" normalizeH="0" baseline="0" noProof="0" dirty="0">
                  <a:ln>
                    <a:noFill/>
                  </a:ln>
                  <a:solidFill>
                    <a:srgbClr val="000000"/>
                  </a:solidFill>
                  <a:effectLst/>
                  <a:uLnTx/>
                  <a:uFillTx/>
                  <a:latin typeface="droid serif"/>
                  <a:ea typeface="droid serif"/>
                  <a:cs typeface="droid serif"/>
                  <a:sym typeface="Oi"/>
                </a:rPr>
                <a: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Modalités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de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règlement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des ventes : 10 %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comptant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solde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payable le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mois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suivant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la vente. La main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d'œuvre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est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payée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mois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où</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elle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est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engagée</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et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toutes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les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autres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dépenses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le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mois</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r>
                <a:rPr kumimoji="0" lang="en-US" sz="2500" b="0" i="0" u="none" strike="noStrike" kern="0" cap="none" spc="0" normalizeH="0" baseline="0" noProof="0" dirty="0" err="1">
                  <a:ln>
                    <a:noFill/>
                  </a:ln>
                  <a:solidFill>
                    <a:srgbClr val="000000"/>
                  </a:solidFill>
                  <a:effectLst/>
                  <a:uLnTx/>
                  <a:uFillTx/>
                  <a:latin typeface="droid serif"/>
                  <a:ea typeface="droid serif"/>
                  <a:cs typeface="droid serif"/>
                  <a:sym typeface="Oi"/>
                </a:rPr>
                <a:t>suivant</a:t>
              </a:r>
              <a:r>
                <a:rPr kumimoji="0" lang="en-US" sz="2500" b="0" i="0" u="none" strike="noStrike" kern="0" cap="none" spc="0" normalizeH="0" baseline="0" noProof="0" dirty="0">
                  <a:ln>
                    <a:noFill/>
                  </a:ln>
                  <a:solidFill>
                    <a:srgbClr val="000000"/>
                  </a:solidFill>
                  <a:effectLst/>
                  <a:uLnTx/>
                  <a:uFillTx/>
                  <a:latin typeface="droid serif"/>
                  <a:ea typeface="droid serif"/>
                  <a:cs typeface="droid serif"/>
                  <a:sym typeface="Oi"/>
                </a:rPr>
                <a:t>. </a:t>
              </a: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Arial"/>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nvGraphicFramePr>
        <p:xfrm>
          <a:off x="417001" y="2493558"/>
          <a:ext cx="7037872" cy="3652068"/>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5">
                        <a:lumMod val="75000"/>
                      </a:schemeClr>
                    </a:solidFill>
                  </a:tcPr>
                </a:tc>
                <a:tc>
                  <a:txBody>
                    <a:bodyPr/>
                    <a:lstStyle/>
                    <a:p>
                      <a:pPr algn="ctr"/>
                      <a:r>
                        <a:rPr lang="el-GR" sz="2500" dirty="0">
                          <a:latin typeface="Droid Serif" panose="020B0604020202020204" charset="0"/>
                          <a:ea typeface="Droid Serif" panose="020B0604020202020204" charset="0"/>
                          <a:cs typeface="Droid Serif" panose="020B0604020202020204" charset="0"/>
                        </a:rPr>
                        <a:t>€</a:t>
                      </a:r>
                      <a:r>
                        <a:rPr lang="en-US" sz="2500" dirty="0">
                          <a:latin typeface="Droid Serif" panose="020B0604020202020204" charset="0"/>
                          <a:ea typeface="Droid Serif" panose="020B0604020202020204" charset="0"/>
                          <a:cs typeface="Droid Serif" panose="020B0604020202020204" charset="0"/>
                        </a:rPr>
                        <a:t> Per Unit</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997218453"/>
                  </a:ext>
                </a:extLst>
              </a:tr>
              <a:tr h="699657">
                <a:tc>
                  <a:txBody>
                    <a:bodyPr/>
                    <a:lstStyle/>
                    <a:p>
                      <a:pPr algn="ctr"/>
                      <a:r>
                        <a:rPr lang="en-US" sz="2500" dirty="0">
                          <a:latin typeface="Droid Serif"/>
                          <a:ea typeface="Droid Serif"/>
                          <a:cs typeface="Droid Serif"/>
                        </a:rPr>
                        <a:t>Prix de Vente</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900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9657">
                <a:tc>
                  <a:txBody>
                    <a:bodyPr/>
                    <a:lstStyle/>
                    <a:p>
                      <a:pPr algn="ctr"/>
                      <a:r>
                        <a:rPr lang="en-US" sz="2500" dirty="0">
                          <a:latin typeface="Droid Serif"/>
                          <a:ea typeface="Droid Serif"/>
                          <a:cs typeface="Droid Serif"/>
                        </a:rPr>
                        <a:t>Coût Matériel</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280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r h="699657">
                <a:tc>
                  <a:txBody>
                    <a:bodyPr/>
                    <a:lstStyle/>
                    <a:p>
                      <a:pPr algn="ctr"/>
                      <a:r>
                        <a:rPr lang="en-US" sz="2500" dirty="0">
                          <a:latin typeface="Droid Serif"/>
                          <a:ea typeface="Droid Serif"/>
                          <a:cs typeface="Droid Serif"/>
                        </a:rPr>
                        <a:t>Coût du travail</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160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613743"/>
                  </a:ext>
                </a:extLst>
              </a:tr>
              <a:tr h="699657">
                <a:tc>
                  <a:txBody>
                    <a:bodyPr/>
                    <a:lstStyle/>
                    <a:p>
                      <a:pPr lvl="0" algn="ctr">
                        <a:buNone/>
                      </a:pPr>
                      <a:r>
                        <a:rPr lang="en-US" sz="2500" b="0" i="0" u="none" strike="noStrike" baseline="0" noProof="0">
                          <a:solidFill>
                            <a:srgbClr val="000000"/>
                          </a:solidFill>
                          <a:latin typeface="Droid Serif"/>
                        </a:rPr>
                        <a:t>Frais </a:t>
                      </a:r>
                      <a:r>
                        <a:rPr lang="en-US" sz="2500" b="0" i="0" u="none" strike="noStrike" baseline="0" noProof="0" err="1">
                          <a:solidFill>
                            <a:srgbClr val="000000"/>
                          </a:solidFill>
                          <a:latin typeface="Droid Serif"/>
                        </a:rPr>
                        <a:t>généraux</a:t>
                      </a:r>
                      <a:r>
                        <a:rPr lang="en-US" sz="2500" b="0" i="0" u="none" strike="noStrike" baseline="0" noProof="0">
                          <a:solidFill>
                            <a:srgbClr val="000000"/>
                          </a:solidFill>
                          <a:latin typeface="Droid Serif"/>
                        </a:rPr>
                        <a:t> variables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500" dirty="0">
                          <a:latin typeface="Droid Serif" panose="020B0604020202020204" charset="0"/>
                          <a:ea typeface="Droid Serif" panose="020B0604020202020204" charset="0"/>
                          <a:cs typeface="Droid Serif" panose="020B0604020202020204" charset="0"/>
                        </a:rPr>
                        <a:t>40</a:t>
                      </a:r>
                      <a:endParaRPr lang="el-GR" sz="250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329470"/>
                  </a:ext>
                </a:extLst>
              </a:tr>
            </a:tbl>
          </a:graphicData>
        </a:graphic>
      </p:graphicFrame>
    </p:spTree>
    <p:extLst>
      <p:ext uri="{BB962C8B-B14F-4D97-AF65-F5344CB8AC3E}">
        <p14:creationId xmlns:p14="http://schemas.microsoft.com/office/powerpoint/2010/main" val="318008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nvGrpSpPr>
          <p:cNvPr id="903" name="Google Shape;903;p57"/>
          <p:cNvGrpSpPr/>
          <p:nvPr/>
        </p:nvGrpSpPr>
        <p:grpSpPr>
          <a:xfrm>
            <a:off x="729760" y="2024220"/>
            <a:ext cx="7692346" cy="5078313"/>
            <a:chOff x="-50467" y="-292357"/>
            <a:chExt cx="14823375" cy="6596609"/>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5" name="Google Shape;905;p57"/>
            <p:cNvSpPr txBox="1"/>
            <p:nvPr/>
          </p:nvSpPr>
          <p:spPr>
            <a:xfrm>
              <a:off x="-50467" y="-292357"/>
              <a:ext cx="14823375" cy="65966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Exigences</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 </a:t>
              </a:r>
              <a:r>
                <a:rPr kumimoji="0" lang="fr-BE"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Les encaissements budgétisés des ventes sont</a:t>
              </a:r>
              <a:r>
                <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(b) </a:t>
              </a:r>
              <a:r>
                <a:rPr kumimoji="0" lang="fr-BE"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Les paiements en espèces budgétisés pour les matières premières sont les suivants </a:t>
              </a:r>
              <a:r>
                <a:rPr kumimoji="0" lang="en-US"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graphicFrame>
        <p:nvGraphicFramePr>
          <p:cNvPr id="2" name="Table 2">
            <a:extLst>
              <a:ext uri="{FF2B5EF4-FFF2-40B4-BE49-F238E27FC236}">
                <a16:creationId xmlns:a16="http://schemas.microsoft.com/office/drawing/2014/main" id="{94D531F2-8DCA-589A-97FC-BD6680BDE3B2}"/>
              </a:ext>
            </a:extLst>
          </p:cNvPr>
          <p:cNvGraphicFramePr>
            <a:graphicFrameLocks noGrp="1"/>
          </p:cNvGraphicFramePr>
          <p:nvPr/>
        </p:nvGraphicFramePr>
        <p:xfrm>
          <a:off x="729760" y="3303238"/>
          <a:ext cx="7037872" cy="2096778"/>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r>
                        <a:rPr lang="en-US" sz="2500" dirty="0" err="1">
                          <a:solidFill>
                            <a:schemeClr val="tx1"/>
                          </a:solidFill>
                          <a:latin typeface="Droid Serif" panose="020B0604020202020204" charset="0"/>
                          <a:ea typeface="Droid Serif" panose="020B0604020202020204" charset="0"/>
                          <a:cs typeface="Droid Serif" panose="020B0604020202020204" charset="0"/>
                        </a:rPr>
                        <a:t>Juillet</a:t>
                      </a:r>
                      <a:endParaRPr lang="el-GR" sz="2500" dirty="0">
                        <a:solidFill>
                          <a:schemeClr val="tx1"/>
                        </a:solidFill>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algn="ctr"/>
                      <a:r>
                        <a:rPr lang="el-GR" sz="2500"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18453"/>
                  </a:ext>
                </a:extLst>
              </a:tr>
              <a:tr h="699657">
                <a:tc>
                  <a:txBody>
                    <a:bodyPr/>
                    <a:lstStyle/>
                    <a:p>
                      <a:pPr algn="ctr"/>
                      <a:r>
                        <a:rPr lang="en-US" sz="2500" b="1" dirty="0" err="1">
                          <a:latin typeface="Droid Serif" panose="020B0604020202020204" charset="0"/>
                          <a:ea typeface="Droid Serif" panose="020B0604020202020204" charset="0"/>
                          <a:cs typeface="Droid Serif" panose="020B0604020202020204" charset="0"/>
                        </a:rPr>
                        <a:t>Août</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7464">
                <a:tc>
                  <a:txBody>
                    <a:bodyPr/>
                    <a:lstStyle/>
                    <a:p>
                      <a:pPr algn="ctr"/>
                      <a:r>
                        <a:rPr lang="en-US" sz="2500" b="1" dirty="0" err="1">
                          <a:latin typeface="Droid Serif" panose="020B0604020202020204" charset="0"/>
                          <a:ea typeface="Droid Serif" panose="020B0604020202020204" charset="0"/>
                          <a:cs typeface="Droid Serif" panose="020B0604020202020204" charset="0"/>
                        </a:rPr>
                        <a:t>Septembre</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bl>
          </a:graphicData>
        </a:graphic>
      </p:graphicFrame>
      <p:graphicFrame>
        <p:nvGraphicFramePr>
          <p:cNvPr id="3" name="Table 2">
            <a:extLst>
              <a:ext uri="{FF2B5EF4-FFF2-40B4-BE49-F238E27FC236}">
                <a16:creationId xmlns:a16="http://schemas.microsoft.com/office/drawing/2014/main" id="{3A214F18-AE8A-B9A9-B98E-47ACD7095075}"/>
              </a:ext>
            </a:extLst>
          </p:cNvPr>
          <p:cNvGraphicFramePr>
            <a:graphicFrameLocks noGrp="1"/>
          </p:cNvGraphicFramePr>
          <p:nvPr/>
        </p:nvGraphicFramePr>
        <p:xfrm>
          <a:off x="729760" y="7214391"/>
          <a:ext cx="7037872" cy="2096778"/>
        </p:xfrm>
        <a:graphic>
          <a:graphicData uri="http://schemas.openxmlformats.org/drawingml/2006/table">
            <a:tbl>
              <a:tblPr firstRow="1" bandRow="1">
                <a:tableStyleId>{6E25E649-3F16-4E02-A733-19D2CDBF48F0}</a:tableStyleId>
              </a:tblPr>
              <a:tblGrid>
                <a:gridCol w="3518936">
                  <a:extLst>
                    <a:ext uri="{9D8B030D-6E8A-4147-A177-3AD203B41FA5}">
                      <a16:colId xmlns:a16="http://schemas.microsoft.com/office/drawing/2014/main" val="3309902194"/>
                    </a:ext>
                  </a:extLst>
                </a:gridCol>
                <a:gridCol w="3518936">
                  <a:extLst>
                    <a:ext uri="{9D8B030D-6E8A-4147-A177-3AD203B41FA5}">
                      <a16:colId xmlns:a16="http://schemas.microsoft.com/office/drawing/2014/main" val="3865208737"/>
                    </a:ext>
                  </a:extLst>
                </a:gridCol>
              </a:tblGrid>
              <a:tr h="699657">
                <a:tc>
                  <a:txBody>
                    <a:bodyPr/>
                    <a:lstStyle/>
                    <a:p>
                      <a:pPr algn="ctr"/>
                      <a:r>
                        <a:rPr lang="en-US" sz="2500" dirty="0" err="1">
                          <a:solidFill>
                            <a:schemeClr val="tx1"/>
                          </a:solidFill>
                          <a:latin typeface="Droid Serif" panose="020B0604020202020204" charset="0"/>
                          <a:ea typeface="Droid Serif" panose="020B0604020202020204" charset="0"/>
                          <a:cs typeface="Droid Serif" panose="020B0604020202020204" charset="0"/>
                        </a:rPr>
                        <a:t>Juillet</a:t>
                      </a:r>
                      <a:endParaRPr lang="el-GR" sz="2500" dirty="0">
                        <a:solidFill>
                          <a:schemeClr val="tx1"/>
                        </a:solidFill>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18453"/>
                  </a:ext>
                </a:extLst>
              </a:tr>
              <a:tr h="699657">
                <a:tc>
                  <a:txBody>
                    <a:bodyPr/>
                    <a:lstStyle/>
                    <a:p>
                      <a:pPr algn="ctr"/>
                      <a:r>
                        <a:rPr lang="en-US" sz="2500" b="1" dirty="0" err="1">
                          <a:latin typeface="Droid Serif" panose="020B0604020202020204" charset="0"/>
                          <a:ea typeface="Droid Serif" panose="020B0604020202020204" charset="0"/>
                          <a:cs typeface="Droid Serif" panose="020B0604020202020204" charset="0"/>
                        </a:rPr>
                        <a:t>Août</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908530"/>
                  </a:ext>
                </a:extLst>
              </a:tr>
              <a:tr h="697464">
                <a:tc>
                  <a:txBody>
                    <a:bodyPr/>
                    <a:lstStyle/>
                    <a:p>
                      <a:pPr algn="ctr"/>
                      <a:r>
                        <a:rPr lang="en-US" sz="2500" b="1" dirty="0" err="1">
                          <a:latin typeface="Droid Serif" panose="020B0604020202020204" charset="0"/>
                          <a:ea typeface="Droid Serif" panose="020B0604020202020204" charset="0"/>
                          <a:cs typeface="Droid Serif" panose="020B0604020202020204" charset="0"/>
                        </a:rPr>
                        <a:t>Septembre</a:t>
                      </a:r>
                      <a:endParaRPr lang="el-GR" sz="2500" b="1"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2500" b="1" dirty="0">
                          <a:solidFill>
                            <a:schemeClr val="tx1"/>
                          </a:solidFill>
                          <a:latin typeface="Droid Serif" panose="020B0604020202020204" charset="0"/>
                          <a:ea typeface="Droid Serif" panose="020B0604020202020204" charset="0"/>
                          <a:cs typeface="Droid Serif"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686844"/>
                  </a:ext>
                </a:extLst>
              </a:tr>
            </a:tbl>
          </a:graphicData>
        </a:graphic>
      </p:graphicFrame>
    </p:spTree>
    <p:extLst>
      <p:ext uri="{BB962C8B-B14F-4D97-AF65-F5344CB8AC3E}">
        <p14:creationId xmlns:p14="http://schemas.microsoft.com/office/powerpoint/2010/main" val="2745931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899"/>
        <p:cNvGrpSpPr/>
        <p:nvPr/>
      </p:nvGrpSpPr>
      <p:grpSpPr>
        <a:xfrm>
          <a:off x="0" y="0"/>
          <a:ext cx="0" cy="0"/>
          <a:chOff x="0" y="0"/>
          <a:chExt cx="0" cy="0"/>
        </a:xfrm>
      </p:grpSpPr>
      <p:sp>
        <p:nvSpPr>
          <p:cNvPr id="900" name="Google Shape;900;p57"/>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01" name="Google Shape;901;p57"/>
          <p:cNvPicPr preferRelativeResize="0"/>
          <p:nvPr/>
        </p:nvPicPr>
        <p:blipFill rotWithShape="1">
          <a:blip r:embed="rId3">
            <a:alphaModFix/>
          </a:blip>
          <a:srcRect/>
          <a:stretch/>
        </p:blipFill>
        <p:spPr>
          <a:xfrm>
            <a:off x="11826981" y="3878128"/>
            <a:ext cx="3989426" cy="3249569"/>
          </a:xfrm>
          <a:prstGeom prst="rect">
            <a:avLst/>
          </a:prstGeom>
          <a:noFill/>
          <a:ln>
            <a:noFill/>
          </a:ln>
        </p:spPr>
      </p:pic>
      <p:sp>
        <p:nvSpPr>
          <p:cNvPr id="902" name="Google Shape;902;p57"/>
          <p:cNvSpPr txBox="1"/>
          <p:nvPr/>
        </p:nvSpPr>
        <p:spPr>
          <a:xfrm>
            <a:off x="501637" y="342900"/>
            <a:ext cx="8244970" cy="8863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Question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nvGrpSpPr>
          <p:cNvPr id="903" name="Google Shape;903;p57"/>
          <p:cNvGrpSpPr/>
          <p:nvPr/>
        </p:nvGrpSpPr>
        <p:grpSpPr>
          <a:xfrm>
            <a:off x="729760" y="1371085"/>
            <a:ext cx="7692346" cy="9233297"/>
            <a:chOff x="-50467" y="-583237"/>
            <a:chExt cx="14823375" cy="11993836"/>
          </a:xfrm>
        </p:grpSpPr>
        <p:sp>
          <p:nvSpPr>
            <p:cNvPr id="904" name="Google Shape;904;p57"/>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5" name="Google Shape;905;p57"/>
            <p:cNvSpPr txBox="1"/>
            <p:nvPr/>
          </p:nvSpPr>
          <p:spPr>
            <a:xfrm>
              <a:off x="-50467" y="-583237"/>
              <a:ext cx="14823375" cy="1199383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Exigences</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(c) </a:t>
              </a:r>
              <a:r>
                <a:rPr kumimoji="0" lang="fr-BE"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 total des paiements en espèces budgétisés pour la main-d’œuvre et les frais généraux en août est de</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r>
                <a:rPr kumimoji="0" lang="el-GR"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(d) </a:t>
              </a:r>
              <a:r>
                <a:rPr kumimoji="0" lang="fr-BE"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Un budget de trésorerie peut être utilisé pour avertir à l’avance des problèmes de trésorerie potentiels qui pourraient survenir afin que les gestionnaires puissent prendre des mesures pour les éviter. C’est ce qu’on appelle</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Control </a:t>
              </a:r>
              <a:r>
                <a:rPr kumimoji="0" lang="en-US" sz="250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d’anticipation</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  \</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Feedback Control  \</a:t>
              </a:r>
              <a:endParaRPr kumimoji="0" lang="el-GR"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 </a:t>
              </a:r>
              <a:r>
                <a:rPr kumimoji="0" lang="fr-BE"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Un budget de trésorerie est continuellement mis à jour pour refléter les événements récents et les changements apportés aux événements prévus. Ce type de budget est connu sous le nom de</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Budget flexible  </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Budget </a:t>
              </a:r>
              <a:r>
                <a:rPr kumimoji="0" lang="en-US" sz="250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glissant</a:t>
              </a:r>
              <a:r>
                <a:rPr kumimoji="0" lang="en-US"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p:txBody>
        </p:sp>
      </p:grpSp>
      <p:pic>
        <p:nvPicPr>
          <p:cNvPr id="909" name="Google Shape;909;p57" descr="Logo&#10;&#10;Description automatically generated"/>
          <p:cNvPicPr preferRelativeResize="0"/>
          <p:nvPr/>
        </p:nvPicPr>
        <p:blipFill rotWithShape="1">
          <a:blip r:embed="rId4">
            <a:alphaModFix/>
          </a:blip>
          <a:srcRect/>
          <a:stretch/>
        </p:blipFill>
        <p:spPr>
          <a:xfrm>
            <a:off x="13335000" y="4790522"/>
            <a:ext cx="967083" cy="705955"/>
          </a:xfrm>
          <a:prstGeom prst="rect">
            <a:avLst/>
          </a:prstGeom>
          <a:noFill/>
          <a:ln>
            <a:noFill/>
          </a:ln>
        </p:spPr>
      </p:pic>
    </p:spTree>
    <p:extLst>
      <p:ext uri="{BB962C8B-B14F-4D97-AF65-F5344CB8AC3E}">
        <p14:creationId xmlns:p14="http://schemas.microsoft.com/office/powerpoint/2010/main" val="3589063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6F5EF"/>
        </a:solidFill>
        <a:effectLst/>
      </p:bgPr>
    </p:bg>
    <p:spTree>
      <p:nvGrpSpPr>
        <p:cNvPr id="1" name="Shape 783"/>
        <p:cNvGrpSpPr/>
        <p:nvPr/>
      </p:nvGrpSpPr>
      <p:grpSpPr>
        <a:xfrm>
          <a:off x="0" y="0"/>
          <a:ext cx="0" cy="0"/>
          <a:chOff x="0" y="0"/>
          <a:chExt cx="0" cy="0"/>
        </a:xfrm>
      </p:grpSpPr>
      <p:sp>
        <p:nvSpPr>
          <p:cNvPr id="784" name="Google Shape;784;p49"/>
          <p:cNvSpPr/>
          <p:nvPr/>
        </p:nvSpPr>
        <p:spPr>
          <a:xfrm>
            <a:off x="9144000" y="0"/>
            <a:ext cx="9144000" cy="10287000"/>
          </a:xfrm>
          <a:prstGeom prst="rect">
            <a:avLst/>
          </a:prstGeom>
          <a:solidFill>
            <a:srgbClr val="3F94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5" name="Google Shape;785;p49"/>
          <p:cNvGrpSpPr/>
          <p:nvPr/>
        </p:nvGrpSpPr>
        <p:grpSpPr>
          <a:xfrm>
            <a:off x="1350396" y="6578778"/>
            <a:ext cx="6547455" cy="3069075"/>
            <a:chOff x="0" y="192505"/>
            <a:chExt cx="8729940" cy="4092101"/>
          </a:xfrm>
        </p:grpSpPr>
        <p:sp>
          <p:nvSpPr>
            <p:cNvPr id="786" name="Google Shape;786;p49"/>
            <p:cNvSpPr/>
            <p:nvPr/>
          </p:nvSpPr>
          <p:spPr>
            <a:xfrm>
              <a:off x="0" y="192505"/>
              <a:ext cx="8729940" cy="4092101"/>
            </a:xfrm>
            <a:custGeom>
              <a:avLst/>
              <a:gdLst/>
              <a:ahLst/>
              <a:cxnLst/>
              <a:rect l="l" t="t" r="r" b="b"/>
              <a:pathLst>
                <a:path w="28338968" h="6901992" extrusionOk="0">
                  <a:moveTo>
                    <a:pt x="28214507" y="59690"/>
                  </a:moveTo>
                  <a:cubicBezTo>
                    <a:pt x="28250068" y="59690"/>
                    <a:pt x="28279279" y="88900"/>
                    <a:pt x="28279279" y="124460"/>
                  </a:cubicBezTo>
                  <a:lnTo>
                    <a:pt x="28279279" y="6777532"/>
                  </a:lnTo>
                  <a:cubicBezTo>
                    <a:pt x="28279279" y="6813092"/>
                    <a:pt x="28250068" y="6842302"/>
                    <a:pt x="28214507" y="6842302"/>
                  </a:cubicBezTo>
                  <a:lnTo>
                    <a:pt x="124460" y="6842302"/>
                  </a:lnTo>
                  <a:cubicBezTo>
                    <a:pt x="88900" y="6842302"/>
                    <a:pt x="59690" y="6813092"/>
                    <a:pt x="59690" y="6777532"/>
                  </a:cubicBezTo>
                  <a:lnTo>
                    <a:pt x="59690" y="124460"/>
                  </a:lnTo>
                  <a:cubicBezTo>
                    <a:pt x="59690" y="88900"/>
                    <a:pt x="88900" y="59690"/>
                    <a:pt x="124460" y="59690"/>
                  </a:cubicBezTo>
                  <a:lnTo>
                    <a:pt x="28214507" y="59690"/>
                  </a:lnTo>
                  <a:moveTo>
                    <a:pt x="28214507" y="0"/>
                  </a:moveTo>
                  <a:lnTo>
                    <a:pt x="124460" y="0"/>
                  </a:lnTo>
                  <a:cubicBezTo>
                    <a:pt x="55880" y="0"/>
                    <a:pt x="0" y="55880"/>
                    <a:pt x="0" y="124460"/>
                  </a:cubicBezTo>
                  <a:lnTo>
                    <a:pt x="0" y="6777532"/>
                  </a:lnTo>
                  <a:cubicBezTo>
                    <a:pt x="0" y="6846112"/>
                    <a:pt x="55880" y="6901992"/>
                    <a:pt x="124460" y="6901992"/>
                  </a:cubicBezTo>
                  <a:lnTo>
                    <a:pt x="28214507" y="6901992"/>
                  </a:lnTo>
                  <a:cubicBezTo>
                    <a:pt x="28283086" y="6901992"/>
                    <a:pt x="28338968" y="6846112"/>
                    <a:pt x="28338968" y="6777532"/>
                  </a:cubicBezTo>
                  <a:lnTo>
                    <a:pt x="28338968" y="124460"/>
                  </a:lnTo>
                  <a:cubicBezTo>
                    <a:pt x="28338968" y="55880"/>
                    <a:pt x="28283086" y="0"/>
                    <a:pt x="28214507" y="0"/>
                  </a:cubicBezTo>
                  <a:close/>
                </a:path>
              </a:pathLst>
            </a:custGeom>
            <a:solidFill>
              <a:srgbClr val="2A2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9"/>
            <p:cNvSpPr txBox="1"/>
            <p:nvPr/>
          </p:nvSpPr>
          <p:spPr>
            <a:xfrm>
              <a:off x="363319" y="304269"/>
              <a:ext cx="8003303" cy="369229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8"/>
                </a:lnSpc>
                <a:spcBef>
                  <a:spcPts val="0"/>
                </a:spcBef>
                <a:spcAft>
                  <a:spcPts val="0"/>
                </a:spcAft>
                <a:buClr>
                  <a:srgbClr val="000000"/>
                </a:buClr>
                <a:buSzTx/>
                <a:buFont typeface="Arial"/>
                <a:buNone/>
                <a:tabLst/>
                <a:defRPr/>
              </a:pPr>
              <a:r>
                <a:rPr kumimoji="0" lang="en-US" sz="2499" b="0" i="0" u="sng"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Mots-</a:t>
              </a:r>
              <a:r>
                <a:rPr kumimoji="0" lang="en-US" sz="2499" b="0" i="0" u="sng" strike="noStrike" kern="0" cap="none" spc="0" normalizeH="0" baseline="0" noProof="0" dirty="0" err="1">
                  <a:ln>
                    <a:noFill/>
                  </a:ln>
                  <a:solidFill>
                    <a:srgbClr val="2A2A2A"/>
                  </a:solidFill>
                  <a:effectLst/>
                  <a:uLnTx/>
                  <a:uFillTx/>
                  <a:latin typeface="droid serif" pitchFamily="18" charset="0"/>
                  <a:ea typeface="droid serif" pitchFamily="18" charset="0"/>
                  <a:cs typeface="droid serif" pitchFamily="18" charset="0"/>
                  <a:sym typeface="Oi"/>
                </a:rPr>
                <a:t>clés</a:t>
              </a:r>
              <a:r>
                <a:rPr kumimoji="0" lang="en-US" sz="2499" b="0" i="0" u="sng"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a:t>
              </a:r>
              <a:endParaRPr kumimoji="0" sz="1400" b="0" i="0" u="sng"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8"/>
                </a:lnSpc>
                <a:spcBef>
                  <a:spcPts val="0"/>
                </a:spcBef>
                <a:spcAft>
                  <a:spcPts val="0"/>
                </a:spcAft>
                <a:buClr>
                  <a:srgbClr val="000000"/>
                </a:buClr>
                <a:buSzTx/>
                <a:buFont typeface="Arial"/>
                <a:buNone/>
                <a:tabLst/>
                <a:defRPr/>
              </a:pPr>
              <a:r>
                <a:rPr kumimoji="0" lang="fr-BE"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rPr>
                <a:t>Engagement des coûts, Ethique, Valeurs, Comptabilité de caisse/comptabilité d’exercice, Equation comptable, Bilan, Compte de résultat</a:t>
              </a:r>
              <a:endParaRPr kumimoji="0" sz="2499" b="0" i="0" u="none" strike="noStrike" kern="0" cap="none" spc="0" normalizeH="0" baseline="0" noProof="0" dirty="0">
                <a:ln>
                  <a:noFill/>
                </a:ln>
                <a:solidFill>
                  <a:srgbClr val="2A2A2A"/>
                </a:solidFill>
                <a:effectLst/>
                <a:uLnTx/>
                <a:uFillTx/>
                <a:latin typeface="droid serif" pitchFamily="18" charset="0"/>
                <a:ea typeface="droid serif" pitchFamily="18" charset="0"/>
                <a:cs typeface="droid serif" pitchFamily="18" charset="0"/>
                <a:sym typeface="Oi"/>
              </a:endParaRPr>
            </a:p>
          </p:txBody>
        </p:sp>
      </p:grpSp>
      <p:grpSp>
        <p:nvGrpSpPr>
          <p:cNvPr id="788" name="Google Shape;788;p49"/>
          <p:cNvGrpSpPr/>
          <p:nvPr/>
        </p:nvGrpSpPr>
        <p:grpSpPr>
          <a:xfrm>
            <a:off x="10504118" y="1665645"/>
            <a:ext cx="6423763" cy="6948566"/>
            <a:chOff x="0" y="-9525"/>
            <a:chExt cx="8565018" cy="9264755"/>
          </a:xfrm>
        </p:grpSpPr>
        <p:sp>
          <p:nvSpPr>
            <p:cNvPr id="789" name="Google Shape;789;p49"/>
            <p:cNvSpPr txBox="1"/>
            <p:nvPr/>
          </p:nvSpPr>
          <p:spPr>
            <a:xfrm>
              <a:off x="0" y="-9525"/>
              <a:ext cx="8565018" cy="487518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Unité</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a:t>
              </a:r>
              <a:r>
                <a:rPr kumimoji="0" lang="en-US" sz="6600" b="0" i="0" u="none" strike="noStrike" kern="0" cap="none" spc="0" normalizeH="0" baseline="0" noProof="0" dirty="0" err="1">
                  <a:ln>
                    <a:noFill/>
                  </a:ln>
                  <a:solidFill>
                    <a:srgbClr val="F6F5EF"/>
                  </a:solidFill>
                  <a:effectLst/>
                  <a:uLnTx/>
                  <a:uFillTx/>
                  <a:latin typeface="droid serif" pitchFamily="18" charset="0"/>
                  <a:ea typeface="droid serif" pitchFamily="18" charset="0"/>
                  <a:cs typeface="droid serif" pitchFamily="18" charset="0"/>
                  <a:sym typeface="Oi"/>
                </a:rPr>
                <a:t>d’apprentissage</a:t>
              </a:r>
              <a:r>
                <a:rPr kumimoji="0" lang="en-US" sz="6600" b="0" i="0" u="none" strike="noStrike" kern="0" cap="none" spc="0" normalizeH="0" baseline="0" noProof="0" dirty="0">
                  <a:ln>
                    <a:noFill/>
                  </a:ln>
                  <a:solidFill>
                    <a:srgbClr val="F6F5EF"/>
                  </a:solidFill>
                  <a:effectLst/>
                  <a:uLnTx/>
                  <a:uFillTx/>
                  <a:latin typeface="droid serif" pitchFamily="18" charset="0"/>
                  <a:ea typeface="droid serif" pitchFamily="18" charset="0"/>
                  <a:cs typeface="droid serif" pitchFamily="18" charset="0"/>
                  <a:sym typeface="Oi"/>
                </a:rPr>
                <a:t> 5</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90" name="Google Shape;790;p49"/>
            <p:cNvPicPr preferRelativeResize="0"/>
            <p:nvPr/>
          </p:nvPicPr>
          <p:blipFill rotWithShape="1">
            <a:blip r:embed="rId3">
              <a:alphaModFix/>
            </a:blip>
            <a:srcRect/>
            <a:stretch/>
          </p:blipFill>
          <p:spPr>
            <a:xfrm>
              <a:off x="1622891" y="4922471"/>
              <a:ext cx="5319235" cy="4332759"/>
            </a:xfrm>
            <a:prstGeom prst="rect">
              <a:avLst/>
            </a:prstGeom>
            <a:noFill/>
            <a:ln>
              <a:noFill/>
            </a:ln>
          </p:spPr>
        </p:pic>
      </p:grpSp>
      <p:sp>
        <p:nvSpPr>
          <p:cNvPr id="791" name="Google Shape;791;p49"/>
          <p:cNvSpPr txBox="1"/>
          <p:nvPr/>
        </p:nvSpPr>
        <p:spPr>
          <a:xfrm>
            <a:off x="501638" y="1907212"/>
            <a:ext cx="8244970" cy="443198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fr-BE" sz="6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Règles d’engagement des coûts et d’éthique en comptabilité analytique</a:t>
            </a:r>
            <a:endParaRPr kumimoji="0"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792" name="Google Shape;792;p49" descr="Logo&#10;&#10;Description automatically generated"/>
          <p:cNvPicPr preferRelativeResize="0"/>
          <p:nvPr/>
        </p:nvPicPr>
        <p:blipFill rotWithShape="1">
          <a:blip r:embed="rId4">
            <a:alphaModFix/>
          </a:blip>
          <a:srcRect/>
          <a:stretch/>
        </p:blipFill>
        <p:spPr>
          <a:xfrm>
            <a:off x="12987919" y="5944301"/>
            <a:ext cx="1456160" cy="106297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96"/>
        <p:cNvGrpSpPr/>
        <p:nvPr/>
      </p:nvGrpSpPr>
      <p:grpSpPr>
        <a:xfrm>
          <a:off x="0" y="0"/>
          <a:ext cx="0" cy="0"/>
          <a:chOff x="0" y="0"/>
          <a:chExt cx="0" cy="0"/>
        </a:xfrm>
      </p:grpSpPr>
      <p:sp>
        <p:nvSpPr>
          <p:cNvPr id="797" name="Google Shape;797;p50"/>
          <p:cNvSpPr/>
          <p:nvPr/>
        </p:nvSpPr>
        <p:spPr>
          <a:xfrm>
            <a:off x="2724579" y="3765773"/>
            <a:ext cx="13648097" cy="4046865"/>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50"/>
          <p:cNvGrpSpPr/>
          <p:nvPr/>
        </p:nvGrpSpPr>
        <p:grpSpPr>
          <a:xfrm>
            <a:off x="1271732" y="4159843"/>
            <a:ext cx="14730267" cy="4023987"/>
            <a:chOff x="0" y="-146668"/>
            <a:chExt cx="19640356" cy="5365315"/>
          </a:xfrm>
        </p:grpSpPr>
        <p:sp>
          <p:nvSpPr>
            <p:cNvPr id="799" name="Google Shape;799;p50"/>
            <p:cNvSpPr txBox="1"/>
            <p:nvPr/>
          </p:nvSpPr>
          <p:spPr>
            <a:xfrm>
              <a:off x="0" y="4723724"/>
              <a:ext cx="13984611" cy="4949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0" name="Google Shape;800;p50"/>
            <p:cNvSpPr txBox="1"/>
            <p:nvPr/>
          </p:nvSpPr>
          <p:spPr>
            <a:xfrm>
              <a:off x="2431368" y="-146668"/>
              <a:ext cx="17208988" cy="391491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Des coûts peuvent être encourus en raison de</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a:t>
              </a:r>
              <a:endParaRPr kumimoji="0"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Un engagement </a:t>
              </a: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pris par l’organisation – le coût ne peut être évité</a:t>
              </a: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Un effet de tierce partie</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FFFFFF"/>
                </a:buClr>
                <a:buSzTx/>
                <a:buFont typeface="Arial"/>
                <a:buNone/>
                <a:tabLst/>
                <a:defRPr/>
              </a:pPr>
              <a:r>
                <a:rPr kumimoji="0" lang="fr-BE" sz="2650" b="1"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Les coûts gouvernementaux </a:t>
              </a: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résultent de décisions stratégiques ayant des conséquences à long terme ; Par conséquent, il est important que ces décisions soient prises avec soin</a:t>
              </a:r>
            </a:p>
          </p:txBody>
        </p:sp>
      </p:grpSp>
      <p:pic>
        <p:nvPicPr>
          <p:cNvPr id="805" name="Google Shape;805;p5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806" name="Google Shape;806;p5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807" name="Google Shape;807;p50"/>
          <p:cNvSpPr txBox="1"/>
          <p:nvPr/>
        </p:nvSpPr>
        <p:spPr>
          <a:xfrm>
            <a:off x="4323372" y="1036728"/>
            <a:ext cx="11973902"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Règles</a:t>
            </a: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d’engagement</a:t>
            </a: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des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coûts</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11"/>
        <p:cNvGrpSpPr/>
        <p:nvPr/>
      </p:nvGrpSpPr>
      <p:grpSpPr>
        <a:xfrm>
          <a:off x="0" y="0"/>
          <a:ext cx="0" cy="0"/>
          <a:chOff x="0" y="0"/>
          <a:chExt cx="0" cy="0"/>
        </a:xfrm>
      </p:grpSpPr>
      <p:sp>
        <p:nvSpPr>
          <p:cNvPr id="812" name="Google Shape;812;p51"/>
          <p:cNvSpPr/>
          <p:nvPr/>
        </p:nvSpPr>
        <p:spPr>
          <a:xfrm>
            <a:off x="1271732" y="3753853"/>
            <a:ext cx="15658212" cy="6015789"/>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3" name="Google Shape;813;p51"/>
          <p:cNvGrpSpPr/>
          <p:nvPr/>
        </p:nvGrpSpPr>
        <p:grpSpPr>
          <a:xfrm>
            <a:off x="1358056" y="3991357"/>
            <a:ext cx="15477761" cy="6361742"/>
            <a:chOff x="0" y="-1091277"/>
            <a:chExt cx="20637015" cy="8482324"/>
          </a:xfrm>
        </p:grpSpPr>
        <p:sp>
          <p:nvSpPr>
            <p:cNvPr id="814" name="Google Shape;814;p51"/>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5" name="Google Shape;815;p51"/>
            <p:cNvSpPr txBox="1"/>
            <p:nvPr/>
          </p:nvSpPr>
          <p:spPr>
            <a:xfrm>
              <a:off x="181313" y="-1091277"/>
              <a:ext cx="20455702" cy="8482324"/>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Relation directe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entre le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coût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et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l’objectif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qu’il sert</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Il doit y avoir un objectif clairement défini pour une activité pour laquelle les coûts seront déterminés</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frais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ne doivent être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facturés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que lorsqu’ils sont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engagés</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endParaRPr kumimoji="0" lang="en-US"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Possible avec des programmes/activités récurrents – Les activités doivent faire l’objet d’un </a:t>
              </a:r>
              <a:r>
                <a:rPr kumimoji="0" lang="fr-BE" sz="2650" b="0"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suivi régulier</a:t>
              </a:r>
              <a:endParaRPr kumimoji="0" lang="en-US" sz="2650" b="0"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coûts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doivent être correctement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séparés pour éviter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problèmes de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comptage multiple</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t>
              </a:r>
              <a:endParaRPr kumimoji="0" lang="en-US"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En particulier pour les gouvernements, les revenus et les dépenses sont tenus par la loi d’être séparés par fonds – Tout mélange de coûts peut affecter l’équilibre du fonds ; Par conséquent, les décisions futures en matière de gestion financière</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p:txBody>
        </p:sp>
      </p:grpSp>
      <p:sp>
        <p:nvSpPr>
          <p:cNvPr id="820" name="Google Shape;820;p51"/>
          <p:cNvSpPr txBox="1"/>
          <p:nvPr/>
        </p:nvSpPr>
        <p:spPr>
          <a:xfrm>
            <a:off x="4559651" y="986365"/>
            <a:ext cx="11649255" cy="206825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Règles de base de l’engagement des coûts</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21" name="Google Shape;821;p51"/>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822" name="Google Shape;822;p51"/>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96"/>
        <p:cNvGrpSpPr/>
        <p:nvPr/>
      </p:nvGrpSpPr>
      <p:grpSpPr>
        <a:xfrm>
          <a:off x="0" y="0"/>
          <a:ext cx="0" cy="0"/>
          <a:chOff x="0" y="0"/>
          <a:chExt cx="0" cy="0"/>
        </a:xfrm>
      </p:grpSpPr>
      <p:sp>
        <p:nvSpPr>
          <p:cNvPr id="797" name="Google Shape;797;p50"/>
          <p:cNvSpPr/>
          <p:nvPr/>
        </p:nvSpPr>
        <p:spPr>
          <a:xfrm>
            <a:off x="1207524" y="3765773"/>
            <a:ext cx="15668788" cy="5383012"/>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50"/>
          <p:cNvGrpSpPr/>
          <p:nvPr/>
        </p:nvGrpSpPr>
        <p:grpSpPr>
          <a:xfrm>
            <a:off x="1271732" y="4072529"/>
            <a:ext cx="15668788" cy="4893647"/>
            <a:chOff x="0" y="-263087"/>
            <a:chExt cx="13984611" cy="6524862"/>
          </a:xfrm>
        </p:grpSpPr>
        <p:sp>
          <p:nvSpPr>
            <p:cNvPr id="799" name="Google Shape;799;p50"/>
            <p:cNvSpPr txBox="1"/>
            <p:nvPr/>
          </p:nvSpPr>
          <p:spPr>
            <a:xfrm>
              <a:off x="0" y="4723724"/>
              <a:ext cx="13984611" cy="4949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0" name="Google Shape;800;p50"/>
            <p:cNvSpPr txBox="1"/>
            <p:nvPr/>
          </p:nvSpPr>
          <p:spPr>
            <a:xfrm>
              <a:off x="124913" y="-263087"/>
              <a:ext cx="13389835" cy="6524862"/>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1"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Les coûts passés doivent être évités </a:t>
              </a: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dans le calcul des coûts</a:t>
              </a: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1"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Seuls les coûts pertinents pour une activité spécifique doivent être inclus dans le calcul des coûts</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a:t>
              </a:r>
              <a:r>
                <a:rPr kumimoji="0" lang="fr-BE" sz="2650" b="0"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Les coûts passés ne sont pas pertinents,</a:t>
              </a: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sauf lorsqu’ils sont utilisés à des fins de prévision</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Toutes les transactions de coûts doivent être enregistrées dans un système de comptabilité en partie double. Dans un système à entrée unique, les référentiels de coûts sont préparés différemment des référentiels financiers</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1"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Les données sur les coûts anormaux doivent être traitées séparément </a:t>
              </a:r>
              <a:r>
                <a:rPr kumimoji="0" lang="fr-BE" sz="2650" b="1"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des données normales. </a:t>
              </a:r>
              <a:r>
                <a:rPr kumimoji="0" lang="fr-BE" sz="2650" b="0" i="1"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Leur présence </a:t>
              </a: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dans les données normales peut fausser les calculs de coûts et fournir des </a:t>
              </a:r>
              <a:r>
                <a:rPr kumimoji="0" lang="fr-BE" sz="2650" b="0"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informations trompeuses</a:t>
              </a:r>
              <a:endParaRPr kumimoji="0" lang="en-US" sz="2650" b="0" i="0"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p:txBody>
        </p:sp>
      </p:grpSp>
      <p:pic>
        <p:nvPicPr>
          <p:cNvPr id="805" name="Google Shape;805;p5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806" name="Google Shape;806;p5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807" name="Google Shape;807;p50"/>
          <p:cNvSpPr txBox="1"/>
          <p:nvPr/>
        </p:nvSpPr>
        <p:spPr>
          <a:xfrm>
            <a:off x="4323372" y="1036728"/>
            <a:ext cx="11973902"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Règles de base de l’engagement des coûts</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Tree>
    <p:extLst>
      <p:ext uri="{BB962C8B-B14F-4D97-AF65-F5344CB8AC3E}">
        <p14:creationId xmlns:p14="http://schemas.microsoft.com/office/powerpoint/2010/main" val="292370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24"/>
        <p:cNvGrpSpPr/>
        <p:nvPr/>
      </p:nvGrpSpPr>
      <p:grpSpPr>
        <a:xfrm>
          <a:off x="0" y="0"/>
          <a:ext cx="0" cy="0"/>
          <a:chOff x="0" y="0"/>
          <a:chExt cx="0" cy="0"/>
        </a:xfrm>
      </p:grpSpPr>
      <p:sp>
        <p:nvSpPr>
          <p:cNvPr id="225" name="Google Shape;225;p10"/>
          <p:cNvSpPr/>
          <p:nvPr/>
        </p:nvSpPr>
        <p:spPr>
          <a:xfrm>
            <a:off x="1271732" y="3829635"/>
            <a:ext cx="10548233" cy="5986718"/>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10"/>
          <p:cNvGrpSpPr/>
          <p:nvPr/>
        </p:nvGrpSpPr>
        <p:grpSpPr>
          <a:xfrm>
            <a:off x="1271732" y="3879282"/>
            <a:ext cx="10542246" cy="5587555"/>
            <a:chOff x="0" y="-488545"/>
            <a:chExt cx="14056328" cy="7450076"/>
          </a:xfrm>
        </p:grpSpPr>
        <p:sp>
          <p:nvSpPr>
            <p:cNvPr id="227" name="Google Shape;227;p10"/>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rtl="0">
                <a:lnSpc>
                  <a:spcPct val="134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8" name="Google Shape;228;p10"/>
            <p:cNvSpPr txBox="1"/>
            <p:nvPr/>
          </p:nvSpPr>
          <p:spPr>
            <a:xfrm>
              <a:off x="356181" y="-488545"/>
              <a:ext cx="13700147" cy="7450076"/>
            </a:xfrm>
            <a:prstGeom prst="rect">
              <a:avLst/>
            </a:prstGeom>
            <a:noFill/>
            <a:ln>
              <a:noFill/>
            </a:ln>
          </p:spPr>
          <p:txBody>
            <a:bodyPr spcFirstLastPara="1" wrap="square" lIns="0" tIns="0" rIns="0" bIns="0" anchor="t" anchorCtr="0">
              <a:spAutoFit/>
            </a:bodyPr>
            <a:lstStyle/>
            <a:p>
              <a:pPr marL="0" marR="0" lvl="0" indent="0" rtl="0">
                <a:lnSpc>
                  <a:spcPct val="119992"/>
                </a:lnSpc>
                <a:spcBef>
                  <a:spcPts val="0"/>
                </a:spcBef>
                <a:spcAft>
                  <a:spcPts val="0"/>
                </a:spcAft>
                <a:buNone/>
              </a:pPr>
              <a:r>
                <a:rPr lang="fr-BE" sz="2651" b="0" i="0" u="none" strike="noStrike" cap="none" dirty="0">
                  <a:solidFill>
                    <a:srgbClr val="000000"/>
                  </a:solidFill>
                  <a:latin typeface="droid serif" pitchFamily="18" charset="0"/>
                  <a:ea typeface="droid serif" pitchFamily="18" charset="0"/>
                  <a:cs typeface="droid serif" pitchFamily="18" charset="0"/>
                  <a:sym typeface="Oi"/>
                </a:rPr>
                <a:t>La </a:t>
              </a:r>
              <a:r>
                <a:rPr lang="fr-BE" sz="2651" b="1" i="0" u="none" strike="noStrike" cap="none" dirty="0">
                  <a:solidFill>
                    <a:srgbClr val="000000"/>
                  </a:solidFill>
                  <a:latin typeface="droid serif" pitchFamily="18" charset="0"/>
                  <a:ea typeface="droid serif" pitchFamily="18" charset="0"/>
                  <a:cs typeface="droid serif" pitchFamily="18" charset="0"/>
                  <a:sym typeface="Oi"/>
                </a:rPr>
                <a:t>fonction</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1" i="0" u="none" strike="noStrike" cap="none" dirty="0">
                  <a:solidFill>
                    <a:srgbClr val="000000"/>
                  </a:solidFill>
                  <a:latin typeface="droid serif" pitchFamily="18" charset="0"/>
                  <a:ea typeface="droid serif" pitchFamily="18" charset="0"/>
                  <a:cs typeface="droid serif" pitchFamily="18" charset="0"/>
                  <a:sym typeface="Oi"/>
                </a:rPr>
                <a:t>Finance</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 joue trois rôles clés</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endParaRPr dirty="0"/>
            </a:p>
            <a:p>
              <a:pPr marL="457200" marR="0" lvl="0" indent="-457200" rtl="0">
                <a:lnSpc>
                  <a:spcPct val="119992"/>
                </a:lnSpc>
                <a:spcBef>
                  <a:spcPts val="0"/>
                </a:spcBef>
                <a:spcAft>
                  <a:spcPts val="0"/>
                </a:spcAft>
                <a:buClr>
                  <a:srgbClr val="000000"/>
                </a:buClr>
                <a:buSzPts val="2651"/>
                <a:buFont typeface="Arial"/>
                <a:buChar char="•"/>
              </a:pPr>
              <a:r>
                <a:rPr lang="fr-BE" sz="2651" b="0" i="0" u="sng" strike="noStrike" cap="none" dirty="0">
                  <a:solidFill>
                    <a:srgbClr val="000000"/>
                  </a:solidFill>
                  <a:latin typeface="droid serif" pitchFamily="18" charset="0"/>
                  <a:ea typeface="droid serif" pitchFamily="18" charset="0"/>
                  <a:cs typeface="droid serif" pitchFamily="18" charset="0"/>
                  <a:sym typeface="Oi"/>
                </a:rPr>
                <a:t>Permet à une organisation de créer et de préserver de la valeur grâce à :</a:t>
              </a:r>
            </a:p>
            <a:p>
              <a:pPr marL="457200" marR="0" lvl="0" indent="-457200" rtl="0">
                <a:lnSpc>
                  <a:spcPct val="119992"/>
                </a:lnSpc>
                <a:spcBef>
                  <a:spcPts val="0"/>
                </a:spcBef>
                <a:spcAft>
                  <a:spcPts val="0"/>
                </a:spcAft>
                <a:buClr>
                  <a:srgbClr val="000000"/>
                </a:buClr>
                <a:buSzPts val="2651"/>
                <a:buFont typeface="Arial"/>
                <a:buChar char="•"/>
              </a:pPr>
              <a:endParaRPr lang="en-US" sz="1100" dirty="0">
                <a:latin typeface="droid serif" pitchFamily="18" charset="0"/>
                <a:ea typeface="droid serif" pitchFamily="18" charset="0"/>
                <a:cs typeface="droid serif" pitchFamily="18" charset="0"/>
                <a:sym typeface="Oi"/>
              </a:endParaRPr>
            </a:p>
            <a:p>
              <a:pPr marL="0" marR="0" lvl="0" indent="0" rtl="0">
                <a:lnSpc>
                  <a:spcPct val="119992"/>
                </a:lnSpc>
                <a:spcBef>
                  <a:spcPts val="0"/>
                </a:spcBef>
                <a:spcAft>
                  <a:spcPts val="0"/>
                </a:spcAft>
                <a:buNone/>
              </a:pPr>
              <a:r>
                <a:rPr lang="en-US" sz="2651" b="1" i="1" u="sng" strike="noStrike" cap="none" dirty="0">
                  <a:solidFill>
                    <a:srgbClr val="000000"/>
                  </a:solidFill>
                  <a:latin typeface="droid serif" pitchFamily="18" charset="0"/>
                  <a:ea typeface="droid serif" pitchFamily="18" charset="0"/>
                  <a:cs typeface="droid serif" pitchFamily="18" charset="0"/>
                  <a:sym typeface="Oi"/>
                </a:rPr>
                <a:t>Planification</a:t>
              </a:r>
              <a:r>
                <a:rPr lang="en-US" sz="2651" b="0" i="0" u="none" strike="noStrike" cap="none" dirty="0">
                  <a:solidFill>
                    <a:srgbClr val="000000"/>
                  </a:solidFill>
                  <a:latin typeface="droid serif" pitchFamily="18" charset="0"/>
                  <a:ea typeface="droid serif" pitchFamily="18" charset="0"/>
                  <a:cs typeface="droid serif" pitchFamily="18" charset="0"/>
                  <a:sym typeface="Oi"/>
                </a:rPr>
                <a:t>: </a:t>
              </a:r>
              <a:r>
                <a:rPr lang="fr-BE" sz="2651" b="0" i="0" u="none" strike="noStrike" cap="none" dirty="0">
                  <a:solidFill>
                    <a:srgbClr val="000000"/>
                  </a:solidFill>
                  <a:latin typeface="droid serif" pitchFamily="18" charset="0"/>
                  <a:ea typeface="droid serif" pitchFamily="18" charset="0"/>
                  <a:cs typeface="droid serif" pitchFamily="18" charset="0"/>
                  <a:sym typeface="Oi"/>
                </a:rPr>
                <a:t>Préparer des plans pour aider l’organisation à atteindre ses objectifs et formuler des stratégies – par exemple, budgétisation</a:t>
              </a:r>
            </a:p>
            <a:p>
              <a:pPr marL="0" marR="0" lvl="0" indent="0" rtl="0">
                <a:lnSpc>
                  <a:spcPct val="119992"/>
                </a:lnSpc>
                <a:spcBef>
                  <a:spcPts val="0"/>
                </a:spcBef>
                <a:spcAft>
                  <a:spcPts val="0"/>
                </a:spcAft>
                <a:buNone/>
              </a:pPr>
              <a:r>
                <a:rPr lang="fr-BE" sz="2651" b="1" i="1" u="sng" strike="noStrike" cap="none" dirty="0">
                  <a:solidFill>
                    <a:srgbClr val="000000"/>
                  </a:solidFill>
                  <a:latin typeface="droid serif" pitchFamily="18" charset="0"/>
                  <a:ea typeface="droid serif" pitchFamily="18" charset="0"/>
                  <a:cs typeface="droid serif" pitchFamily="18" charset="0"/>
                  <a:sym typeface="Oi"/>
                </a:rPr>
                <a:t>Prévisions : </a:t>
              </a:r>
              <a:r>
                <a:rPr lang="fr-BE" sz="2651" strike="noStrike" cap="none" dirty="0">
                  <a:solidFill>
                    <a:srgbClr val="000000"/>
                  </a:solidFill>
                  <a:latin typeface="droid serif" pitchFamily="18" charset="0"/>
                  <a:ea typeface="droid serif" pitchFamily="18" charset="0"/>
                  <a:cs typeface="droid serif" pitchFamily="18" charset="0"/>
                  <a:sym typeface="Oi"/>
                </a:rPr>
                <a:t>Préparation de prévisions – p. ex. flux de revenus futurs/frais généraux</a:t>
              </a:r>
            </a:p>
            <a:p>
              <a:pPr marL="0" marR="0" lvl="0" indent="0" rtl="0">
                <a:lnSpc>
                  <a:spcPct val="119992"/>
                </a:lnSpc>
                <a:spcBef>
                  <a:spcPts val="0"/>
                </a:spcBef>
                <a:spcAft>
                  <a:spcPts val="0"/>
                </a:spcAft>
                <a:buNone/>
              </a:pPr>
              <a:r>
                <a:rPr lang="fr-BE" sz="2651" b="1" i="1" u="sng" strike="noStrike" cap="none" dirty="0">
                  <a:solidFill>
                    <a:srgbClr val="000000"/>
                  </a:solidFill>
                  <a:latin typeface="droid serif" pitchFamily="18" charset="0"/>
                  <a:ea typeface="droid serif" pitchFamily="18" charset="0"/>
                  <a:cs typeface="droid serif" pitchFamily="18" charset="0"/>
                  <a:sym typeface="Oi"/>
                </a:rPr>
                <a:t>Affectation des ressources : </a:t>
              </a:r>
              <a:r>
                <a:rPr lang="fr-BE" sz="2651" strike="noStrike" cap="none" dirty="0">
                  <a:solidFill>
                    <a:srgbClr val="000000"/>
                  </a:solidFill>
                  <a:latin typeface="droid serif" pitchFamily="18" charset="0"/>
                  <a:ea typeface="droid serif" pitchFamily="18" charset="0"/>
                  <a:cs typeface="droid serif" pitchFamily="18" charset="0"/>
                  <a:sym typeface="Oi"/>
                </a:rPr>
                <a:t>Déterminer les ressources dont l’organisation aura besoin pour atteindre ses objectifs – p. ex. main-d’œuvre, matériel, machinerie, finances.</a:t>
              </a:r>
            </a:p>
          </p:txBody>
        </p:sp>
      </p:grpSp>
      <p:sp>
        <p:nvSpPr>
          <p:cNvPr id="229" name="Google Shape;229;p10"/>
          <p:cNvSpPr/>
          <p:nvPr/>
        </p:nvSpPr>
        <p:spPr>
          <a:xfrm>
            <a:off x="12268376" y="3879281"/>
            <a:ext cx="4295234" cy="5937071"/>
          </a:xfrm>
          <a:custGeom>
            <a:avLst/>
            <a:gdLst/>
            <a:ahLst/>
            <a:cxnLst/>
            <a:rect l="l" t="t" r="r" b="b"/>
            <a:pathLst>
              <a:path w="17560144" h="17809849" extrusionOk="0">
                <a:moveTo>
                  <a:pt x="17435683" y="59690"/>
                </a:moveTo>
                <a:cubicBezTo>
                  <a:pt x="17471242" y="59690"/>
                  <a:pt x="17500453" y="88900"/>
                  <a:pt x="17500453" y="124460"/>
                </a:cubicBezTo>
                <a:lnTo>
                  <a:pt x="17500453" y="17685389"/>
                </a:lnTo>
                <a:cubicBezTo>
                  <a:pt x="17500453" y="17720949"/>
                  <a:pt x="17471242" y="17750160"/>
                  <a:pt x="17435683" y="17750160"/>
                </a:cubicBezTo>
                <a:lnTo>
                  <a:pt x="124460" y="17750160"/>
                </a:lnTo>
                <a:cubicBezTo>
                  <a:pt x="88900" y="17750160"/>
                  <a:pt x="59690" y="17720949"/>
                  <a:pt x="59690" y="17685389"/>
                </a:cubicBezTo>
                <a:lnTo>
                  <a:pt x="59690" y="124460"/>
                </a:lnTo>
                <a:cubicBezTo>
                  <a:pt x="59690" y="88900"/>
                  <a:pt x="88900" y="59690"/>
                  <a:pt x="124460" y="59690"/>
                </a:cubicBezTo>
                <a:lnTo>
                  <a:pt x="17435683" y="59690"/>
                </a:lnTo>
                <a:moveTo>
                  <a:pt x="17435683" y="0"/>
                </a:moveTo>
                <a:lnTo>
                  <a:pt x="124460" y="0"/>
                </a:lnTo>
                <a:cubicBezTo>
                  <a:pt x="55880" y="0"/>
                  <a:pt x="0" y="55880"/>
                  <a:pt x="0" y="124460"/>
                </a:cubicBezTo>
                <a:lnTo>
                  <a:pt x="0" y="17685389"/>
                </a:lnTo>
                <a:cubicBezTo>
                  <a:pt x="0" y="17753969"/>
                  <a:pt x="55880" y="17809849"/>
                  <a:pt x="124460" y="17809849"/>
                </a:cubicBezTo>
                <a:lnTo>
                  <a:pt x="17435683" y="17809849"/>
                </a:lnTo>
                <a:cubicBezTo>
                  <a:pt x="17504263" y="17809849"/>
                  <a:pt x="17560144" y="17753969"/>
                  <a:pt x="17560144" y="17685389"/>
                </a:cubicBezTo>
                <a:lnTo>
                  <a:pt x="17560144" y="124460"/>
                </a:lnTo>
                <a:cubicBezTo>
                  <a:pt x="17560142" y="55880"/>
                  <a:pt x="17504263" y="0"/>
                  <a:pt x="17435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10"/>
          <p:cNvGrpSpPr/>
          <p:nvPr/>
        </p:nvGrpSpPr>
        <p:grpSpPr>
          <a:xfrm>
            <a:off x="12268376" y="7021001"/>
            <a:ext cx="3985055" cy="2657725"/>
            <a:chOff x="0" y="2872844"/>
            <a:chExt cx="4796201" cy="1552295"/>
          </a:xfrm>
        </p:grpSpPr>
        <p:sp>
          <p:nvSpPr>
            <p:cNvPr id="231" name="Google Shape;231;p10"/>
            <p:cNvSpPr txBox="1"/>
            <p:nvPr/>
          </p:nvSpPr>
          <p:spPr>
            <a:xfrm>
              <a:off x="0" y="2872844"/>
              <a:ext cx="4359737" cy="459317"/>
            </a:xfrm>
            <a:prstGeom prst="rect">
              <a:avLst/>
            </a:prstGeom>
            <a:noFill/>
            <a:ln>
              <a:noFill/>
            </a:ln>
          </p:spPr>
          <p:txBody>
            <a:bodyPr spcFirstLastPara="1" wrap="square" lIns="0" tIns="0" rIns="0" bIns="0" anchor="t" anchorCtr="0">
              <a:spAutoFit/>
            </a:bodyPr>
            <a:lstStyle/>
            <a:p>
              <a:pPr marL="0" marR="0" lvl="0" indent="0" algn="ctr" rtl="0">
                <a:lnSpc>
                  <a:spcPct val="1555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2" name="Google Shape;232;p10"/>
            <p:cNvSpPr txBox="1"/>
            <p:nvPr/>
          </p:nvSpPr>
          <p:spPr>
            <a:xfrm>
              <a:off x="402512" y="3616431"/>
              <a:ext cx="4393689" cy="808708"/>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499" b="0" i="0" u="none" strike="noStrike" cap="none" dirty="0">
                  <a:solidFill>
                    <a:srgbClr val="000000"/>
                  </a:solidFill>
                  <a:latin typeface="droid serif" pitchFamily="18" charset="0"/>
                  <a:ea typeface="droid serif" pitchFamily="18" charset="0"/>
                  <a:cs typeface="droid serif" pitchFamily="18" charset="0"/>
                  <a:sym typeface="Oi"/>
                </a:rPr>
                <a:t>Video (2:24) -</a:t>
              </a:r>
              <a:r>
                <a:rPr lang="en-US" sz="2499" b="0" i="0" u="sng" strike="noStrike" cap="none" dirty="0" err="1">
                  <a:solidFill>
                    <a:srgbClr val="000000"/>
                  </a:solidFill>
                  <a:latin typeface="droid serif" pitchFamily="18" charset="0"/>
                  <a:ea typeface="droid serif" pitchFamily="18" charset="0"/>
                  <a:cs typeface="droid serif" pitchFamily="18" charset="0"/>
                  <a:sym typeface="Oi"/>
                </a:rPr>
                <a:t>Comprendre</a:t>
              </a:r>
              <a:r>
                <a:rPr lang="en-US" sz="2499" b="0" i="0" u="sng" strike="noStrike" cap="none" dirty="0">
                  <a:solidFill>
                    <a:srgbClr val="000000"/>
                  </a:solidFill>
                  <a:latin typeface="droid serif" pitchFamily="18" charset="0"/>
                  <a:ea typeface="droid serif" pitchFamily="18" charset="0"/>
                  <a:cs typeface="droid serif" pitchFamily="18" charset="0"/>
                  <a:sym typeface="Oi"/>
                </a:rPr>
                <a:t> la </a:t>
              </a:r>
              <a:r>
                <a:rPr lang="en-US" sz="2499" b="0" i="0" u="sng" strike="noStrike" cap="none" dirty="0" err="1">
                  <a:solidFill>
                    <a:srgbClr val="000000"/>
                  </a:solidFill>
                  <a:latin typeface="droid serif" pitchFamily="18" charset="0"/>
                  <a:ea typeface="droid serif" pitchFamily="18" charset="0"/>
                  <a:cs typeface="droid serif" pitchFamily="18" charset="0"/>
                  <a:sym typeface="Oi"/>
                </a:rPr>
                <a:t>budgétisation</a:t>
              </a:r>
              <a:r>
                <a:rPr lang="en-US" sz="2499" b="0" i="0" u="sng" strike="noStrike" cap="none" dirty="0">
                  <a:solidFill>
                    <a:srgbClr val="000000"/>
                  </a:solidFill>
                  <a:latin typeface="droid serif" pitchFamily="18" charset="0"/>
                  <a:ea typeface="droid serif" pitchFamily="18" charset="0"/>
                  <a:cs typeface="droid serif" pitchFamily="18" charset="0"/>
                  <a:sym typeface="Oi"/>
                </a:rPr>
                <a:t> </a:t>
              </a:r>
              <a:r>
                <a:rPr lang="en-US" sz="2499" b="0" i="0" u="sng" strike="noStrike" cap="none" dirty="0" err="1">
                  <a:solidFill>
                    <a:srgbClr val="000000"/>
                  </a:solidFill>
                  <a:latin typeface="droid serif" pitchFamily="18" charset="0"/>
                  <a:ea typeface="droid serif" pitchFamily="18" charset="0"/>
                  <a:cs typeface="droid serif" pitchFamily="18" charset="0"/>
                  <a:sym typeface="Oi"/>
                </a:rPr>
                <a:t>publique</a:t>
              </a:r>
              <a:endParaRPr sz="2499" b="0" i="0" u="none" strike="noStrike" cap="none" dirty="0">
                <a:solidFill>
                  <a:srgbClr val="000000"/>
                </a:solidFill>
                <a:latin typeface="droid serif" pitchFamily="18" charset="0"/>
                <a:ea typeface="droid serif" pitchFamily="18" charset="0"/>
                <a:cs typeface="droid serif" pitchFamily="18" charset="0"/>
                <a:sym typeface="Oi"/>
              </a:endParaRPr>
            </a:p>
          </p:txBody>
        </p:sp>
      </p:grpSp>
      <p:sp>
        <p:nvSpPr>
          <p:cNvPr id="233" name="Google Shape;233;p10"/>
          <p:cNvSpPr txBox="1"/>
          <p:nvPr/>
        </p:nvSpPr>
        <p:spPr>
          <a:xfrm>
            <a:off x="4648019" y="567554"/>
            <a:ext cx="12563349" cy="5170646"/>
          </a:xfrm>
          <a:prstGeom prst="rect">
            <a:avLst/>
          </a:prstGeom>
          <a:noFill/>
          <a:ln>
            <a:noFill/>
          </a:ln>
        </p:spPr>
        <p:txBody>
          <a:bodyPr spcFirstLastPara="1" wrap="square" lIns="0" tIns="0" rIns="0" bIns="0" anchor="t" anchorCtr="0">
            <a:spAutoFit/>
          </a:bodyPr>
          <a:lstStyle/>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Permettre la création de valeur grâce à la planification, à la prévision et à l’allocation des ressources</a:t>
            </a:r>
          </a:p>
          <a:p>
            <a:pPr marL="0" marR="0" lvl="0" indent="0" algn="l" rtl="0">
              <a:lnSpc>
                <a:spcPct val="139983"/>
              </a:lnSpc>
              <a:spcBef>
                <a:spcPts val="0"/>
              </a:spcBef>
              <a:spcAft>
                <a:spcPts val="0"/>
              </a:spcAft>
              <a:buNone/>
            </a:pPr>
            <a:r>
              <a:rPr lang="fr-BE" sz="4800" b="0" i="0" u="none" strike="noStrike" cap="none" dirty="0">
                <a:solidFill>
                  <a:schemeClr val="dk1"/>
                </a:solidFill>
                <a:effectLst>
                  <a:outerShdw blurRad="38100" dist="38100" dir="2700000" algn="tl">
                    <a:srgbClr val="000000">
                      <a:alpha val="43137"/>
                    </a:srgbClr>
                  </a:outerShdw>
                </a:effectLst>
                <a:latin typeface="droid serif" pitchFamily="18" charset="0"/>
                <a:ea typeface="droid serif" pitchFamily="18" charset="0"/>
                <a:cs typeface="droid serif" pitchFamily="18" charset="0"/>
                <a:sym typeface="Oi"/>
              </a:rPr>
              <a:t>																				</a:t>
            </a:r>
            <a:endParaRPr sz="1100" dirty="0">
              <a:effectLst>
                <a:outerShdw blurRad="38100" dist="38100" dir="2700000" algn="tl">
                  <a:srgbClr val="000000">
                    <a:alpha val="43137"/>
                  </a:srgbClr>
                </a:outerShdw>
              </a:effectLst>
            </a:endParaRPr>
          </a:p>
        </p:txBody>
      </p:sp>
      <p:pic>
        <p:nvPicPr>
          <p:cNvPr id="234" name="Google Shape;234;p10"/>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235" name="Google Shape;235;p10"/>
          <p:cNvPicPr preferRelativeResize="0"/>
          <p:nvPr/>
        </p:nvPicPr>
        <p:blipFill rotWithShape="1">
          <a:blip r:embed="rId4">
            <a:alphaModFix/>
          </a:blip>
          <a:srcRect/>
          <a:stretch/>
        </p:blipFill>
        <p:spPr>
          <a:xfrm>
            <a:off x="3194524" y="1503430"/>
            <a:ext cx="754555" cy="567007"/>
          </a:xfrm>
          <a:prstGeom prst="rect">
            <a:avLst/>
          </a:prstGeom>
          <a:noFill/>
          <a:ln>
            <a:noFill/>
          </a:ln>
        </p:spPr>
      </p:pic>
      <p:pic>
        <p:nvPicPr>
          <p:cNvPr id="236" name="Google Shape;236;p10" descr="A picture containing text, screenshot, font, design&#10;&#10;Description automatically generated"/>
          <p:cNvPicPr preferRelativeResize="0"/>
          <p:nvPr/>
        </p:nvPicPr>
        <p:blipFill rotWithShape="1">
          <a:blip r:embed="rId5">
            <a:alphaModFix/>
          </a:blip>
          <a:srcRect/>
          <a:stretch/>
        </p:blipFill>
        <p:spPr>
          <a:xfrm>
            <a:off x="12573000" y="4679577"/>
            <a:ext cx="3723651" cy="2272552"/>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11"/>
        <p:cNvGrpSpPr/>
        <p:nvPr/>
      </p:nvGrpSpPr>
      <p:grpSpPr>
        <a:xfrm>
          <a:off x="0" y="0"/>
          <a:ext cx="0" cy="0"/>
          <a:chOff x="0" y="0"/>
          <a:chExt cx="0" cy="0"/>
        </a:xfrm>
      </p:grpSpPr>
      <p:sp>
        <p:nvSpPr>
          <p:cNvPr id="812" name="Google Shape;812;p51"/>
          <p:cNvSpPr/>
          <p:nvPr/>
        </p:nvSpPr>
        <p:spPr>
          <a:xfrm>
            <a:off x="1271732" y="3310062"/>
            <a:ext cx="15813110" cy="6571876"/>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3" name="Google Shape;813;p51"/>
          <p:cNvGrpSpPr/>
          <p:nvPr/>
        </p:nvGrpSpPr>
        <p:grpSpPr>
          <a:xfrm>
            <a:off x="1358057" y="3558222"/>
            <a:ext cx="14940722" cy="6851106"/>
            <a:chOff x="0" y="-1091277"/>
            <a:chExt cx="20637015" cy="8842725"/>
          </a:xfrm>
        </p:grpSpPr>
        <p:sp>
          <p:nvSpPr>
            <p:cNvPr id="814" name="Google Shape;814;p51"/>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5" name="Google Shape;815;p51"/>
            <p:cNvSpPr txBox="1"/>
            <p:nvPr/>
          </p:nvSpPr>
          <p:spPr>
            <a:xfrm>
              <a:off x="181312" y="-1091277"/>
              <a:ext cx="20455703" cy="8842725"/>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données utilisées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dans les études de coûts devraient être vérifiées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périodiquement </a:t>
              </a: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pour en vérifier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la validité et la fiabilité.</a:t>
              </a:r>
              <a:r>
                <a:rPr kumimoji="0" lang="fr-BE" sz="2650" b="1"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données sur les coûts doivent être vérifiées régulièrement pour voir si elles sont correctes et suivre les procédures de comptabilité analytique appropriées – </a:t>
              </a: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Audit des coûts </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Les relevés de coûts doivent être présentés de manière juste et exacte</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Tous les organismes financiers, y compris les gouvernements, devraient fournir une divulgation juste et complète de toutes leurs transactions et de l’évolution de leur situation financière</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L’inexactitude peut entrer dans les relevés de coûts lorsque des imprévus sont ajoutés aux calculs de coûts. Si des imprévus sont nécessaires, ils doivent être conservés dans un compte séparé et ne doivent pas être fusionnés avec des comptes d’activités régulières et normales.</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p:txBody>
        </p:sp>
      </p:grpSp>
      <p:sp>
        <p:nvSpPr>
          <p:cNvPr id="820" name="Google Shape;820;p51"/>
          <p:cNvSpPr txBox="1"/>
          <p:nvPr/>
        </p:nvSpPr>
        <p:spPr>
          <a:xfrm>
            <a:off x="4559651" y="986365"/>
            <a:ext cx="12140181"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Règles de base de l’engagement des coûts</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21" name="Google Shape;821;p51"/>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822" name="Google Shape;822;p51"/>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extLst>
      <p:ext uri="{BB962C8B-B14F-4D97-AF65-F5344CB8AC3E}">
        <p14:creationId xmlns:p14="http://schemas.microsoft.com/office/powerpoint/2010/main" val="2299858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96"/>
        <p:cNvGrpSpPr/>
        <p:nvPr/>
      </p:nvGrpSpPr>
      <p:grpSpPr>
        <a:xfrm>
          <a:off x="0" y="0"/>
          <a:ext cx="0" cy="0"/>
          <a:chOff x="0" y="0"/>
          <a:chExt cx="0" cy="0"/>
        </a:xfrm>
      </p:grpSpPr>
      <p:sp>
        <p:nvSpPr>
          <p:cNvPr id="797" name="Google Shape;797;p50"/>
          <p:cNvSpPr/>
          <p:nvPr/>
        </p:nvSpPr>
        <p:spPr>
          <a:xfrm>
            <a:off x="1207524" y="3765773"/>
            <a:ext cx="15668788" cy="501779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50"/>
          <p:cNvGrpSpPr/>
          <p:nvPr/>
        </p:nvGrpSpPr>
        <p:grpSpPr>
          <a:xfrm>
            <a:off x="1271732" y="4166039"/>
            <a:ext cx="6110225" cy="4617531"/>
            <a:chOff x="0" y="-139715"/>
            <a:chExt cx="14252585" cy="5358362"/>
          </a:xfrm>
        </p:grpSpPr>
        <p:sp>
          <p:nvSpPr>
            <p:cNvPr id="799" name="Google Shape;799;p50"/>
            <p:cNvSpPr txBox="1"/>
            <p:nvPr/>
          </p:nvSpPr>
          <p:spPr>
            <a:xfrm>
              <a:off x="0" y="4723724"/>
              <a:ext cx="13984611" cy="4949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0" name="Google Shape;800;p50"/>
            <p:cNvSpPr txBox="1"/>
            <p:nvPr/>
          </p:nvSpPr>
          <p:spPr>
            <a:xfrm>
              <a:off x="862749" y="-139715"/>
              <a:ext cx="13389836" cy="5110901"/>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Honnêteté</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Intégrité</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Tenir</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ses</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promesses</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Fidelité</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Impartialité</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p:txBody>
        </p:sp>
      </p:grpSp>
      <p:pic>
        <p:nvPicPr>
          <p:cNvPr id="805" name="Google Shape;805;p5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806" name="Google Shape;806;p5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807" name="Google Shape;807;p50"/>
          <p:cNvSpPr txBox="1"/>
          <p:nvPr/>
        </p:nvSpPr>
        <p:spPr>
          <a:xfrm>
            <a:off x="4319588" y="567023"/>
            <a:ext cx="12556723" cy="310238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L’éthique dans la comptabilité analytique – Valeurs fondamentales de l’éthique organisationnelle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grpSp>
        <p:nvGrpSpPr>
          <p:cNvPr id="5" name="Google Shape;798;p50">
            <a:extLst>
              <a:ext uri="{FF2B5EF4-FFF2-40B4-BE49-F238E27FC236}">
                <a16:creationId xmlns:a16="http://schemas.microsoft.com/office/drawing/2014/main" id="{7B4EAA0D-BBCC-EB98-7720-3282673C9012}"/>
              </a:ext>
            </a:extLst>
          </p:cNvPr>
          <p:cNvGrpSpPr/>
          <p:nvPr/>
        </p:nvGrpSpPr>
        <p:grpSpPr>
          <a:xfrm>
            <a:off x="9672507" y="4158473"/>
            <a:ext cx="7872268" cy="4625097"/>
            <a:chOff x="0" y="-148495"/>
            <a:chExt cx="13984611" cy="5367142"/>
          </a:xfrm>
        </p:grpSpPr>
        <p:sp>
          <p:nvSpPr>
            <p:cNvPr id="6" name="Google Shape;799;p50">
              <a:extLst>
                <a:ext uri="{FF2B5EF4-FFF2-40B4-BE49-F238E27FC236}">
                  <a16:creationId xmlns:a16="http://schemas.microsoft.com/office/drawing/2014/main" id="{35445D93-6A53-B1BC-0029-FFC4559AAE3A}"/>
                </a:ext>
              </a:extLst>
            </p:cNvPr>
            <p:cNvSpPr txBox="1"/>
            <p:nvPr/>
          </p:nvSpPr>
          <p:spPr>
            <a:xfrm>
              <a:off x="0" y="4723724"/>
              <a:ext cx="13984611" cy="4949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800;p50">
              <a:extLst>
                <a:ext uri="{FF2B5EF4-FFF2-40B4-BE49-F238E27FC236}">
                  <a16:creationId xmlns:a16="http://schemas.microsoft.com/office/drawing/2014/main" id="{AC482B89-51BE-7DC2-759D-A034A1651747}"/>
                </a:ext>
              </a:extLst>
            </p:cNvPr>
            <p:cNvSpPr txBox="1"/>
            <p:nvPr/>
          </p:nvSpPr>
          <p:spPr>
            <a:xfrm>
              <a:off x="186610" y="-148495"/>
              <a:ext cx="13389836" cy="5110901"/>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Prendre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soin</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des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autres</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 respect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d’autrui</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Citoyenneté</a:t>
              </a: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responsable</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A la recherche de </a:t>
              </a: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l’Excellence</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Responsabilité</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p:txBody>
        </p:sp>
      </p:grpSp>
    </p:spTree>
    <p:extLst>
      <p:ext uri="{BB962C8B-B14F-4D97-AF65-F5344CB8AC3E}">
        <p14:creationId xmlns:p14="http://schemas.microsoft.com/office/powerpoint/2010/main" val="25157233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11"/>
        <p:cNvGrpSpPr/>
        <p:nvPr/>
      </p:nvGrpSpPr>
      <p:grpSpPr>
        <a:xfrm>
          <a:off x="0" y="0"/>
          <a:ext cx="0" cy="0"/>
          <a:chOff x="0" y="0"/>
          <a:chExt cx="0" cy="0"/>
        </a:xfrm>
      </p:grpSpPr>
      <p:sp>
        <p:nvSpPr>
          <p:cNvPr id="812" name="Google Shape;812;p51"/>
          <p:cNvSpPr/>
          <p:nvPr/>
        </p:nvSpPr>
        <p:spPr>
          <a:xfrm>
            <a:off x="1232374" y="3490217"/>
            <a:ext cx="15658212" cy="631316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3" name="Google Shape;813;p51"/>
          <p:cNvGrpSpPr/>
          <p:nvPr/>
        </p:nvGrpSpPr>
        <p:grpSpPr>
          <a:xfrm>
            <a:off x="1358056" y="3653316"/>
            <a:ext cx="10817901" cy="5872377"/>
            <a:chOff x="0" y="-1541998"/>
            <a:chExt cx="13984611" cy="7829837"/>
          </a:xfrm>
        </p:grpSpPr>
        <p:sp>
          <p:nvSpPr>
            <p:cNvPr id="814" name="Google Shape;814;p51"/>
            <p:cNvSpPr txBox="1"/>
            <p:nvPr/>
          </p:nvSpPr>
          <p:spPr>
            <a:xfrm>
              <a:off x="0" y="4788139"/>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5" name="Google Shape;815;p51"/>
            <p:cNvSpPr txBox="1"/>
            <p:nvPr/>
          </p:nvSpPr>
          <p:spPr>
            <a:xfrm>
              <a:off x="181314" y="-1541998"/>
              <a:ext cx="10443728" cy="7829837"/>
            </a:xfrm>
            <a:prstGeom prst="rect">
              <a:avLst/>
            </a:prstGeom>
            <a:noFill/>
            <a:ln>
              <a:noFill/>
            </a:ln>
          </p:spPr>
          <p:txBody>
            <a:bodyPr spcFirstLastPara="1" wrap="square" lIns="0" tIns="0" rIns="0" bIns="0" anchor="t" anchorCtr="0">
              <a:spAutoFit/>
            </a:bodyPr>
            <a:lstStyle/>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Promouvoir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l’intérêt</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public</a:t>
              </a: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Respecter la loi et la constitution</a:t>
              </a: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Promouvoir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la participation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démocratique</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Renforcer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l’équité</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sociale</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Informer et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conseiller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pleinement</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mj-lt"/>
                <a:buAutoNum type="arabicPeriod"/>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Faire preuve d’engagement envers le devoir, les principes et l’intégrité personnelle</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p:txBody>
        </p:sp>
      </p:grpSp>
      <p:sp>
        <p:nvSpPr>
          <p:cNvPr id="820" name="Google Shape;820;p51"/>
          <p:cNvSpPr txBox="1"/>
          <p:nvPr/>
        </p:nvSpPr>
        <p:spPr>
          <a:xfrm>
            <a:off x="4559651" y="589634"/>
            <a:ext cx="12330935" cy="28438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Valeurs fondamentales de l’éthique organisationnelle </a:t>
            </a:r>
            <a:r>
              <a:rPr kumimoji="0" lang="en-US" sz="3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(Société américaine </a:t>
            </a:r>
            <a:r>
              <a:rPr kumimoji="0" lang="en-US" sz="36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d’administration</a:t>
            </a:r>
            <a:r>
              <a:rPr kumimoji="0" lang="en-US" sz="3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r>
              <a:rPr kumimoji="0" lang="en-US" sz="36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publique</a:t>
            </a:r>
            <a:r>
              <a:rPr kumimoji="0" lang="en-US" sz="3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821" name="Google Shape;821;p51"/>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822" name="Google Shape;822;p51"/>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2" name="Google Shape;815;p51">
            <a:extLst>
              <a:ext uri="{FF2B5EF4-FFF2-40B4-BE49-F238E27FC236}">
                <a16:creationId xmlns:a16="http://schemas.microsoft.com/office/drawing/2014/main" id="{41433E2B-A654-43B0-60AB-BA28FD002F43}"/>
              </a:ext>
            </a:extLst>
          </p:cNvPr>
          <p:cNvSpPr txBox="1"/>
          <p:nvPr/>
        </p:nvSpPr>
        <p:spPr>
          <a:xfrm>
            <a:off x="9900035" y="3675406"/>
            <a:ext cx="6674115" cy="1468094"/>
          </a:xfrm>
          <a:prstGeom prst="rect">
            <a:avLst/>
          </a:prstGeom>
          <a:noFill/>
          <a:ln>
            <a:noFill/>
          </a:ln>
        </p:spPr>
        <p:txBody>
          <a:bodyPr spcFirstLastPara="1" wrap="square" lIns="0" tIns="0" rIns="0" bIns="0" anchor="t" anchorCtr="0">
            <a:spAutoFit/>
          </a:bodyPr>
          <a:lstStyle/>
          <a:p>
            <a:pPr marL="514350" marR="0" lvl="0" indent="-514350" algn="l" defTabSz="914400" rtl="0" eaLnBrk="1" fontAlgn="auto" latinLnBrk="0" hangingPunct="1">
              <a:lnSpc>
                <a:spcPct val="119992"/>
              </a:lnSpc>
              <a:spcBef>
                <a:spcPts val="0"/>
              </a:spcBef>
              <a:spcAft>
                <a:spcPts val="0"/>
              </a:spcAft>
              <a:buClr>
                <a:srgbClr val="000000"/>
              </a:buClr>
              <a:buSzTx/>
              <a:buFont typeface="Arial"/>
              <a:buAutoNum type="arabicPeriod" startAt="7"/>
              <a:tabLst/>
              <a:defRPr/>
            </a:pP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Promouvoir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des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organisations</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éthiques</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a:p>
            <a:pPr marL="514350" marR="0" lvl="0" indent="-514350" algn="l" defTabSz="914400" rtl="0" eaLnBrk="1" fontAlgn="auto" latinLnBrk="0" hangingPunct="1">
              <a:lnSpc>
                <a:spcPct val="119992"/>
              </a:lnSpc>
              <a:spcBef>
                <a:spcPts val="0"/>
              </a:spcBef>
              <a:spcAft>
                <a:spcPts val="0"/>
              </a:spcAft>
              <a:buClr>
                <a:srgbClr val="000000"/>
              </a:buClr>
              <a:buSzTx/>
              <a:buFont typeface="Arial"/>
              <a:buAutoNum type="arabicPeriod" startAt="7"/>
              <a:tabLst/>
              <a:defRPr/>
            </a:pP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Viser</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l’excellence</a:t>
            </a:r>
            <a:r>
              <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 </a:t>
            </a:r>
            <a:r>
              <a:rPr kumimoji="0" lang="en-US" sz="2650" b="0" i="0" u="none" strike="noStrike" kern="0" cap="none" spc="0" normalizeH="0" baseline="0" noProof="0" dirty="0" err="1">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rPr>
              <a:t>professionnelle</a:t>
            </a: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Oi"/>
            </a:endParaRPr>
          </a:p>
        </p:txBody>
      </p:sp>
      <p:sp>
        <p:nvSpPr>
          <p:cNvPr id="3" name="TextBox 2">
            <a:extLst>
              <a:ext uri="{FF2B5EF4-FFF2-40B4-BE49-F238E27FC236}">
                <a16:creationId xmlns:a16="http://schemas.microsoft.com/office/drawing/2014/main" id="{C81D9251-65D4-1213-B2D6-4D011139407F}"/>
              </a:ext>
            </a:extLst>
          </p:cNvPr>
          <p:cNvSpPr txBox="1"/>
          <p:nvPr/>
        </p:nvSpPr>
        <p:spPr>
          <a:xfrm>
            <a:off x="10923798" y="6353674"/>
            <a:ext cx="4620126" cy="2946961"/>
          </a:xfrm>
          <a:custGeom>
            <a:avLst/>
            <a:gdLst>
              <a:gd name="connsiteX0" fmla="*/ 0 w 4620126"/>
              <a:gd name="connsiteY0" fmla="*/ 0 h 2946961"/>
              <a:gd name="connsiteX1" fmla="*/ 438912 w 4620126"/>
              <a:gd name="connsiteY1" fmla="*/ 0 h 2946961"/>
              <a:gd name="connsiteX2" fmla="*/ 924025 w 4620126"/>
              <a:gd name="connsiteY2" fmla="*/ 0 h 2946961"/>
              <a:gd name="connsiteX3" fmla="*/ 1455340 w 4620126"/>
              <a:gd name="connsiteY3" fmla="*/ 0 h 2946961"/>
              <a:gd name="connsiteX4" fmla="*/ 2079057 w 4620126"/>
              <a:gd name="connsiteY4" fmla="*/ 0 h 2946961"/>
              <a:gd name="connsiteX5" fmla="*/ 2748975 w 4620126"/>
              <a:gd name="connsiteY5" fmla="*/ 0 h 2946961"/>
              <a:gd name="connsiteX6" fmla="*/ 3326491 w 4620126"/>
              <a:gd name="connsiteY6" fmla="*/ 0 h 2946961"/>
              <a:gd name="connsiteX7" fmla="*/ 3811604 w 4620126"/>
              <a:gd name="connsiteY7" fmla="*/ 0 h 2946961"/>
              <a:gd name="connsiteX8" fmla="*/ 4620126 w 4620126"/>
              <a:gd name="connsiteY8" fmla="*/ 0 h 2946961"/>
              <a:gd name="connsiteX9" fmla="*/ 4620126 w 4620126"/>
              <a:gd name="connsiteY9" fmla="*/ 500983 h 2946961"/>
              <a:gd name="connsiteX10" fmla="*/ 4620126 w 4620126"/>
              <a:gd name="connsiteY10" fmla="*/ 1119845 h 2946961"/>
              <a:gd name="connsiteX11" fmla="*/ 4620126 w 4620126"/>
              <a:gd name="connsiteY11" fmla="*/ 1768177 h 2946961"/>
              <a:gd name="connsiteX12" fmla="*/ 4620126 w 4620126"/>
              <a:gd name="connsiteY12" fmla="*/ 2357569 h 2946961"/>
              <a:gd name="connsiteX13" fmla="*/ 4620126 w 4620126"/>
              <a:gd name="connsiteY13" fmla="*/ 2946961 h 2946961"/>
              <a:gd name="connsiteX14" fmla="*/ 4088812 w 4620126"/>
              <a:gd name="connsiteY14" fmla="*/ 2946961 h 2946961"/>
              <a:gd name="connsiteX15" fmla="*/ 3465095 w 4620126"/>
              <a:gd name="connsiteY15" fmla="*/ 2946961 h 2946961"/>
              <a:gd name="connsiteX16" fmla="*/ 2933780 w 4620126"/>
              <a:gd name="connsiteY16" fmla="*/ 2946961 h 2946961"/>
              <a:gd name="connsiteX17" fmla="*/ 2310063 w 4620126"/>
              <a:gd name="connsiteY17" fmla="*/ 2946961 h 2946961"/>
              <a:gd name="connsiteX18" fmla="*/ 1732547 w 4620126"/>
              <a:gd name="connsiteY18" fmla="*/ 2946961 h 2946961"/>
              <a:gd name="connsiteX19" fmla="*/ 1062629 w 4620126"/>
              <a:gd name="connsiteY19" fmla="*/ 2946961 h 2946961"/>
              <a:gd name="connsiteX20" fmla="*/ 623717 w 4620126"/>
              <a:gd name="connsiteY20" fmla="*/ 2946961 h 2946961"/>
              <a:gd name="connsiteX21" fmla="*/ 0 w 4620126"/>
              <a:gd name="connsiteY21" fmla="*/ 2946961 h 2946961"/>
              <a:gd name="connsiteX22" fmla="*/ 0 w 4620126"/>
              <a:gd name="connsiteY22" fmla="*/ 2357569 h 2946961"/>
              <a:gd name="connsiteX23" fmla="*/ 0 w 4620126"/>
              <a:gd name="connsiteY23" fmla="*/ 1797646 h 2946961"/>
              <a:gd name="connsiteX24" fmla="*/ 0 w 4620126"/>
              <a:gd name="connsiteY24" fmla="*/ 1149315 h 2946961"/>
              <a:gd name="connsiteX25" fmla="*/ 0 w 4620126"/>
              <a:gd name="connsiteY25" fmla="*/ 648331 h 2946961"/>
              <a:gd name="connsiteX26" fmla="*/ 0 w 4620126"/>
              <a:gd name="connsiteY26" fmla="*/ 0 h 294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20126" h="2946961" fill="none" extrusionOk="0">
                <a:moveTo>
                  <a:pt x="0" y="0"/>
                </a:moveTo>
                <a:cubicBezTo>
                  <a:pt x="208819" y="-2272"/>
                  <a:pt x="226221" y="36569"/>
                  <a:pt x="438912" y="0"/>
                </a:cubicBezTo>
                <a:cubicBezTo>
                  <a:pt x="651603" y="-36569"/>
                  <a:pt x="760150" y="39321"/>
                  <a:pt x="924025" y="0"/>
                </a:cubicBezTo>
                <a:cubicBezTo>
                  <a:pt x="1087900" y="-39321"/>
                  <a:pt x="1220506" y="54080"/>
                  <a:pt x="1455340" y="0"/>
                </a:cubicBezTo>
                <a:cubicBezTo>
                  <a:pt x="1690175" y="-54080"/>
                  <a:pt x="1919468" y="18714"/>
                  <a:pt x="2079057" y="0"/>
                </a:cubicBezTo>
                <a:cubicBezTo>
                  <a:pt x="2238646" y="-18714"/>
                  <a:pt x="2491027" y="54885"/>
                  <a:pt x="2748975" y="0"/>
                </a:cubicBezTo>
                <a:cubicBezTo>
                  <a:pt x="3006923" y="-54885"/>
                  <a:pt x="3200402" y="67729"/>
                  <a:pt x="3326491" y="0"/>
                </a:cubicBezTo>
                <a:cubicBezTo>
                  <a:pt x="3452580" y="-67729"/>
                  <a:pt x="3680459" y="47724"/>
                  <a:pt x="3811604" y="0"/>
                </a:cubicBezTo>
                <a:cubicBezTo>
                  <a:pt x="3942749" y="-47724"/>
                  <a:pt x="4259957" y="61217"/>
                  <a:pt x="4620126" y="0"/>
                </a:cubicBezTo>
                <a:cubicBezTo>
                  <a:pt x="4654519" y="121069"/>
                  <a:pt x="4594830" y="279417"/>
                  <a:pt x="4620126" y="500983"/>
                </a:cubicBezTo>
                <a:cubicBezTo>
                  <a:pt x="4645422" y="722549"/>
                  <a:pt x="4616998" y="828577"/>
                  <a:pt x="4620126" y="1119845"/>
                </a:cubicBezTo>
                <a:cubicBezTo>
                  <a:pt x="4623254" y="1411113"/>
                  <a:pt x="4544666" y="1603434"/>
                  <a:pt x="4620126" y="1768177"/>
                </a:cubicBezTo>
                <a:cubicBezTo>
                  <a:pt x="4695586" y="1932920"/>
                  <a:pt x="4618792" y="2072119"/>
                  <a:pt x="4620126" y="2357569"/>
                </a:cubicBezTo>
                <a:cubicBezTo>
                  <a:pt x="4621460" y="2643019"/>
                  <a:pt x="4608457" y="2696636"/>
                  <a:pt x="4620126" y="2946961"/>
                </a:cubicBezTo>
                <a:cubicBezTo>
                  <a:pt x="4356810" y="2974459"/>
                  <a:pt x="4300417" y="2910545"/>
                  <a:pt x="4088812" y="2946961"/>
                </a:cubicBezTo>
                <a:cubicBezTo>
                  <a:pt x="3877207" y="2983377"/>
                  <a:pt x="3626024" y="2908451"/>
                  <a:pt x="3465095" y="2946961"/>
                </a:cubicBezTo>
                <a:cubicBezTo>
                  <a:pt x="3304166" y="2985471"/>
                  <a:pt x="3154729" y="2920790"/>
                  <a:pt x="2933780" y="2946961"/>
                </a:cubicBezTo>
                <a:cubicBezTo>
                  <a:pt x="2712831" y="2973132"/>
                  <a:pt x="2619470" y="2920848"/>
                  <a:pt x="2310063" y="2946961"/>
                </a:cubicBezTo>
                <a:cubicBezTo>
                  <a:pt x="2000656" y="2973074"/>
                  <a:pt x="1983721" y="2924665"/>
                  <a:pt x="1732547" y="2946961"/>
                </a:cubicBezTo>
                <a:cubicBezTo>
                  <a:pt x="1481373" y="2969257"/>
                  <a:pt x="1255832" y="2866604"/>
                  <a:pt x="1062629" y="2946961"/>
                </a:cubicBezTo>
                <a:cubicBezTo>
                  <a:pt x="869426" y="3027318"/>
                  <a:pt x="747476" y="2918030"/>
                  <a:pt x="623717" y="2946961"/>
                </a:cubicBezTo>
                <a:cubicBezTo>
                  <a:pt x="499958" y="2975892"/>
                  <a:pt x="157890" y="2906066"/>
                  <a:pt x="0" y="2946961"/>
                </a:cubicBezTo>
                <a:cubicBezTo>
                  <a:pt x="-60084" y="2757964"/>
                  <a:pt x="20730" y="2495492"/>
                  <a:pt x="0" y="2357569"/>
                </a:cubicBezTo>
                <a:cubicBezTo>
                  <a:pt x="-20730" y="2219646"/>
                  <a:pt x="66825" y="1986936"/>
                  <a:pt x="0" y="1797646"/>
                </a:cubicBezTo>
                <a:cubicBezTo>
                  <a:pt x="-66825" y="1608356"/>
                  <a:pt x="20978" y="1382306"/>
                  <a:pt x="0" y="1149315"/>
                </a:cubicBezTo>
                <a:cubicBezTo>
                  <a:pt x="-20978" y="916324"/>
                  <a:pt x="48788" y="816851"/>
                  <a:pt x="0" y="648331"/>
                </a:cubicBezTo>
                <a:cubicBezTo>
                  <a:pt x="-48788" y="479811"/>
                  <a:pt x="54058" y="256119"/>
                  <a:pt x="0" y="0"/>
                </a:cubicBezTo>
                <a:close/>
              </a:path>
              <a:path w="4620126" h="2946961" stroke="0" extrusionOk="0">
                <a:moveTo>
                  <a:pt x="0" y="0"/>
                </a:moveTo>
                <a:cubicBezTo>
                  <a:pt x="294337" y="-35266"/>
                  <a:pt x="381381" y="19733"/>
                  <a:pt x="669918" y="0"/>
                </a:cubicBezTo>
                <a:cubicBezTo>
                  <a:pt x="958455" y="-19733"/>
                  <a:pt x="972116" y="61320"/>
                  <a:pt x="1247434" y="0"/>
                </a:cubicBezTo>
                <a:cubicBezTo>
                  <a:pt x="1522752" y="-61320"/>
                  <a:pt x="1472845" y="43536"/>
                  <a:pt x="1686346" y="0"/>
                </a:cubicBezTo>
                <a:cubicBezTo>
                  <a:pt x="1899847" y="-43536"/>
                  <a:pt x="1955928" y="38042"/>
                  <a:pt x="2125258" y="0"/>
                </a:cubicBezTo>
                <a:cubicBezTo>
                  <a:pt x="2294588" y="-38042"/>
                  <a:pt x="2412262" y="822"/>
                  <a:pt x="2610371" y="0"/>
                </a:cubicBezTo>
                <a:cubicBezTo>
                  <a:pt x="2808480" y="-822"/>
                  <a:pt x="2999276" y="40032"/>
                  <a:pt x="3141686" y="0"/>
                </a:cubicBezTo>
                <a:cubicBezTo>
                  <a:pt x="3284097" y="-40032"/>
                  <a:pt x="3512365" y="17847"/>
                  <a:pt x="3811604" y="0"/>
                </a:cubicBezTo>
                <a:cubicBezTo>
                  <a:pt x="4110843" y="-17847"/>
                  <a:pt x="4440103" y="85035"/>
                  <a:pt x="4620126" y="0"/>
                </a:cubicBezTo>
                <a:cubicBezTo>
                  <a:pt x="4649623" y="123683"/>
                  <a:pt x="4566465" y="387887"/>
                  <a:pt x="4620126" y="500983"/>
                </a:cubicBezTo>
                <a:cubicBezTo>
                  <a:pt x="4673787" y="614079"/>
                  <a:pt x="4599606" y="792565"/>
                  <a:pt x="4620126" y="1001967"/>
                </a:cubicBezTo>
                <a:cubicBezTo>
                  <a:pt x="4640646" y="1211369"/>
                  <a:pt x="4571678" y="1357822"/>
                  <a:pt x="4620126" y="1502950"/>
                </a:cubicBezTo>
                <a:cubicBezTo>
                  <a:pt x="4668574" y="1648078"/>
                  <a:pt x="4614136" y="1989376"/>
                  <a:pt x="4620126" y="2121812"/>
                </a:cubicBezTo>
                <a:cubicBezTo>
                  <a:pt x="4626116" y="2254248"/>
                  <a:pt x="4552094" y="2577689"/>
                  <a:pt x="4620126" y="2946961"/>
                </a:cubicBezTo>
                <a:cubicBezTo>
                  <a:pt x="4361379" y="3012656"/>
                  <a:pt x="4198082" y="2933997"/>
                  <a:pt x="4042610" y="2946961"/>
                </a:cubicBezTo>
                <a:cubicBezTo>
                  <a:pt x="3887138" y="2959925"/>
                  <a:pt x="3669051" y="2913691"/>
                  <a:pt x="3465095" y="2946961"/>
                </a:cubicBezTo>
                <a:cubicBezTo>
                  <a:pt x="3261139" y="2980231"/>
                  <a:pt x="3227387" y="2916116"/>
                  <a:pt x="3026183" y="2946961"/>
                </a:cubicBezTo>
                <a:cubicBezTo>
                  <a:pt x="2824979" y="2977806"/>
                  <a:pt x="2684027" y="2919772"/>
                  <a:pt x="2448667" y="2946961"/>
                </a:cubicBezTo>
                <a:cubicBezTo>
                  <a:pt x="2213307" y="2974150"/>
                  <a:pt x="2106267" y="2928651"/>
                  <a:pt x="1917352" y="2946961"/>
                </a:cubicBezTo>
                <a:cubicBezTo>
                  <a:pt x="1728437" y="2965271"/>
                  <a:pt x="1406552" y="2923741"/>
                  <a:pt x="1247434" y="2946961"/>
                </a:cubicBezTo>
                <a:cubicBezTo>
                  <a:pt x="1088316" y="2970181"/>
                  <a:pt x="937486" y="2904788"/>
                  <a:pt x="762321" y="2946961"/>
                </a:cubicBezTo>
                <a:cubicBezTo>
                  <a:pt x="587156" y="2989134"/>
                  <a:pt x="233968" y="2933559"/>
                  <a:pt x="0" y="2946961"/>
                </a:cubicBezTo>
                <a:cubicBezTo>
                  <a:pt x="-58380" y="2697674"/>
                  <a:pt x="9828" y="2527876"/>
                  <a:pt x="0" y="2416508"/>
                </a:cubicBezTo>
                <a:cubicBezTo>
                  <a:pt x="-9828" y="2305140"/>
                  <a:pt x="34548" y="2079323"/>
                  <a:pt x="0" y="1768177"/>
                </a:cubicBezTo>
                <a:cubicBezTo>
                  <a:pt x="-34548" y="1457031"/>
                  <a:pt x="39154" y="1419752"/>
                  <a:pt x="0" y="1267193"/>
                </a:cubicBezTo>
                <a:cubicBezTo>
                  <a:pt x="-39154" y="1114634"/>
                  <a:pt x="11154" y="914763"/>
                  <a:pt x="0" y="677801"/>
                </a:cubicBezTo>
                <a:cubicBezTo>
                  <a:pt x="-11154" y="440839"/>
                  <a:pt x="27120" y="184183"/>
                  <a:pt x="0" y="0"/>
                </a:cubicBezTo>
                <a:close/>
              </a:path>
            </a:pathLst>
          </a:custGeom>
          <a:solidFill>
            <a:schemeClr val="accent5">
              <a:lumMod val="75000"/>
            </a:schemeClr>
          </a:solidFill>
          <a:ln w="38100">
            <a:solidFill>
              <a:schemeClr val="bg1"/>
            </a:solidFill>
            <a:extLst>
              <a:ext uri="{C807C97D-BFC1-408E-A445-0C87EB9F89A2}">
                <ask:lineSketchStyleProps xmlns:ask="http://schemas.microsoft.com/office/drawing/2018/sketchyshapes" sd="2385635311">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650" b="1" i="1" u="sng"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Arial"/>
              </a:rPr>
              <a:t>Les valeurs 5 et 6 ont une incidence directe </a:t>
            </a:r>
            <a:r>
              <a:rPr kumimoji="0" lang="fr-BE" sz="2650" b="1" i="1"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Arial"/>
              </a:rPr>
              <a:t>sur les pratiques comptables, car elles mettent l’accent sur l’efficacité et les normes de comportement</a:t>
            </a:r>
            <a:endParaRPr kumimoji="0" lang="el-GR"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endParaRPr>
          </a:p>
        </p:txBody>
      </p:sp>
    </p:spTree>
    <p:extLst>
      <p:ext uri="{BB962C8B-B14F-4D97-AF65-F5344CB8AC3E}">
        <p14:creationId xmlns:p14="http://schemas.microsoft.com/office/powerpoint/2010/main" val="2605212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75"/>
        <p:cNvGrpSpPr/>
        <p:nvPr/>
      </p:nvGrpSpPr>
      <p:grpSpPr>
        <a:xfrm>
          <a:off x="0" y="0"/>
          <a:ext cx="0" cy="0"/>
          <a:chOff x="0" y="0"/>
          <a:chExt cx="0" cy="0"/>
        </a:xfrm>
      </p:grpSpPr>
      <p:sp>
        <p:nvSpPr>
          <p:cNvPr id="576" name="Google Shape;576;p35"/>
          <p:cNvSpPr/>
          <p:nvPr/>
        </p:nvSpPr>
        <p:spPr>
          <a:xfrm>
            <a:off x="1449318" y="3828926"/>
            <a:ext cx="6513895" cy="495464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7" name="Google Shape;577;p35"/>
          <p:cNvGrpSpPr/>
          <p:nvPr/>
        </p:nvGrpSpPr>
        <p:grpSpPr>
          <a:xfrm>
            <a:off x="1695023" y="4156318"/>
            <a:ext cx="11314969" cy="9058338"/>
            <a:chOff x="-1102014" y="-6960694"/>
            <a:chExt cx="15086625" cy="12077785"/>
          </a:xfrm>
        </p:grpSpPr>
        <p:sp>
          <p:nvSpPr>
            <p:cNvPr id="578" name="Google Shape;578;p35"/>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9" name="Google Shape;579;p35"/>
            <p:cNvSpPr txBox="1"/>
            <p:nvPr/>
          </p:nvSpPr>
          <p:spPr>
            <a:xfrm>
              <a:off x="-1102014" y="-6960694"/>
              <a:ext cx="8334524" cy="5873916"/>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FFFFFF"/>
                </a:buClr>
                <a:buSzPts val="2651"/>
                <a:buFont typeface="Arial" panose="020B0604020202020204" pitchFamily="34" charset="0"/>
                <a:buChar char="•"/>
                <a:tabLst/>
                <a:defRPr/>
              </a:pP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Comptabilité</a:t>
              </a:r>
              <a:r>
                <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 de </a:t>
              </a: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caisse</a:t>
              </a:r>
              <a:endPar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Enregistrez les transactions uniquement lorsque l’argent liquide est effectivement reçu ou payé</a:t>
              </a: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Pts val="2651"/>
                <a:buFont typeface="Arial" panose="020B0604020202020204" pitchFamily="34" charset="0"/>
                <a:buChar char="•"/>
                <a:tabLst/>
                <a:defRPr/>
              </a:pPr>
              <a:r>
                <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Base de </a:t>
              </a: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comptabilité</a:t>
              </a:r>
              <a:r>
                <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 </a:t>
              </a: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d’exercice</a:t>
              </a:r>
              <a:endPar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Enregistrez les transactions lorsqu’elles se produisent, même si l’argent n’est pas reçu ou payé</a:t>
              </a: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p:txBody>
        </p:sp>
      </p:grpSp>
      <p:pic>
        <p:nvPicPr>
          <p:cNvPr id="584" name="Google Shape;584;p35"/>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85" name="Google Shape;585;p35"/>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86" name="Google Shape;586;p35"/>
          <p:cNvSpPr txBox="1"/>
          <p:nvPr/>
        </p:nvSpPr>
        <p:spPr>
          <a:xfrm>
            <a:off x="4319589" y="811720"/>
            <a:ext cx="11973902" cy="206825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Comptabilité d’exercice et comptabilité de caisse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3" name="Google Shape;651;p40"/>
          <p:cNvSpPr/>
          <p:nvPr/>
        </p:nvSpPr>
        <p:spPr>
          <a:xfrm>
            <a:off x="9841832" y="3561346"/>
            <a:ext cx="6996850" cy="5630779"/>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654;p40"/>
          <p:cNvSpPr txBox="1"/>
          <p:nvPr/>
        </p:nvSpPr>
        <p:spPr>
          <a:xfrm>
            <a:off x="9962147" y="3712703"/>
            <a:ext cx="6756219" cy="538442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Exemple</a:t>
            </a: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Vous avez acheté 100 unités d’un produit et vous le paierez le mois prochain.</a:t>
            </a: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Pts val="2651"/>
              <a:buFont typeface="Arial" panose="020B0604020202020204" pitchFamily="34" charset="0"/>
              <a:buChar char="•"/>
              <a:tabLst/>
              <a:defRPr/>
            </a:pP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Comptabilité</a:t>
            </a:r>
            <a:r>
              <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 de </a:t>
            </a: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caisse</a:t>
            </a:r>
            <a:endPar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en-US" sz="2651" b="0" i="0" u="none"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Aucune</a:t>
            </a:r>
            <a:r>
              <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 transaction </a:t>
            </a:r>
            <a:r>
              <a:rPr kumimoji="0" lang="en-US" sz="2651" b="0" i="0" u="none"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enregistrée</a:t>
            </a: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Pts val="2651"/>
              <a:buFont typeface="Arial" panose="020B0604020202020204" pitchFamily="34" charset="0"/>
              <a:buChar char="•"/>
              <a:tabLst/>
              <a:defRPr/>
            </a:pP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Comptabilité</a:t>
            </a:r>
            <a:r>
              <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 </a:t>
            </a: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d’exercice</a:t>
            </a:r>
            <a:endPar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Transaction enregistrée par l’intermédiaire d’un compte de comptes créditeurs (passif).</a:t>
            </a: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p:txBody>
      </p:sp>
    </p:spTree>
    <p:extLst>
      <p:ext uri="{BB962C8B-B14F-4D97-AF65-F5344CB8AC3E}">
        <p14:creationId xmlns:p14="http://schemas.microsoft.com/office/powerpoint/2010/main" val="525837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923561" y="3125555"/>
            <a:ext cx="14607828" cy="6297611"/>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46"/>
          <p:cNvSpPr txBox="1"/>
          <p:nvPr/>
        </p:nvSpPr>
        <p:spPr>
          <a:xfrm>
            <a:off x="2307512" y="3441377"/>
            <a:ext cx="9145808" cy="587237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r>
              <a:rPr kumimoji="0" lang="en-US" sz="2650" b="1"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Principaux</a:t>
            </a:r>
            <a:r>
              <a:rPr kumimoji="0" lang="en-US" sz="2650" b="1"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1"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comptes</a:t>
            </a:r>
            <a:r>
              <a:rPr kumimoji="0" lang="en-US" sz="2650" b="1"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1"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généraux</a:t>
            </a:r>
            <a:endParaRPr kumimoji="0" lang="en-US" sz="2650" b="1"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1"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Actif</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tout ce que l’entreprise possède</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Passif</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tout ce que l’entreprise doit à une date ultérieure</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Capitaux</a:t>
            </a:r>
            <a:r>
              <a:rPr kumimoji="0" lang="en-US"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propres</a:t>
            </a:r>
            <a:r>
              <a:rPr kumimoji="0" lang="en-US"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comprend les droits que les propriétaires ont sur les actifs en fonction de leur part de propriété</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t>
            </a:r>
          </a:p>
          <a:p>
            <a:pPr marL="0" marR="0" lvl="0" indent="0" algn="l" defTabSz="914400" rtl="0" eaLnBrk="1" fontAlgn="auto" latinLnBrk="0" hangingPunct="1">
              <a:lnSpc>
                <a:spcPct val="119992"/>
              </a:lnSpc>
              <a:spcBef>
                <a:spcPts val="0"/>
              </a:spcBef>
              <a:spcAft>
                <a:spcPts val="0"/>
              </a:spcAft>
              <a:buClr>
                <a:srgbClr val="000000"/>
              </a:buClr>
              <a:buSzTx/>
              <a:buFont typeface="Arial"/>
              <a:buNone/>
              <a:tabLst/>
              <a:defRPr/>
            </a:pPr>
            <a:endPar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Revenus</a:t>
            </a:r>
            <a:endParaRPr kumimoji="0" lang="en-US"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sng"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Dépenses</a:t>
            </a:r>
            <a:endParaRPr kumimoji="0" lang="en-US"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000000"/>
              </a:buClr>
              <a:buSzTx/>
              <a:buFont typeface="Arial" pitchFamily="34" charset="0"/>
              <a:buChar char="•"/>
              <a:tabLst/>
              <a:defRPr/>
            </a:pPr>
            <a:endParaRPr kumimoji="0" lang="en-US"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p:txBody>
      </p:sp>
      <p:sp>
        <p:nvSpPr>
          <p:cNvPr id="745" name="Google Shape;745;p46"/>
          <p:cNvSpPr txBox="1"/>
          <p:nvPr/>
        </p:nvSpPr>
        <p:spPr>
          <a:xfrm>
            <a:off x="12609756" y="6395361"/>
            <a:ext cx="3269803" cy="3444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55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Comptes</a:t>
            </a:r>
            <a:r>
              <a:rPr kumimoji="0" lang="en-US"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
        <p:nvSpPr>
          <p:cNvPr id="4" name="Right Brace 3">
            <a:extLst>
              <a:ext uri="{FF2B5EF4-FFF2-40B4-BE49-F238E27FC236}">
                <a16:creationId xmlns:a16="http://schemas.microsoft.com/office/drawing/2014/main" id="{FAC82A78-4D88-9736-CAAD-BC1494F3037B}"/>
              </a:ext>
            </a:extLst>
          </p:cNvPr>
          <p:cNvSpPr/>
          <p:nvPr/>
        </p:nvSpPr>
        <p:spPr>
          <a:xfrm>
            <a:off x="4860758" y="7925710"/>
            <a:ext cx="189905" cy="798362"/>
          </a:xfrm>
          <a:prstGeom prst="righ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05C1A45-3161-748B-9FF6-91665E5BBEEC}"/>
              </a:ext>
            </a:extLst>
          </p:cNvPr>
          <p:cNvSpPr txBox="1"/>
          <p:nvPr/>
        </p:nvSpPr>
        <p:spPr>
          <a:xfrm>
            <a:off x="11946146" y="4502025"/>
            <a:ext cx="4353305" cy="2539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Principaux comptes du </a:t>
            </a:r>
            <a:r>
              <a:rPr kumimoji="0" lang="fr-BE" sz="2650" b="0" i="0" u="sng"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BILAN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Indique la situation financière d’une entreprise à un moment donné</a:t>
            </a:r>
          </a:p>
        </p:txBody>
      </p:sp>
      <p:sp>
        <p:nvSpPr>
          <p:cNvPr id="6" name="Right Brace 5">
            <a:extLst>
              <a:ext uri="{FF2B5EF4-FFF2-40B4-BE49-F238E27FC236}">
                <a16:creationId xmlns:a16="http://schemas.microsoft.com/office/drawing/2014/main" id="{C6A96855-8CE9-EA65-6D82-0DDC64E16887}"/>
              </a:ext>
            </a:extLst>
          </p:cNvPr>
          <p:cNvSpPr/>
          <p:nvPr/>
        </p:nvSpPr>
        <p:spPr>
          <a:xfrm>
            <a:off x="11066105" y="4349063"/>
            <a:ext cx="757429" cy="2888043"/>
          </a:xfrm>
          <a:prstGeom prst="righ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8EAEFBB9-019B-3F13-3178-E767A4934888}"/>
              </a:ext>
            </a:extLst>
          </p:cNvPr>
          <p:cNvSpPr txBox="1"/>
          <p:nvPr/>
        </p:nvSpPr>
        <p:spPr>
          <a:xfrm>
            <a:off x="5506755" y="7237107"/>
            <a:ext cx="4353305" cy="21313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Principaux comptes du COMPTE DE RÉSULTAT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650" b="0" i="0" u="none" strike="noStrike" kern="0" cap="none" spc="0" normalizeH="0" baseline="0" noProof="0" dirty="0">
                <a:ln>
                  <a:noFill/>
                </a:ln>
                <a:solidFill>
                  <a:srgbClr val="000000"/>
                </a:solidFill>
                <a:effectLst/>
                <a:uLnTx/>
                <a:uFillTx/>
                <a:latin typeface="Droid Serif" panose="020B0604020202020204" charset="0"/>
                <a:ea typeface="Droid Serif" panose="020B0604020202020204" charset="0"/>
                <a:cs typeface="Droid Serif" panose="020B0604020202020204" charset="0"/>
                <a:sym typeface="Arial"/>
              </a:rPr>
              <a:t>Affiche les performances d’une entreprise pendant une certaine durée</a:t>
            </a:r>
          </a:p>
        </p:txBody>
      </p:sp>
    </p:spTree>
    <p:extLst>
      <p:ext uri="{BB962C8B-B14F-4D97-AF65-F5344CB8AC3E}">
        <p14:creationId xmlns:p14="http://schemas.microsoft.com/office/powerpoint/2010/main" val="41923770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575"/>
        <p:cNvGrpSpPr/>
        <p:nvPr/>
      </p:nvGrpSpPr>
      <p:grpSpPr>
        <a:xfrm>
          <a:off x="0" y="0"/>
          <a:ext cx="0" cy="0"/>
          <a:chOff x="0" y="0"/>
          <a:chExt cx="0" cy="0"/>
        </a:xfrm>
      </p:grpSpPr>
      <p:sp>
        <p:nvSpPr>
          <p:cNvPr id="576" name="Google Shape;576;p35"/>
          <p:cNvSpPr/>
          <p:nvPr/>
        </p:nvSpPr>
        <p:spPr>
          <a:xfrm>
            <a:off x="1597108" y="3449259"/>
            <a:ext cx="8026493" cy="131457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7" name="Google Shape;577;p35"/>
          <p:cNvGrpSpPr/>
          <p:nvPr/>
        </p:nvGrpSpPr>
        <p:grpSpPr>
          <a:xfrm>
            <a:off x="1863464" y="3439921"/>
            <a:ext cx="11146528" cy="9485175"/>
            <a:chOff x="-877426" y="-7529810"/>
            <a:chExt cx="14862037" cy="12646901"/>
          </a:xfrm>
        </p:grpSpPr>
        <p:sp>
          <p:nvSpPr>
            <p:cNvPr id="578" name="Google Shape;578;p35"/>
            <p:cNvSpPr txBox="1"/>
            <p:nvPr/>
          </p:nvSpPr>
          <p:spPr>
            <a:xfrm>
              <a:off x="0" y="4723724"/>
              <a:ext cx="13984611" cy="3933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9" name="Google Shape;579;p35"/>
            <p:cNvSpPr txBox="1"/>
            <p:nvPr/>
          </p:nvSpPr>
          <p:spPr>
            <a:xfrm>
              <a:off x="-877426" y="-7529810"/>
              <a:ext cx="10701990" cy="177279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en-US" sz="3600"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ACTIF = PASSIF + CAPITAUX PROPRES</a:t>
              </a:r>
              <a:endParaRPr kumimoji="0" lang="en-US" sz="3600"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p:txBody>
        </p:sp>
      </p:grpSp>
      <p:pic>
        <p:nvPicPr>
          <p:cNvPr id="584" name="Google Shape;584;p35"/>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585" name="Google Shape;585;p35"/>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586" name="Google Shape;586;p35"/>
          <p:cNvSpPr txBox="1"/>
          <p:nvPr/>
        </p:nvSpPr>
        <p:spPr>
          <a:xfrm>
            <a:off x="4014302" y="1036308"/>
            <a:ext cx="11973902"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Équation</a:t>
            </a: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comptable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3" name="Google Shape;651;p40"/>
          <p:cNvSpPr/>
          <p:nvPr/>
        </p:nvSpPr>
        <p:spPr>
          <a:xfrm>
            <a:off x="1330754" y="5072259"/>
            <a:ext cx="8559203" cy="440543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654;p40"/>
          <p:cNvSpPr txBox="1"/>
          <p:nvPr/>
        </p:nvSpPr>
        <p:spPr>
          <a:xfrm>
            <a:off x="1630343" y="5116132"/>
            <a:ext cx="8026492" cy="440543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en-US" sz="2651" b="1" i="0" u="sng" strike="noStrike" kern="0" cap="none" spc="0" normalizeH="0" baseline="0" noProof="0" dirty="0" err="1">
                <a:ln>
                  <a:noFill/>
                </a:ln>
                <a:solidFill>
                  <a:srgbClr val="FFFFFF"/>
                </a:solidFill>
                <a:effectLst/>
                <a:uLnTx/>
                <a:uFillTx/>
                <a:latin typeface="droid serif" pitchFamily="18" charset="0"/>
                <a:ea typeface="droid serif" pitchFamily="18" charset="0"/>
                <a:cs typeface="droid serif" pitchFamily="18" charset="0"/>
                <a:sym typeface="Oi"/>
              </a:rPr>
              <a:t>Exemple</a:t>
            </a:r>
            <a:endParaRPr kumimoji="0" lang="en-US" sz="2651" b="1"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Si une entreprise achetait un véhicule pour 50 000 € en espèces, les actifs augmenteraient et diminueraient de 50 000 €. L’entreprise a gagné un actif (véhicule), tout en perdant un actif (trésorerie). Par conséquent, </a:t>
            </a:r>
            <a:r>
              <a:rPr kumimoji="0" lang="fr-BE" sz="2651" b="0" i="0" u="sng"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l’équation comptable reste intacte</a:t>
            </a:r>
            <a:r>
              <a:rPr kumimoji="0" lang="fr-BE"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a:t>
            </a:r>
            <a:endParaRPr kumimoji="0" lang="en-US" sz="2651" b="0"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a:p>
            <a:pPr marL="0" marR="0" lvl="0" indent="0" algn="l" defTabSz="914400" rtl="0" eaLnBrk="1" fontAlgn="auto" latinLnBrk="0" hangingPunct="1">
              <a:lnSpc>
                <a:spcPct val="119992"/>
              </a:lnSpc>
              <a:spcBef>
                <a:spcPts val="0"/>
              </a:spcBef>
              <a:spcAft>
                <a:spcPts val="0"/>
              </a:spcAft>
              <a:buClr>
                <a:srgbClr val="FFFFFF"/>
              </a:buClr>
              <a:buSzPts val="2651"/>
              <a:buFont typeface="Arial"/>
              <a:buNone/>
              <a:tabLst/>
              <a:defRPr/>
            </a:pPr>
            <a:r>
              <a:rPr kumimoji="0" lang="fr-BE" sz="2651" b="1"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rPr>
              <a:t>Toutes les transactions doivent suivre cette règle générale !</a:t>
            </a:r>
            <a:endParaRPr kumimoji="0" lang="en-US" sz="2651" b="1" i="0" u="none" strike="noStrike" kern="0" cap="none" spc="0" normalizeH="0" baseline="0" noProof="0" dirty="0">
              <a:ln>
                <a:noFill/>
              </a:ln>
              <a:solidFill>
                <a:srgbClr val="FFFFFF"/>
              </a:solidFill>
              <a:effectLst/>
              <a:uLnTx/>
              <a:uFillTx/>
              <a:latin typeface="droid serif" pitchFamily="18" charset="0"/>
              <a:ea typeface="droid serif" pitchFamily="18" charset="0"/>
              <a:cs typeface="droid serif" pitchFamily="18" charset="0"/>
              <a:sym typeface="Oi"/>
            </a:endParaRPr>
          </a:p>
        </p:txBody>
      </p:sp>
      <p:pic>
        <p:nvPicPr>
          <p:cNvPr id="3" name="Picture 2">
            <a:extLst>
              <a:ext uri="{FF2B5EF4-FFF2-40B4-BE49-F238E27FC236}">
                <a16:creationId xmlns:a16="http://schemas.microsoft.com/office/drawing/2014/main" id="{D32D89FA-9178-0544-DDB7-1B0EBABA8921}"/>
              </a:ext>
            </a:extLst>
          </p:cNvPr>
          <p:cNvPicPr>
            <a:picLocks noChangeAspect="1"/>
          </p:cNvPicPr>
          <p:nvPr/>
        </p:nvPicPr>
        <p:blipFill>
          <a:blip r:embed="rId5"/>
          <a:stretch>
            <a:fillRect/>
          </a:stretch>
        </p:blipFill>
        <p:spPr>
          <a:xfrm>
            <a:off x="10306542" y="3408726"/>
            <a:ext cx="7596448" cy="6068970"/>
          </a:xfrm>
          <a:prstGeom prst="rect">
            <a:avLst/>
          </a:prstGeom>
        </p:spPr>
      </p:pic>
    </p:spTree>
    <p:extLst>
      <p:ext uri="{BB962C8B-B14F-4D97-AF65-F5344CB8AC3E}">
        <p14:creationId xmlns:p14="http://schemas.microsoft.com/office/powerpoint/2010/main" val="357322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45" name="Google Shape;745;p46"/>
          <p:cNvSpPr txBox="1"/>
          <p:nvPr/>
        </p:nvSpPr>
        <p:spPr>
          <a:xfrm>
            <a:off x="12609756" y="6395361"/>
            <a:ext cx="3269803" cy="3444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55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7" name="Google Shape;747;p46"/>
          <p:cNvSpPr txBox="1"/>
          <p:nvPr/>
        </p:nvSpPr>
        <p:spPr>
          <a:xfrm>
            <a:off x="4599892" y="759886"/>
            <a:ext cx="11649255" cy="206825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fr-BE" sz="4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Comptabilité financière et comptabilité analytique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graphicFrame>
        <p:nvGraphicFramePr>
          <p:cNvPr id="2" name="Table 2">
            <a:extLst>
              <a:ext uri="{FF2B5EF4-FFF2-40B4-BE49-F238E27FC236}">
                <a16:creationId xmlns:a16="http://schemas.microsoft.com/office/drawing/2014/main" id="{5ED4D338-96EE-5FC3-A09F-541196A7D385}"/>
              </a:ext>
            </a:extLst>
          </p:cNvPr>
          <p:cNvGraphicFramePr>
            <a:graphicFrameLocks noGrp="1"/>
          </p:cNvGraphicFramePr>
          <p:nvPr/>
        </p:nvGraphicFramePr>
        <p:xfrm>
          <a:off x="2408443" y="3250821"/>
          <a:ext cx="13471116" cy="6786456"/>
        </p:xfrm>
        <a:graphic>
          <a:graphicData uri="http://schemas.openxmlformats.org/drawingml/2006/table">
            <a:tbl>
              <a:tblPr firstRow="1" bandRow="1">
                <a:tableStyleId>{6E25E649-3F16-4E02-A733-19D2CDBF48F0}</a:tableStyleId>
              </a:tblPr>
              <a:tblGrid>
                <a:gridCol w="4490372">
                  <a:extLst>
                    <a:ext uri="{9D8B030D-6E8A-4147-A177-3AD203B41FA5}">
                      <a16:colId xmlns:a16="http://schemas.microsoft.com/office/drawing/2014/main" val="3077371491"/>
                    </a:ext>
                  </a:extLst>
                </a:gridCol>
                <a:gridCol w="4490372">
                  <a:extLst>
                    <a:ext uri="{9D8B030D-6E8A-4147-A177-3AD203B41FA5}">
                      <a16:colId xmlns:a16="http://schemas.microsoft.com/office/drawing/2014/main" val="4049277561"/>
                    </a:ext>
                  </a:extLst>
                </a:gridCol>
                <a:gridCol w="4490372">
                  <a:extLst>
                    <a:ext uri="{9D8B030D-6E8A-4147-A177-3AD203B41FA5}">
                      <a16:colId xmlns:a16="http://schemas.microsoft.com/office/drawing/2014/main" val="2860322779"/>
                    </a:ext>
                  </a:extLst>
                </a:gridCol>
              </a:tblGrid>
              <a:tr h="1124232">
                <a:tc>
                  <a:txBody>
                    <a:bodyPr/>
                    <a:lstStyle/>
                    <a:p>
                      <a:pPr algn="ct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accent5">
                        <a:lumMod val="75000"/>
                      </a:schemeClr>
                    </a:solidFill>
                  </a:tcPr>
                </a:tc>
                <a:tc>
                  <a:txBody>
                    <a:bodyPr/>
                    <a:lstStyle/>
                    <a:p>
                      <a:pPr algn="ctr"/>
                      <a:r>
                        <a:rPr lang="en-US" sz="2650" dirty="0" err="1">
                          <a:latin typeface="Droid Serif" panose="020B0604020202020204" charset="0"/>
                          <a:ea typeface="Droid Serif" panose="020B0604020202020204" charset="0"/>
                          <a:cs typeface="Droid Serif" panose="020B0604020202020204" charset="0"/>
                        </a:rPr>
                        <a:t>Comptabilité</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générale</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650" dirty="0" err="1">
                          <a:latin typeface="Droid Serif" panose="020B0604020202020204" charset="0"/>
                          <a:ea typeface="Droid Serif" panose="020B0604020202020204" charset="0"/>
                          <a:cs typeface="Droid Serif" panose="020B0604020202020204" charset="0"/>
                        </a:rPr>
                        <a:t>Comptabilité</a:t>
                      </a:r>
                      <a:r>
                        <a:rPr lang="en-US" sz="2650" dirty="0">
                          <a:latin typeface="Droid Serif" panose="020B0604020202020204" charset="0"/>
                          <a:ea typeface="Droid Serif" panose="020B0604020202020204" charset="0"/>
                          <a:cs typeface="Droid Serif" panose="020B0604020202020204" charset="0"/>
                        </a:rPr>
                        <a:t> de gestion</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9982327"/>
                  </a:ext>
                </a:extLst>
              </a:tr>
              <a:tr h="1525603">
                <a:tc>
                  <a:txBody>
                    <a:bodyPr/>
                    <a:lstStyle/>
                    <a:p>
                      <a:pPr algn="ctr"/>
                      <a:r>
                        <a:rPr lang="en-US" sz="2650" dirty="0" err="1">
                          <a:latin typeface="Droid Serif" panose="020B0604020202020204" charset="0"/>
                          <a:ea typeface="Droid Serif" panose="020B0604020202020204" charset="0"/>
                          <a:cs typeface="Droid Serif" panose="020B0604020202020204" charset="0"/>
                        </a:rPr>
                        <a:t>Finalité</a:t>
                      </a:r>
                      <a:r>
                        <a:rPr lang="en-US" sz="2650" dirty="0">
                          <a:latin typeface="Droid Serif" panose="020B0604020202020204" charset="0"/>
                          <a:ea typeface="Droid Serif" panose="020B0604020202020204" charset="0"/>
                          <a:cs typeface="Droid Serif" panose="020B0604020202020204" charset="0"/>
                        </a:rPr>
                        <a:t> de </a:t>
                      </a:r>
                      <a:r>
                        <a:rPr lang="en-US" sz="2650" dirty="0" err="1">
                          <a:latin typeface="Droid Serif" panose="020B0604020202020204" charset="0"/>
                          <a:ea typeface="Droid Serif" panose="020B0604020202020204" charset="0"/>
                          <a:cs typeface="Droid Serif" panose="020B0604020202020204" charset="0"/>
                        </a:rPr>
                        <a:t>l’information</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650" dirty="0">
                          <a:latin typeface="Droid Serif" panose="020B0604020202020204" charset="0"/>
                          <a:ea typeface="Droid Serif" panose="020B0604020202020204" charset="0"/>
                          <a:cs typeface="Droid Serif" panose="020B0604020202020204" charset="0"/>
                        </a:rPr>
                        <a:t>Communiquer la situation financière de l’entreprise aux utilisateurs externes</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650" dirty="0">
                          <a:latin typeface="Droid Serif" panose="020B0604020202020204" charset="0"/>
                          <a:ea typeface="Droid Serif" panose="020B0604020202020204" charset="0"/>
                          <a:cs typeface="Droid Serif" panose="020B0604020202020204" charset="0"/>
                        </a:rPr>
                        <a:t>Aider la direction à prendre de meilleures décisions pour atteindre les objectifs stratégiques globaux de l’entreprise</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709672"/>
                  </a:ext>
                </a:extLst>
              </a:tr>
              <a:tr h="1124232">
                <a:tc>
                  <a:txBody>
                    <a:bodyPr/>
                    <a:lstStyle/>
                    <a:p>
                      <a:pPr algn="ctr"/>
                      <a:r>
                        <a:rPr lang="en-US" sz="2650" dirty="0" err="1">
                          <a:latin typeface="Droid Serif" panose="020B0604020202020204" charset="0"/>
                          <a:ea typeface="Droid Serif" panose="020B0604020202020204" charset="0"/>
                          <a:cs typeface="Droid Serif" panose="020B0604020202020204" charset="0"/>
                        </a:rPr>
                        <a:t>Utilisateurs</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principaux</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50" dirty="0" err="1">
                          <a:latin typeface="Droid Serif" panose="020B0604020202020204" charset="0"/>
                          <a:ea typeface="Droid Serif" panose="020B0604020202020204" charset="0"/>
                          <a:cs typeface="Droid Serif" panose="020B0604020202020204" charset="0"/>
                        </a:rPr>
                        <a:t>Utilisateurs</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externes</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50" dirty="0">
                          <a:latin typeface="Droid Serif" panose="020B0604020202020204" charset="0"/>
                          <a:ea typeface="Droid Serif" panose="020B0604020202020204" charset="0"/>
                          <a:cs typeface="Droid Serif" panose="020B0604020202020204" charset="0"/>
                        </a:rPr>
                        <a:t>Interne (gestion)</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159011"/>
                  </a:ext>
                </a:extLst>
              </a:tr>
              <a:tr h="1124232">
                <a:tc>
                  <a:txBody>
                    <a:bodyPr/>
                    <a:lstStyle/>
                    <a:p>
                      <a:pPr algn="ctr"/>
                      <a:r>
                        <a:rPr lang="en-US" sz="2650" dirty="0">
                          <a:latin typeface="Droid Serif" panose="020B0604020202020204" charset="0"/>
                          <a:ea typeface="Droid Serif" panose="020B0604020202020204" charset="0"/>
                          <a:cs typeface="Droid Serif" panose="020B0604020202020204" charset="0"/>
                        </a:rPr>
                        <a:t>Concentration et </a:t>
                      </a:r>
                      <a:r>
                        <a:rPr lang="en-US" sz="2650" dirty="0" err="1">
                          <a:latin typeface="Droid Serif" panose="020B0604020202020204" charset="0"/>
                          <a:ea typeface="Droid Serif" panose="020B0604020202020204" charset="0"/>
                          <a:cs typeface="Droid Serif" panose="020B0604020202020204" charset="0"/>
                        </a:rPr>
                        <a:t>emphase</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50" dirty="0" err="1">
                          <a:latin typeface="Droid Serif" panose="020B0604020202020204" charset="0"/>
                          <a:ea typeface="Droid Serif" panose="020B0604020202020204" charset="0"/>
                          <a:cs typeface="Droid Serif" panose="020B0604020202020204" charset="0"/>
                        </a:rPr>
                        <a:t>Orienté</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vers</a:t>
                      </a:r>
                      <a:r>
                        <a:rPr lang="en-US" sz="2650" dirty="0">
                          <a:latin typeface="Droid Serif" panose="020B0604020202020204" charset="0"/>
                          <a:ea typeface="Droid Serif" panose="020B0604020202020204" charset="0"/>
                          <a:cs typeface="Droid Serif" panose="020B0604020202020204" charset="0"/>
                        </a:rPr>
                        <a:t> le passé</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50" dirty="0" err="1">
                          <a:latin typeface="Droid Serif" panose="020B0604020202020204" charset="0"/>
                          <a:ea typeface="Droid Serif" panose="020B0604020202020204" charset="0"/>
                          <a:cs typeface="Droid Serif" panose="020B0604020202020204" charset="0"/>
                        </a:rPr>
                        <a:t>Orienté</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vers</a:t>
                      </a:r>
                      <a:r>
                        <a:rPr lang="en-US" sz="2650" dirty="0">
                          <a:latin typeface="Droid Serif" panose="020B0604020202020204" charset="0"/>
                          <a:ea typeface="Droid Serif" panose="020B0604020202020204" charset="0"/>
                          <a:cs typeface="Droid Serif" panose="020B0604020202020204" charset="0"/>
                        </a:rPr>
                        <a:t> </a:t>
                      </a:r>
                      <a:r>
                        <a:rPr lang="en-US" sz="2650" dirty="0" err="1">
                          <a:latin typeface="Droid Serif" panose="020B0604020202020204" charset="0"/>
                          <a:ea typeface="Droid Serif" panose="020B0604020202020204" charset="0"/>
                          <a:cs typeface="Droid Serif" panose="020B0604020202020204" charset="0"/>
                        </a:rPr>
                        <a:t>l’avenir</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972613"/>
                  </a:ext>
                </a:extLst>
              </a:tr>
              <a:tr h="1164635">
                <a:tc>
                  <a:txBody>
                    <a:bodyPr/>
                    <a:lstStyle/>
                    <a:p>
                      <a:pPr algn="ctr"/>
                      <a:r>
                        <a:rPr lang="en-US" sz="2650" dirty="0" err="1">
                          <a:latin typeface="Droid Serif" panose="020B0604020202020204" charset="0"/>
                          <a:ea typeface="Droid Serif" panose="020B0604020202020204" charset="0"/>
                          <a:cs typeface="Droid Serif" panose="020B0604020202020204" charset="0"/>
                        </a:rPr>
                        <a:t>Période</a:t>
                      </a:r>
                      <a:r>
                        <a:rPr lang="en-US" sz="2650" dirty="0">
                          <a:latin typeface="Droid Serif" panose="020B0604020202020204" charset="0"/>
                          <a:ea typeface="Droid Serif" panose="020B0604020202020204" charset="0"/>
                          <a:cs typeface="Droid Serif" panose="020B0604020202020204" charset="0"/>
                        </a:rPr>
                        <a:t> de temps</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650" dirty="0">
                          <a:latin typeface="Droid Serif" panose="020B0604020202020204" charset="0"/>
                          <a:ea typeface="Droid Serif" panose="020B0604020202020204" charset="0"/>
                          <a:cs typeface="Droid Serif" panose="020B0604020202020204" charset="0"/>
                        </a:rPr>
                        <a:t>Rapports financiers annuels ou trimestriels selon l’entreprise</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2650" dirty="0">
                          <a:latin typeface="Droid Serif" panose="020B0604020202020204" charset="0"/>
                          <a:ea typeface="Droid Serif" panose="020B0604020202020204" charset="0"/>
                          <a:cs typeface="Droid Serif" panose="020B0604020202020204" charset="0"/>
                        </a:rPr>
                        <a:t>Varie d’une heure à l’autre à des années d’information</a:t>
                      </a:r>
                      <a:endParaRPr lang="el-GR" sz="2650" dirty="0">
                        <a:latin typeface="Droid Serif" panose="020B0604020202020204" charset="0"/>
                        <a:ea typeface="Droid Serif" panose="020B0604020202020204" charset="0"/>
                        <a:cs typeface="Droid Serif"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623891"/>
                  </a:ext>
                </a:extLst>
              </a:tr>
            </a:tbl>
          </a:graphicData>
        </a:graphic>
      </p:graphicFrame>
    </p:spTree>
    <p:extLst>
      <p:ext uri="{BB962C8B-B14F-4D97-AF65-F5344CB8AC3E}">
        <p14:creationId xmlns:p14="http://schemas.microsoft.com/office/powerpoint/2010/main" val="5195491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38"/>
        <p:cNvGrpSpPr/>
        <p:nvPr/>
      </p:nvGrpSpPr>
      <p:grpSpPr>
        <a:xfrm>
          <a:off x="0" y="0"/>
          <a:ext cx="0" cy="0"/>
          <a:chOff x="0" y="0"/>
          <a:chExt cx="0" cy="0"/>
        </a:xfrm>
      </p:grpSpPr>
      <p:sp>
        <p:nvSpPr>
          <p:cNvPr id="739" name="Google Shape;739;p46"/>
          <p:cNvSpPr/>
          <p:nvPr/>
        </p:nvSpPr>
        <p:spPr>
          <a:xfrm>
            <a:off x="1923561" y="3125555"/>
            <a:ext cx="14607828" cy="6550483"/>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46"/>
          <p:cNvSpPr txBox="1"/>
          <p:nvPr/>
        </p:nvSpPr>
        <p:spPr>
          <a:xfrm>
            <a:off x="2115006" y="3314296"/>
            <a:ext cx="14416383" cy="5872377"/>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1"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Affiche le total des actifs de l’entreprise </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et la façon dont ces actifs sont financés </a:t>
            </a:r>
            <a:r>
              <a:rPr kumimoji="0" lang="fr-BE"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(dette ou fonds propres)</a:t>
            </a:r>
            <a:endPar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en-US" sz="2650" b="0" i="0"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Lié</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à </a:t>
            </a:r>
            <a:r>
              <a:rPr kumimoji="0" lang="en-US" sz="2650" b="0" i="0"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l’équation</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0" i="0"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fondamentale</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1" i="1"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Actif</a:t>
            </a:r>
            <a:r>
              <a:rPr kumimoji="0" lang="en-US" sz="2650" b="1"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 </a:t>
            </a:r>
            <a:r>
              <a:rPr kumimoji="0" lang="en-US" sz="2650" b="1" i="1"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Passif</a:t>
            </a:r>
            <a:r>
              <a:rPr kumimoji="0" lang="en-US" sz="2650" b="1"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 </a:t>
            </a:r>
            <a:r>
              <a:rPr kumimoji="0" lang="en-US" sz="2650" b="1" i="1"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Capitaux</a:t>
            </a:r>
            <a:r>
              <a:rPr kumimoji="0" lang="en-US" sz="2650" b="1"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en-US" sz="2650" b="1" i="1" u="none" strike="noStrike" kern="0" cap="none" spc="0" normalizeH="0" baseline="0" noProof="0" dirty="0" err="1">
                <a:ln>
                  <a:noFill/>
                </a:ln>
                <a:solidFill>
                  <a:srgbClr val="000000"/>
                </a:solidFill>
                <a:effectLst/>
                <a:uLnTx/>
                <a:uFillTx/>
                <a:latin typeface="Droid Serif" pitchFamily="18" charset="0"/>
                <a:ea typeface="Droid Serif" pitchFamily="18" charset="0"/>
                <a:cs typeface="Droid Serif" pitchFamily="18" charset="0"/>
                <a:sym typeface="Oi"/>
              </a:rPr>
              <a:t>propres</a:t>
            </a:r>
            <a:endParaRPr kumimoji="0" lang="en-US" sz="2650" b="1"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Il est divisé en deux côtés</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fr-BE"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Gauche – Actifs et Droite – Passifs et actions</a:t>
            </a: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0" i="1"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Les principaux postes </a:t>
            </a:r>
            <a:r>
              <a:rPr kumimoji="0" lang="fr-BE" sz="2650" b="0"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de chaque côté sont classés par </a:t>
            </a:r>
            <a:r>
              <a:rPr kumimoji="0" lang="fr-BE" sz="2650" b="0" i="1"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liquidité </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r>
              <a:rPr kumimoji="0" lang="fr-BE"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Les comptes plus liquides</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tels que les stocks, la trésorerie et les contrats à payer, </a:t>
            </a:r>
            <a:r>
              <a:rPr kumimoji="0" lang="fr-BE" sz="2650" b="0" i="0" u="sng"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sont placés avant les comptes illiquides</a:t>
            </a: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tels que les usines, les immobilisations corporelles et la dette à long terme.</a:t>
            </a:r>
            <a:endParaRPr kumimoji="0" lang="en-US" sz="2650" b="0" i="1"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endParaRPr>
          </a:p>
          <a:p>
            <a:pPr marL="457200" marR="0" lvl="0" indent="-457200" algn="l" defTabSz="914400" rtl="0" eaLnBrk="1" fontAlgn="auto" latinLnBrk="0" hangingPunct="1">
              <a:lnSpc>
                <a:spcPct val="119992"/>
              </a:lnSpc>
              <a:spcBef>
                <a:spcPts val="0"/>
              </a:spcBef>
              <a:spcAft>
                <a:spcPts val="0"/>
              </a:spcAft>
              <a:buClr>
                <a:srgbClr val="000000"/>
              </a:buClr>
              <a:buSzTx/>
              <a:buFont typeface="Arial" panose="020B0604020202020204" pitchFamily="34" charset="0"/>
              <a:buChar char="•"/>
              <a:tabLst/>
              <a:defRPr/>
            </a:pPr>
            <a:r>
              <a:rPr kumimoji="0" lang="fr-BE"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Les actifs et les passifs sont également séparés par les actifs/passifs à court terme et les actifs/passifs à long terme</a:t>
            </a:r>
            <a:r>
              <a:rPr kumimoji="0" lang="en-US" sz="2650" b="0" i="0" u="none" strike="noStrike" kern="0" cap="none" spc="0" normalizeH="0" baseline="0" noProof="0" dirty="0">
                <a:ln>
                  <a:noFill/>
                </a:ln>
                <a:solidFill>
                  <a:srgbClr val="000000"/>
                </a:solidFill>
                <a:effectLst/>
                <a:uLnTx/>
                <a:uFillTx/>
                <a:latin typeface="Droid Serif" pitchFamily="18" charset="0"/>
                <a:ea typeface="Droid Serif" pitchFamily="18" charset="0"/>
                <a:cs typeface="Droid Serif" pitchFamily="18" charset="0"/>
                <a:sym typeface="Oi"/>
              </a:rPr>
              <a:t>. </a:t>
            </a:r>
          </a:p>
        </p:txBody>
      </p:sp>
      <p:sp>
        <p:nvSpPr>
          <p:cNvPr id="745" name="Google Shape;745;p46"/>
          <p:cNvSpPr txBox="1"/>
          <p:nvPr/>
        </p:nvSpPr>
        <p:spPr>
          <a:xfrm>
            <a:off x="12609756" y="6395361"/>
            <a:ext cx="3269803" cy="3444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55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7" name="Google Shape;747;p46"/>
          <p:cNvSpPr txBox="1"/>
          <p:nvPr/>
        </p:nvSpPr>
        <p:spPr>
          <a:xfrm>
            <a:off x="4599892" y="973246"/>
            <a:ext cx="11649255"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Bilan</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pic>
        <p:nvPicPr>
          <p:cNvPr id="748" name="Google Shape;748;p46"/>
          <p:cNvPicPr preferRelativeResize="0"/>
          <p:nvPr/>
        </p:nvPicPr>
        <p:blipFill rotWithShape="1">
          <a:blip r:embed="rId3">
            <a:alphaModFix/>
          </a:blip>
          <a:srcRect/>
          <a:stretch/>
        </p:blipFill>
        <p:spPr>
          <a:xfrm>
            <a:off x="2889239" y="809304"/>
            <a:ext cx="1365127" cy="1955261"/>
          </a:xfrm>
          <a:prstGeom prst="rect">
            <a:avLst/>
          </a:prstGeom>
          <a:noFill/>
          <a:ln>
            <a:noFill/>
          </a:ln>
        </p:spPr>
      </p:pic>
      <p:pic>
        <p:nvPicPr>
          <p:cNvPr id="749" name="Google Shape;749;p46"/>
          <p:cNvPicPr preferRelativeResize="0"/>
          <p:nvPr/>
        </p:nvPicPr>
        <p:blipFill rotWithShape="1">
          <a:blip r:embed="rId4">
            <a:alphaModFix/>
          </a:blip>
          <a:srcRect/>
          <a:stretch/>
        </p:blipFill>
        <p:spPr>
          <a:xfrm>
            <a:off x="3194524" y="1503430"/>
            <a:ext cx="754555" cy="567007"/>
          </a:xfrm>
          <a:prstGeom prst="rect">
            <a:avLst/>
          </a:prstGeom>
          <a:noFill/>
          <a:ln>
            <a:noFill/>
          </a:ln>
        </p:spPr>
      </p:pic>
    </p:spTree>
    <p:extLst>
      <p:ext uri="{BB962C8B-B14F-4D97-AF65-F5344CB8AC3E}">
        <p14:creationId xmlns:p14="http://schemas.microsoft.com/office/powerpoint/2010/main" val="24499351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96"/>
        <p:cNvGrpSpPr/>
        <p:nvPr/>
      </p:nvGrpSpPr>
      <p:grpSpPr>
        <a:xfrm>
          <a:off x="0" y="0"/>
          <a:ext cx="0" cy="0"/>
          <a:chOff x="0" y="0"/>
          <a:chExt cx="0" cy="0"/>
        </a:xfrm>
      </p:grpSpPr>
      <p:sp>
        <p:nvSpPr>
          <p:cNvPr id="799" name="Google Shape;799;p50"/>
          <p:cNvSpPr txBox="1"/>
          <p:nvPr/>
        </p:nvSpPr>
        <p:spPr>
          <a:xfrm>
            <a:off x="1271732" y="8357074"/>
            <a:ext cx="5995342" cy="426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805" name="Google Shape;805;p5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806" name="Google Shape;806;p5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807" name="Google Shape;807;p50"/>
          <p:cNvSpPr txBox="1"/>
          <p:nvPr/>
        </p:nvSpPr>
        <p:spPr>
          <a:xfrm>
            <a:off x="4319589" y="871821"/>
            <a:ext cx="11973902"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Bilan</a:t>
            </a: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 -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exemple</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6" name="Google Shape;799;p50">
            <a:extLst>
              <a:ext uri="{FF2B5EF4-FFF2-40B4-BE49-F238E27FC236}">
                <a16:creationId xmlns:a16="http://schemas.microsoft.com/office/drawing/2014/main" id="{35445D93-6A53-B1BC-0029-FFC4559AAE3A}"/>
              </a:ext>
            </a:extLst>
          </p:cNvPr>
          <p:cNvSpPr txBox="1"/>
          <p:nvPr/>
        </p:nvSpPr>
        <p:spPr>
          <a:xfrm>
            <a:off x="9672507" y="8357074"/>
            <a:ext cx="7872268" cy="426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 name="Picture 2" descr="A green and white balance sheet&#10;&#10;Description automatically generated with low confidence">
            <a:extLst>
              <a:ext uri="{FF2B5EF4-FFF2-40B4-BE49-F238E27FC236}">
                <a16:creationId xmlns:a16="http://schemas.microsoft.com/office/drawing/2014/main" id="{3075D5AD-66F5-6F3C-C137-EAFFFE249091}"/>
              </a:ext>
            </a:extLst>
          </p:cNvPr>
          <p:cNvPicPr>
            <a:picLocks noChangeAspect="1"/>
          </p:cNvPicPr>
          <p:nvPr/>
        </p:nvPicPr>
        <p:blipFill>
          <a:blip r:embed="rId5"/>
          <a:stretch>
            <a:fillRect/>
          </a:stretch>
        </p:blipFill>
        <p:spPr>
          <a:xfrm>
            <a:off x="4517176" y="2286000"/>
            <a:ext cx="12570399" cy="7597110"/>
          </a:xfrm>
          <a:prstGeom prst="rect">
            <a:avLst/>
          </a:prstGeom>
        </p:spPr>
      </p:pic>
    </p:spTree>
    <p:extLst>
      <p:ext uri="{BB962C8B-B14F-4D97-AF65-F5344CB8AC3E}">
        <p14:creationId xmlns:p14="http://schemas.microsoft.com/office/powerpoint/2010/main" val="22718365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3F949A"/>
        </a:solidFill>
        <a:effectLst/>
      </p:bgPr>
    </p:bg>
    <p:spTree>
      <p:nvGrpSpPr>
        <p:cNvPr id="1" name="Shape 796"/>
        <p:cNvGrpSpPr/>
        <p:nvPr/>
      </p:nvGrpSpPr>
      <p:grpSpPr>
        <a:xfrm>
          <a:off x="0" y="0"/>
          <a:ext cx="0" cy="0"/>
          <a:chOff x="0" y="0"/>
          <a:chExt cx="0" cy="0"/>
        </a:xfrm>
      </p:grpSpPr>
      <p:sp>
        <p:nvSpPr>
          <p:cNvPr id="797" name="Google Shape;797;p50"/>
          <p:cNvSpPr/>
          <p:nvPr/>
        </p:nvSpPr>
        <p:spPr>
          <a:xfrm>
            <a:off x="1207524" y="3765773"/>
            <a:ext cx="15668788" cy="5017797"/>
          </a:xfrm>
          <a:custGeom>
            <a:avLst/>
            <a:gdLst/>
            <a:ahLst/>
            <a:cxnLst/>
            <a:rect l="l" t="t" r="r" b="b"/>
            <a:pathLst>
              <a:path w="45396584" h="17809849" extrusionOk="0">
                <a:moveTo>
                  <a:pt x="45272123" y="59690"/>
                </a:moveTo>
                <a:cubicBezTo>
                  <a:pt x="45307684" y="59690"/>
                  <a:pt x="45336895" y="88900"/>
                  <a:pt x="45336895" y="124460"/>
                </a:cubicBezTo>
                <a:lnTo>
                  <a:pt x="45336895" y="17685389"/>
                </a:lnTo>
                <a:cubicBezTo>
                  <a:pt x="45336895" y="17720949"/>
                  <a:pt x="45307684" y="17750160"/>
                  <a:pt x="45272123" y="17750160"/>
                </a:cubicBezTo>
                <a:lnTo>
                  <a:pt x="124460" y="17750160"/>
                </a:lnTo>
                <a:cubicBezTo>
                  <a:pt x="88900" y="17750160"/>
                  <a:pt x="59690" y="17720949"/>
                  <a:pt x="59690" y="17685389"/>
                </a:cubicBezTo>
                <a:lnTo>
                  <a:pt x="59690" y="124460"/>
                </a:lnTo>
                <a:cubicBezTo>
                  <a:pt x="59690" y="88900"/>
                  <a:pt x="88900" y="59690"/>
                  <a:pt x="124460" y="59690"/>
                </a:cubicBezTo>
                <a:lnTo>
                  <a:pt x="45272123" y="59690"/>
                </a:lnTo>
                <a:moveTo>
                  <a:pt x="45272123" y="0"/>
                </a:moveTo>
                <a:lnTo>
                  <a:pt x="124460" y="0"/>
                </a:lnTo>
                <a:cubicBezTo>
                  <a:pt x="55880" y="0"/>
                  <a:pt x="0" y="55880"/>
                  <a:pt x="0" y="124460"/>
                </a:cubicBezTo>
                <a:lnTo>
                  <a:pt x="0" y="17685389"/>
                </a:lnTo>
                <a:cubicBezTo>
                  <a:pt x="0" y="17753969"/>
                  <a:pt x="55880" y="17809849"/>
                  <a:pt x="124460" y="17809849"/>
                </a:cubicBezTo>
                <a:lnTo>
                  <a:pt x="45272123" y="17809849"/>
                </a:lnTo>
                <a:cubicBezTo>
                  <a:pt x="45340702" y="17809849"/>
                  <a:pt x="45396584" y="17753969"/>
                  <a:pt x="45396584" y="17685389"/>
                </a:cubicBezTo>
                <a:lnTo>
                  <a:pt x="45396584" y="124460"/>
                </a:lnTo>
                <a:cubicBezTo>
                  <a:pt x="45396584" y="55880"/>
                  <a:pt x="45340702" y="0"/>
                  <a:pt x="452721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98" name="Google Shape;798;p50"/>
          <p:cNvGrpSpPr/>
          <p:nvPr/>
        </p:nvGrpSpPr>
        <p:grpSpPr>
          <a:xfrm>
            <a:off x="1271732" y="3930260"/>
            <a:ext cx="15489623" cy="4853310"/>
            <a:chOff x="0" y="-413322"/>
            <a:chExt cx="36130775" cy="5631969"/>
          </a:xfrm>
        </p:grpSpPr>
        <p:sp>
          <p:nvSpPr>
            <p:cNvPr id="799" name="Google Shape;799;p50"/>
            <p:cNvSpPr txBox="1"/>
            <p:nvPr/>
          </p:nvSpPr>
          <p:spPr>
            <a:xfrm>
              <a:off x="0" y="4723724"/>
              <a:ext cx="13984611" cy="49492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0" name="Google Shape;800;p50"/>
            <p:cNvSpPr txBox="1"/>
            <p:nvPr/>
          </p:nvSpPr>
          <p:spPr>
            <a:xfrm>
              <a:off x="594602" y="-413322"/>
              <a:ext cx="35536173" cy="5110901"/>
            </a:xfrm>
            <a:prstGeom prst="rect">
              <a:avLst/>
            </a:prstGeom>
            <a:noFill/>
            <a:ln>
              <a:noFill/>
            </a:ln>
          </p:spPr>
          <p:txBody>
            <a:bodyPr spcFirstLastPara="1" wrap="square" lIns="0" tIns="0" rIns="0" bIns="0" anchor="t" anchorCtr="0">
              <a:spAutoFit/>
            </a:bodyPr>
            <a:lstStyle/>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Affiche les revenus, les coûts, la marge brute, les frais de vente et d’administration, les autres dépenses et revenus, les impôts payés et le bénéfice net de l’entreprise.</a:t>
              </a: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Divisé en périodes qui suivent logiquement les opérations de l’entreprise</a:t>
              </a: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La division périodique la plus courante est mensuelle, bien que certains puissent préférer une division trimestrielle ou un cycle de treize mois</a:t>
              </a: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a:p>
              <a:pPr marL="457200" marR="0" lvl="0" indent="-457200" algn="l" defTabSz="914400" rtl="0" eaLnBrk="1" fontAlgn="auto" latinLnBrk="0" hangingPunct="1">
                <a:lnSpc>
                  <a:spcPct val="119992"/>
                </a:lnSpc>
                <a:spcBef>
                  <a:spcPts val="0"/>
                </a:spcBef>
                <a:spcAft>
                  <a:spcPts val="0"/>
                </a:spcAft>
                <a:buClr>
                  <a:srgbClr val="FFFFFF"/>
                </a:buClr>
                <a:buSzTx/>
                <a:buFont typeface="Arial" panose="020B0604020202020204" pitchFamily="34" charset="0"/>
                <a:buChar char="•"/>
                <a:tabLst/>
                <a:defRPr/>
              </a:pPr>
              <a:r>
                <a:rPr kumimoji="0" lang="fr-BE"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rPr>
                <a:t>Regroupent souvent les valeurs de la période en un total pour l’année complète</a:t>
              </a:r>
              <a:endParaRPr kumimoji="0" lang="en-US" sz="2650" b="0" i="0" u="none" strike="noStrike" kern="0" cap="none" spc="0" normalizeH="0" baseline="0" noProof="0" dirty="0">
                <a:ln>
                  <a:noFill/>
                </a:ln>
                <a:solidFill>
                  <a:srgbClr val="FFFFFF"/>
                </a:solidFill>
                <a:effectLst/>
                <a:uLnTx/>
                <a:uFillTx/>
                <a:latin typeface="Droid Serif" panose="020B0604020202020204" charset="0"/>
                <a:ea typeface="Droid Serif" panose="020B0604020202020204" charset="0"/>
                <a:cs typeface="Droid Serif" panose="020B0604020202020204" charset="0"/>
                <a:sym typeface="Oi"/>
              </a:endParaRPr>
            </a:p>
          </p:txBody>
        </p:sp>
      </p:grpSp>
      <p:pic>
        <p:nvPicPr>
          <p:cNvPr id="805" name="Google Shape;805;p50"/>
          <p:cNvPicPr preferRelativeResize="0"/>
          <p:nvPr/>
        </p:nvPicPr>
        <p:blipFill rotWithShape="1">
          <a:blip r:embed="rId3">
            <a:alphaModFix/>
          </a:blip>
          <a:srcRect/>
          <a:stretch/>
        </p:blipFill>
        <p:spPr>
          <a:xfrm>
            <a:off x="2649177" y="809304"/>
            <a:ext cx="1365127" cy="1955261"/>
          </a:xfrm>
          <a:prstGeom prst="rect">
            <a:avLst/>
          </a:prstGeom>
          <a:noFill/>
          <a:ln>
            <a:noFill/>
          </a:ln>
        </p:spPr>
      </p:pic>
      <p:pic>
        <p:nvPicPr>
          <p:cNvPr id="806" name="Google Shape;806;p50"/>
          <p:cNvPicPr preferRelativeResize="0"/>
          <p:nvPr/>
        </p:nvPicPr>
        <p:blipFill rotWithShape="1">
          <a:blip r:embed="rId4">
            <a:alphaModFix/>
          </a:blip>
          <a:srcRect/>
          <a:stretch/>
        </p:blipFill>
        <p:spPr>
          <a:xfrm>
            <a:off x="2954462" y="1503430"/>
            <a:ext cx="754555" cy="567007"/>
          </a:xfrm>
          <a:prstGeom prst="rect">
            <a:avLst/>
          </a:prstGeom>
          <a:noFill/>
          <a:ln>
            <a:noFill/>
          </a:ln>
        </p:spPr>
      </p:pic>
      <p:sp>
        <p:nvSpPr>
          <p:cNvPr id="807" name="Google Shape;807;p50"/>
          <p:cNvSpPr txBox="1"/>
          <p:nvPr/>
        </p:nvSpPr>
        <p:spPr>
          <a:xfrm>
            <a:off x="4319589" y="871821"/>
            <a:ext cx="11973902" cy="10341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9983"/>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État des </a:t>
            </a:r>
            <a:r>
              <a:rPr kumimoji="0" lang="en-US" sz="4800" b="0" i="0" u="none" strike="noStrike" kern="0" cap="none" spc="0" normalizeH="0" baseline="0" noProof="0" dirty="0" err="1">
                <a:ln>
                  <a:noFill/>
                </a:ln>
                <a:solidFill>
                  <a:srgbClr val="FBFCFD"/>
                </a:solidFill>
                <a:effectLst>
                  <a:outerShdw blurRad="38100" dist="38100" dir="2700000" algn="tl">
                    <a:srgbClr val="000000">
                      <a:alpha val="43137"/>
                    </a:srgbClr>
                  </a:outerShdw>
                </a:effectLst>
                <a:uLnTx/>
                <a:uFillTx/>
                <a:latin typeface="droid serif" pitchFamily="18" charset="0"/>
                <a:ea typeface="droid serif" pitchFamily="18" charset="0"/>
                <a:cs typeface="droid serif" pitchFamily="18" charset="0"/>
                <a:sym typeface="Oi"/>
              </a:rPr>
              <a:t>résultats</a:t>
            </a:r>
            <a:endParaRPr kumimoji="0"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6" name="Google Shape;799;p50">
            <a:extLst>
              <a:ext uri="{FF2B5EF4-FFF2-40B4-BE49-F238E27FC236}">
                <a16:creationId xmlns:a16="http://schemas.microsoft.com/office/drawing/2014/main" id="{35445D93-6A53-B1BC-0029-FFC4559AAE3A}"/>
              </a:ext>
            </a:extLst>
          </p:cNvPr>
          <p:cNvSpPr txBox="1"/>
          <p:nvPr/>
        </p:nvSpPr>
        <p:spPr>
          <a:xfrm>
            <a:off x="9672507" y="8357074"/>
            <a:ext cx="7872268" cy="426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4055"/>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670315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10125</TotalTime>
  <Words>11492</Words>
  <Application>Microsoft Office PowerPoint</Application>
  <PresentationFormat>Personnalisé</PresentationFormat>
  <Paragraphs>1232</Paragraphs>
  <Slides>106</Slides>
  <Notes>106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106</vt:i4>
      </vt:variant>
    </vt:vector>
  </HeadingPairs>
  <TitlesOfParts>
    <vt:vector size="114" baseType="lpstr">
      <vt:lpstr>Arial</vt:lpstr>
      <vt:lpstr>Oi</vt:lpstr>
      <vt:lpstr>Calibri</vt:lpstr>
      <vt:lpstr>Droid Serif</vt:lpstr>
      <vt:lpstr>Droid Serif</vt:lpstr>
      <vt:lpstr>Public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GOFFIN Pierre</cp:lastModifiedBy>
  <cp:revision>142</cp:revision>
  <dcterms:created xsi:type="dcterms:W3CDTF">2006-08-16T00:00:00Z</dcterms:created>
  <dcterms:modified xsi:type="dcterms:W3CDTF">2024-02-19T11:14:48Z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2023-10-03T09:07:11Z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ee504299-d53a-4854-9806-d71a8d42ff9b</vt:lpwstr>
  </property>
  <property fmtid="{D5CDD505-2E9C-101B-9397-08002B2CF9AE}" pid="8" name="MSIP_Label_97a477d1-147d-4e34-b5e3-7b26d2f44870_ContentBits">
    <vt:lpwstr>0</vt:lpwstr>
  </property>
</Properties>
</file>