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2" r:id="rId3"/>
    <p:sldId id="273" r:id="rId4"/>
    <p:sldId id="274" r:id="rId5"/>
    <p:sldId id="277" r:id="rId6"/>
    <p:sldId id="275" r:id="rId7"/>
    <p:sldId id="280" r:id="rId8"/>
    <p:sldId id="283" r:id="rId9"/>
    <p:sldId id="276" r:id="rId10"/>
    <p:sldId id="279" r:id="rId11"/>
    <p:sldId id="281" r:id="rId12"/>
    <p:sldId id="278" r:id="rId13"/>
    <p:sldId id="284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13928-42AA-817C-6B79-FD6CFA6E7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E9C56D5-3DF4-CCEF-7DC6-8A820DDA4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29475E-5D1C-7263-2083-CCA9563B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ADE603-CF61-A941-6756-FB3D795A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F2C49B-F145-D310-482F-E31E8B3E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848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04159-5540-2891-3229-FAD7538C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9A269A-90A6-4F4F-FFCA-58FCD2FF7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9AB0D0-0BFD-5A92-4B01-46C4C656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A18D35-78AA-9E0E-300E-E6D627F0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5931ED-FBC6-D4DD-97A5-999B0E05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84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DE3A86A-BE71-FB80-C6EB-3A48460E5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665A0B-D84A-4D83-14B5-F09F57FB2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96616A-7B96-AA04-417F-D8638DB7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B2AADC-6266-C839-3C3D-BA905585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28E6D8-E13C-35CF-7848-2E7345E8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20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F0A60-A817-048D-6499-F4C70D5A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E0D083-0330-23F6-14CC-110C74DB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32A42C2-6455-F29C-52BC-4E140D0B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8FD7B63-8E16-2F05-03A8-2D0C5493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6081DC-59E9-DCB3-0F8A-5E7F703F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64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0D2D8-6EAF-E18B-E41E-DFC2A533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012786-87BE-6A94-3495-CA3B4135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0E209-8967-FCD9-577F-17458447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D7D1B1-8B0D-3757-C78B-E73C599F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248110-5170-51CC-4DD3-13D493E8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1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2F038-4780-F999-FD21-79D1C510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1759B8-6438-8352-0504-457D7765C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794507-EE49-A9A7-59B8-800F5723E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9908EA-D908-49B9-E621-BDA58C5B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0BE63DE-667C-4A11-7F0B-10E0C121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951AB13-9156-E422-44CF-89C4EDE8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96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01F64-3354-ACB8-8C8A-378C9B1D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D29F84-83A8-F80F-286F-4F595488B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2FDABC-A923-C480-5E0B-492BA0905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4CE7437-8052-CB88-80A1-4FC371898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3BAA254-EE89-EF1A-6869-75404B98B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D5AC130-9FDF-8007-4BF3-917CF5E6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AE9BC8D-6BD9-7B52-998C-8AB52818F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451F981-58DA-5216-5191-8DE27291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64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D6DAC-3BDA-96A5-3C48-A0476DE1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C46EBEB-470E-C0AD-4E7B-BC30764D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D972C50-0070-0344-DFBB-44CCF922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0B7C8D-6B0F-3142-BF83-940EEC75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31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9BD0421-8863-976B-D6A8-1C5DD699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21165F3-5F67-2E14-0AE4-E9B93F07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DCA79AB-3D00-4265-891C-50E10A99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727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B77A4-A36E-1D19-821F-0221D283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EA27DB-3E5F-1059-C3B7-0C9AD09E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5C45C1-C53F-5FEC-E7A8-FF3410CF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988F53D-3E3D-3583-60BA-97A1B1E7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CCC388-3EEF-0E40-83DE-46A24418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F7A3B48-51CF-4312-0AE5-98ADE104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338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3CA20-1D95-B7B1-87FB-C5B54F0A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A62EEC6-07BD-6697-2581-1F768F86C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DCC5E90-07CB-EA1C-72CB-910DE7E90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EC371E-9940-243E-541E-1B74CCF3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A48185B-1039-ACFD-145B-027DE263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E28C14-FFDB-DE74-919C-581CE5BC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161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B512C97-A012-3079-57B2-6B3D1778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96CE85-268C-2A2A-A35F-89185C008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23CA10-35AC-3361-9EB4-863A29D08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63B0B-F053-4083-89A6-FA76263F0428}" type="datetimeFigureOut">
              <a:rPr lang="da-DK" smtClean="0"/>
              <a:t>29-08-2023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6DF08C-D7E4-2FC9-CF0D-0E6C6F481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C97BE3-EBF6-C5E9-D1AF-D186B6B7B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51C3-B4FF-4E93-AA42-54F72AB5FF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74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com/page/monnet-gruppen.com/49" TargetMode="External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1337435"/>
            <a:ext cx="10514045" cy="883934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Projekt støttet af Nordplus Voksen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136" y="2996876"/>
            <a:ext cx="5342164" cy="4524664"/>
          </a:xfrm>
        </p:spPr>
        <p:txBody>
          <a:bodyPr>
            <a:normAutofit/>
          </a:bodyPr>
          <a:lstStyle/>
          <a:p>
            <a:pPr algn="l"/>
            <a:r>
              <a:rPr lang="da-DK" sz="2400" b="0" i="0" u="none" strike="noStrike" baseline="0" dirty="0"/>
              <a:t>Projektperiode 2 år 2021 – 2023</a:t>
            </a:r>
          </a:p>
          <a:p>
            <a:pPr algn="l"/>
            <a:r>
              <a:rPr lang="da-DK" sz="2400" dirty="0"/>
              <a:t>Projektpartnere i Island, Færøerne, Norge og Danmark</a:t>
            </a:r>
          </a:p>
          <a:p>
            <a:pPr algn="l"/>
            <a:r>
              <a:rPr lang="da-DK" sz="2400" dirty="0"/>
              <a:t>Nordplus støtte 63.660€</a:t>
            </a:r>
          </a:p>
          <a:p>
            <a:pPr algn="l"/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Om dilemmaet ved at undervise i entreprenørskab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3477"/>
            <a:ext cx="6958012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18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What we found: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onstantia" panose="02030602050306030303" pitchFamily="18" charset="0"/>
                <a:cs typeface="Times New Roman" panose="02020603050405020304" pitchFamily="18" charset="0"/>
              </a:rPr>
              <a:t>Entrepreneurial learning should be understood as learning where the people develop their creativity, innovative capacities and an entrepreneurial approach. This is typically done through collaborative, work-based processes, where the participants are developing something new.  What we did in this project was to try to understand how such learning can be supported in an online setting.</a:t>
            </a:r>
            <a:endParaRPr lang="da-DK" dirty="0">
              <a:solidFill>
                <a:srgbClr val="595959"/>
              </a:solidFill>
              <a:effectLst/>
              <a:latin typeface="Calibri" panose="020F0502020204030204" pitchFamily="34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96401AF-DB73-3055-5ECD-3643013AE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212" y="3295650"/>
            <a:ext cx="42957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Platformen A </a:t>
            </a:r>
            <a:r>
              <a:rPr lang="da-DK" sz="3600" dirty="0" err="1"/>
              <a:t>collaborative</a:t>
            </a:r>
            <a:r>
              <a:rPr lang="da-DK" sz="3600" dirty="0"/>
              <a:t> platform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3477"/>
            <a:ext cx="6896100" cy="435133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5381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SÅ IKKE MINDST:</a:t>
            </a:r>
          </a:p>
          <a:p>
            <a:pPr lvl="1"/>
            <a:r>
              <a:rPr lang="da-DK" dirty="0">
                <a:solidFill>
                  <a:srgbClr val="538135"/>
                </a:solidFill>
                <a:cs typeface="Arial" panose="020B0604020202020204" pitchFamily="34" charset="0"/>
              </a:rPr>
              <a:t>Den skal have et område til kaffemaskinen. </a:t>
            </a:r>
            <a:r>
              <a:rPr lang="da-DK" dirty="0" err="1">
                <a:solidFill>
                  <a:srgbClr val="538135"/>
                </a:solidFill>
                <a:cs typeface="Arial" panose="020B0604020202020204" pitchFamily="34" charset="0"/>
              </a:rPr>
              <a:t>Where</a:t>
            </a:r>
            <a:r>
              <a:rPr lang="da-DK" dirty="0">
                <a:solidFill>
                  <a:srgbClr val="538135"/>
                </a:solidFill>
                <a:cs typeface="Arial" panose="020B0604020202020204" pitchFamily="34" charset="0"/>
              </a:rPr>
              <a:t> is the </a:t>
            </a:r>
            <a:r>
              <a:rPr lang="da-DK" dirty="0" err="1">
                <a:solidFill>
                  <a:srgbClr val="538135"/>
                </a:solidFill>
                <a:cs typeface="Arial" panose="020B0604020202020204" pitchFamily="34" charset="0"/>
              </a:rPr>
              <a:t>coffee</a:t>
            </a:r>
            <a:r>
              <a:rPr lang="da-DK" dirty="0">
                <a:solidFill>
                  <a:srgbClr val="538135"/>
                </a:solidFill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538135"/>
                </a:solidFill>
                <a:cs typeface="Arial" panose="020B0604020202020204" pitchFamily="34" charset="0"/>
              </a:rPr>
              <a:t>machine</a:t>
            </a:r>
            <a:r>
              <a:rPr lang="da-DK" dirty="0">
                <a:solidFill>
                  <a:srgbClr val="538135"/>
                </a:solidFill>
                <a:cs typeface="Arial" panose="020B0604020202020204" pitchFamily="34" charset="0"/>
              </a:rPr>
              <a:t>? Området hvor den rigtige innovation sker</a:t>
            </a:r>
          </a:p>
          <a:p>
            <a:pPr lvl="1"/>
            <a:endParaRPr lang="da-DK" dirty="0">
              <a:solidFill>
                <a:srgbClr val="538135"/>
              </a:solidFill>
              <a:cs typeface="Arial" panose="020B0604020202020204" pitchFamily="34" charset="0"/>
            </a:endParaRPr>
          </a:p>
          <a:p>
            <a:pPr lvl="1"/>
            <a:r>
              <a:rPr lang="da-DK" dirty="0">
                <a:solidFill>
                  <a:srgbClr val="538135"/>
                </a:solidFill>
                <a:cs typeface="Arial" panose="020B0604020202020204" pitchFamily="34" charset="0"/>
              </a:rPr>
              <a:t>Alle faciliteterne skal være samlet i én platform</a:t>
            </a:r>
          </a:p>
          <a:p>
            <a:pPr lvl="1"/>
            <a:endParaRPr lang="da-DK" dirty="0">
              <a:solidFill>
                <a:srgbClr val="538135"/>
              </a:solidFill>
              <a:cs typeface="Arial" panose="020B0604020202020204" pitchFamily="34" charset="0"/>
            </a:endParaRPr>
          </a:p>
          <a:p>
            <a:pPr lvl="1"/>
            <a:r>
              <a:rPr lang="da-DK" dirty="0">
                <a:solidFill>
                  <a:srgbClr val="538135"/>
                </a:solidFill>
                <a:cs typeface="Arial" panose="020B0604020202020204" pitchFamily="34" charset="0"/>
              </a:rPr>
              <a:t>Og så skal entreprenøren kunne tage sin platform inklusive indhold med videre i livet når den innovative entreprenør har afsluttet sin deltagelse i undervisningen</a:t>
            </a:r>
          </a:p>
          <a:p>
            <a:pPr marL="457200" lvl="1" indent="0">
              <a:buNone/>
            </a:pPr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7DB4C14-DBDE-FB8B-F5E1-554D31E1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152" y="2703478"/>
            <a:ext cx="1518060" cy="1801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EAB859F-96F5-F402-CE1F-6E3E7022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12" y="2703477"/>
            <a:ext cx="1417002" cy="21936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C446886-7535-7B2B-7957-6B8D39063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81" y="4545807"/>
            <a:ext cx="1417002" cy="21936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FEF744B-3D71-6BEB-DC16-B5ACE8C7C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4694" y="4937611"/>
            <a:ext cx="1413520" cy="1801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489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9A41A1D-0D9B-DF1C-2C9F-BA027CC7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853" y="3122909"/>
            <a:ext cx="1301359" cy="21441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Hvad vi har udviklet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3477"/>
            <a:ext cx="6915539" cy="4351338"/>
          </a:xfrm>
        </p:spPr>
        <p:txBody>
          <a:bodyPr>
            <a:normAutofit/>
          </a:bodyPr>
          <a:lstStyle/>
          <a:p>
            <a:pPr marR="34925">
              <a:lnSpc>
                <a:spcPct val="107000"/>
              </a:lnSpc>
              <a:spcBef>
                <a:spcPts val="300"/>
              </a:spcBef>
            </a:pPr>
            <a:r>
              <a:rPr lang="en-GB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handbook on supporting innovative and entrepreneurial learning in courses, incubators or competitions with online support</a:t>
            </a:r>
            <a:endParaRPr lang="da-DK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Article: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creative process, is creativity (and innovation) something special??</a:t>
            </a:r>
            <a:endParaRPr lang="da-DK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 handbook on setting up a supporting innovative platform intended to support entrepreneurial learning in courses, incubators or competitions in an online environment.</a:t>
            </a:r>
            <a:endParaRPr lang="da-DK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2049" name="Billede 1">
            <a:extLst>
              <a:ext uri="{FF2B5EF4-FFF2-40B4-BE49-F238E27FC236}">
                <a16:creationId xmlns:a16="http://schemas.microsoft.com/office/drawing/2014/main" id="{5F296B93-482B-C6CE-7558-FFE77150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4684">
            <a:off x="7939892" y="3373689"/>
            <a:ext cx="1230244" cy="190460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2B9E26D-5E1B-3341-2CAA-B441630F0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28707">
            <a:off x="9741832" y="3353611"/>
            <a:ext cx="1211275" cy="1907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689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9A41A1D-0D9B-DF1C-2C9F-BA027CC7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480" y="3831548"/>
            <a:ext cx="1301359" cy="21441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10793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endParaRPr lang="da-DK" sz="3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3" y="1854797"/>
            <a:ext cx="10881048" cy="2144189"/>
          </a:xfrm>
        </p:spPr>
        <p:txBody>
          <a:bodyPr>
            <a:normAutofit lnSpcReduction="10000"/>
          </a:bodyPr>
          <a:lstStyle/>
          <a:p>
            <a:pPr marL="0" marR="34925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da-DK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Spørgsmål og dialog.</a:t>
            </a:r>
          </a:p>
          <a:p>
            <a:pPr marL="0" marR="34925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da-DK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Jørgen Grubbe, </a:t>
            </a:r>
          </a:p>
          <a:p>
            <a:pPr marL="0" marR="34925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da-DK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Monnet Gruppen </a:t>
            </a:r>
            <a:r>
              <a:rPr lang="da-DK" sz="2400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da-DK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grubbe@monnet-gruppen.dk</a:t>
            </a:r>
            <a:r>
              <a:rPr lang="da-DK" sz="2400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34925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Link til dokumenterne: </a:t>
            </a:r>
            <a:r>
              <a:rPr lang="da-DK" sz="2400" dirty="0"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https://wordpress.com/page/monnet-gruppen.com/49</a:t>
            </a:r>
            <a:endParaRPr lang="da-DK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4925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da-DK" sz="2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EPALE – søg Innovative Entrepreneurs – editor Jørgen Grubbe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2049" name="Billede 1">
            <a:extLst>
              <a:ext uri="{FF2B5EF4-FFF2-40B4-BE49-F238E27FC236}">
                <a16:creationId xmlns:a16="http://schemas.microsoft.com/office/drawing/2014/main" id="{5F296B93-482B-C6CE-7558-FFE77150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4684">
            <a:off x="4835519" y="4082328"/>
            <a:ext cx="1230244" cy="190460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2B9E26D-5E1B-3341-2CAA-B441630F0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28707">
            <a:off x="6637459" y="4062250"/>
            <a:ext cx="1211275" cy="1907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5A47D4AF-2F93-257E-6E24-F716DF013C3C}"/>
              </a:ext>
            </a:extLst>
          </p:cNvPr>
          <p:cNvSpPr txBox="1">
            <a:spLocks/>
          </p:cNvSpPr>
          <p:nvPr/>
        </p:nvSpPr>
        <p:spPr>
          <a:xfrm>
            <a:off x="2910597" y="6126366"/>
            <a:ext cx="7287762" cy="54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4925" indent="0" algn="ctr">
              <a:lnSpc>
                <a:spcPct val="107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Sort-hvide billeder fra processen af Niels Henrik Helms</a:t>
            </a:r>
            <a:endParaRPr lang="da-DK" sz="18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2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3" y="1337435"/>
            <a:ext cx="10514045" cy="883934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Om dilemmaet ved at undervise i entreprenørskab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811" y="2511101"/>
            <a:ext cx="6997958" cy="4524664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/>
              <a:t>The main purpose of the project is to enable innovative entrepreneurs to thrive and contribute to a significant development. </a:t>
            </a:r>
          </a:p>
          <a:p>
            <a:pPr algn="l"/>
            <a:r>
              <a:rPr lang="en-US" sz="2400" b="0" i="0" u="none" strike="noStrike" baseline="0" dirty="0"/>
              <a:t>The idea is that each country can get new solutions to the new problems  of teaching online – supported </a:t>
            </a:r>
            <a:r>
              <a:rPr lang="da-DK" sz="2400" b="0" i="0" u="none" strike="noStrike" baseline="0" dirty="0"/>
              <a:t>by the </a:t>
            </a:r>
            <a:r>
              <a:rPr lang="da-DK" sz="2400" b="0" i="0" u="none" strike="noStrike" baseline="0" dirty="0" err="1"/>
              <a:t>network</a:t>
            </a:r>
            <a:r>
              <a:rPr lang="da-DK" sz="2400" b="0" i="0" u="none" strike="noStrike" baseline="0" dirty="0"/>
              <a:t> in </a:t>
            </a:r>
            <a:r>
              <a:rPr lang="da-DK" sz="2400" b="0" i="0" u="none" strike="noStrike" baseline="0" dirty="0" err="1"/>
              <a:t>four</a:t>
            </a:r>
            <a:r>
              <a:rPr lang="da-DK" sz="2400" b="0" i="0" u="none" strike="noStrike" baseline="0" dirty="0"/>
              <a:t> Nordic regions.</a:t>
            </a:r>
          </a:p>
          <a:p>
            <a:pPr algn="l"/>
            <a:r>
              <a:rPr lang="da-DK" sz="2400" dirty="0"/>
              <a:t>Kort sagt – vi vil finde nye løsninger på, hvordan vi kan gøre entreprenører innovative, men med specifik fokus på det skal ske online</a:t>
            </a:r>
          </a:p>
          <a:p>
            <a:pPr algn="l"/>
            <a:r>
              <a:rPr lang="da-DK" sz="2400" dirty="0"/>
              <a:t>Gode intentioner og ideer, men spørgsmålet blev hurtigt, hvad skal der egentlig skal til, for det kommer til at virke. </a:t>
            </a:r>
          </a:p>
          <a:p>
            <a:pPr algn="l"/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8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Om dilemmaet ved at undervise i entreprenørskab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6188"/>
            <a:ext cx="704687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Dilemmaer: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21th </a:t>
            </a:r>
            <a:r>
              <a:rPr lang="da-D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skilles. Vi ved ikke hvad de skal lære?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Analytics, men hvad skal vi bruge det til?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kompetencer som basale kompetencer, men hvad med dem der ikke er innovative?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Praksisbaseret læring – Men hvad er det så uddannelserne skal?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Adaptiv læring – Men hvordan og hvornår møder de så det fremmede?</a:t>
            </a:r>
            <a:endParaRPr lang="da-DK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Digitalisering – kan man være for eller imod?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F5A0F4A-9808-6AAF-7DCA-66208FC71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662" y="2703477"/>
            <a:ext cx="2833688" cy="38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Om dilemmaet ved at undervise i entreprenørskab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3477"/>
            <a:ext cx="6615974" cy="4508536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Hvad vi har været opmærksomme på:</a:t>
            </a:r>
          </a:p>
          <a:p>
            <a:pPr lvl="1"/>
            <a:r>
              <a:rPr lang="da-DK" dirty="0"/>
              <a:t>Mange elever melder sig på ”et kursus” for at lære at blive innovative</a:t>
            </a:r>
          </a:p>
          <a:p>
            <a:pPr lvl="1"/>
            <a:r>
              <a:rPr lang="da-DK" dirty="0"/>
              <a:t>Hvordan  skal vi definere innovation – er det at skabe en virksomhed innovativt?</a:t>
            </a:r>
          </a:p>
          <a:p>
            <a:pPr lvl="1"/>
            <a:r>
              <a:rPr lang="da-DK" dirty="0"/>
              <a:t>Vi tog fat på at undersøge hvilke ingredienser undervisningen skal have for at gøre deltagerne kreative . Vi har spurgt uddannelsesledere, lærere, vejledere, </a:t>
            </a:r>
            <a:r>
              <a:rPr lang="da-DK" dirty="0" err="1"/>
              <a:t>inkubatorer</a:t>
            </a:r>
            <a:r>
              <a:rPr lang="da-DK" dirty="0"/>
              <a:t> og vi har gransket litteraturen</a:t>
            </a:r>
          </a:p>
          <a:p>
            <a:pPr lvl="1"/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243BF6F-C4BC-57CD-6031-AAB2E4BE4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174" y="3139247"/>
            <a:ext cx="4737826" cy="32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Hvad vi har haft fokus på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1102"/>
            <a:ext cx="7829550" cy="4021173"/>
          </a:xfrm>
        </p:spPr>
        <p:txBody>
          <a:bodyPr>
            <a:normAutofit/>
          </a:bodyPr>
          <a:lstStyle/>
          <a:p>
            <a:r>
              <a:rPr lang="da-DK" sz="2400" b="0" dirty="0">
                <a:solidFill>
                  <a:srgbClr val="538135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Sammensmeltning af online og on-site</a:t>
            </a:r>
          </a:p>
          <a:p>
            <a:r>
              <a:rPr lang="da-DK" sz="2400" dirty="0">
                <a:solidFill>
                  <a:srgbClr val="538135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Dialoger med undervisere, vejledere, skoleledere, iværksættere, entreprenører m.v. har afdækket hvad der bidrager til succes.</a:t>
            </a:r>
            <a:endParaRPr lang="da-DK" sz="2400" b="0" dirty="0">
              <a:solidFill>
                <a:srgbClr val="538135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a-DK" sz="2400" dirty="0">
                <a:solidFill>
                  <a:srgbClr val="538135"/>
                </a:solidFill>
                <a:latin typeface="+mj-lt"/>
                <a:cs typeface="Arial" panose="020B0604020202020204" pitchFamily="34" charset="0"/>
              </a:rPr>
              <a:t>Facilitatorens online rolle</a:t>
            </a:r>
          </a:p>
          <a:p>
            <a:r>
              <a:rPr lang="da-DK" sz="2400" dirty="0">
                <a:solidFill>
                  <a:srgbClr val="538135"/>
                </a:solidFill>
                <a:latin typeface="+mj-lt"/>
                <a:cs typeface="Arial" panose="020B0604020202020204" pitchFamily="34" charset="0"/>
              </a:rPr>
              <a:t>Den studerendes (den innovative entreprenørs) online rolle</a:t>
            </a:r>
          </a:p>
          <a:p>
            <a:r>
              <a:rPr lang="da-DK" sz="2400" dirty="0">
                <a:solidFill>
                  <a:srgbClr val="538135"/>
                </a:solidFill>
                <a:latin typeface="+mj-lt"/>
                <a:cs typeface="Arial" panose="020B0604020202020204" pitchFamily="34" charset="0"/>
              </a:rPr>
              <a:t>Uddannelsesinstitutionens/innovationscenterets online rolle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A116FFF-AF87-45E6-06E2-4833DA2B9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162" y="2751102"/>
            <a:ext cx="31908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Om dilemmaet ved at undervise i entreprenørskab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3477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Vi har fundet ud af undervisningen skal skabe studerende der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kender og tror på egne ressourcer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forstår at være aktive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tør tage beslutninger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tør at forlade komfortzonen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tør tage ansvar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og ikke mindst, der tror på sig selv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119B8E-9C7C-0C92-ED0A-8B4A8D8EC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1" y="3162297"/>
            <a:ext cx="4210054" cy="26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Platformen A </a:t>
            </a:r>
            <a:r>
              <a:rPr lang="da-DK" sz="3600" dirty="0" err="1"/>
              <a:t>collaborative</a:t>
            </a:r>
            <a:r>
              <a:rPr lang="da-DK" sz="3600" dirty="0"/>
              <a:t> platform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3477"/>
            <a:ext cx="6337042" cy="1392662"/>
          </a:xfrm>
        </p:spPr>
        <p:txBody>
          <a:bodyPr>
            <a:normAutofit fontScale="92500" lnSpcReduction="10000"/>
          </a:bodyPr>
          <a:lstStyle/>
          <a:p>
            <a:r>
              <a:rPr lang="da-DK" sz="2600" dirty="0">
                <a:solidFill>
                  <a:srgbClr val="538135"/>
                </a:solidFill>
                <a:cs typeface="Arial" panose="020B0604020202020204" pitchFamily="34" charset="0"/>
              </a:rPr>
              <a:t>De fleste eksisterende platforme (inkl. sociale platforme) indeholder mange af de funktioner der er behov for, så de skal inkluderes. Men hvad så mere?</a:t>
            </a: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D1DF451-B72B-0EBB-2017-031A8402B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94" y="2703477"/>
            <a:ext cx="3768012" cy="33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3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Platformen A </a:t>
            </a:r>
            <a:r>
              <a:rPr lang="da-DK" sz="3600" dirty="0" err="1"/>
              <a:t>collaborative</a:t>
            </a:r>
            <a:r>
              <a:rPr lang="da-DK" sz="3600" dirty="0"/>
              <a:t> platform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3477"/>
            <a:ext cx="6374363" cy="43513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da-DK" sz="2600" dirty="0">
                <a:solidFill>
                  <a:srgbClr val="538135"/>
                </a:solidFill>
                <a:latin typeface="+mj-lt"/>
                <a:cs typeface="Arial" panose="020B0604020202020204" pitchFamily="34" charset="0"/>
              </a:rPr>
              <a:t>Den innovative platform skal indeholde et område der er entreprenørens eget område – et område hvor det er entreprenøren der bestemmer.</a:t>
            </a:r>
          </a:p>
          <a:p>
            <a:pPr lvl="1"/>
            <a:r>
              <a:rPr lang="da-DK" sz="2600" dirty="0">
                <a:solidFill>
                  <a:srgbClr val="538135"/>
                </a:solidFill>
                <a:latin typeface="+mj-lt"/>
                <a:cs typeface="Arial" panose="020B0604020202020204" pitchFamily="34" charset="0"/>
              </a:rPr>
              <a:t>Underviserne/vejlederne skal være vant til at vejlede entreprenører</a:t>
            </a:r>
          </a:p>
          <a:p>
            <a:pPr lvl="1"/>
            <a:r>
              <a:rPr lang="da-DK" sz="2600" dirty="0">
                <a:solidFill>
                  <a:srgbClr val="538135"/>
                </a:solidFill>
                <a:latin typeface="+mj-lt"/>
                <a:cs typeface="Arial" panose="020B0604020202020204" pitchFamily="34" charset="0"/>
              </a:rPr>
              <a:t>Platformen skal understøtte samarbejde, kommunikation og søgning og skabelse af og eventuelt tilbyde viden og cases  </a:t>
            </a:r>
          </a:p>
          <a:p>
            <a:pPr lvl="1"/>
            <a:r>
              <a:rPr lang="da-DK" sz="2600" dirty="0">
                <a:solidFill>
                  <a:srgbClr val="538135"/>
                </a:solidFill>
                <a:latin typeface="+mj-lt"/>
                <a:cs typeface="Arial" panose="020B0604020202020204" pitchFamily="34" charset="0"/>
              </a:rPr>
              <a:t>Platformen skal understøtte Chats og webinarer</a:t>
            </a:r>
          </a:p>
          <a:p>
            <a:pPr lvl="1"/>
            <a:r>
              <a:rPr lang="da-DK" sz="2600" dirty="0">
                <a:solidFill>
                  <a:srgbClr val="538135"/>
                </a:solidFill>
                <a:latin typeface="+mj-lt"/>
                <a:cs typeface="Arial" panose="020B0604020202020204" pitchFamily="34" charset="0"/>
              </a:rPr>
              <a:t>Der skal være aflukkede områder til virksomhedskontakter og demoområder til præsentationer af (foreløbige) resultater</a:t>
            </a: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a-DK" dirty="0">
              <a:solidFill>
                <a:srgbClr val="5381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17DDAE0-252F-6743-3E1E-11BFD4012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94" y="2703477"/>
            <a:ext cx="3768012" cy="33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9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CB3A4-1FBB-5EBB-0DB2-F4694D51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59" y="1337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Innovative entreprenører</a:t>
            </a:r>
            <a:br>
              <a:rPr lang="da-DK" dirty="0"/>
            </a:br>
            <a:r>
              <a:rPr lang="da-DK" sz="3600" dirty="0"/>
              <a:t>Om dilemmaet ved at undervise i entreprenørskab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B4FFF-809F-5DB3-5655-CA3E1DC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3477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Vi har fundet ud af undervisningen skal skabe studerende der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kender og tror på egne ressourcer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forstår at være aktive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tør tage beslutninger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tør at forlade komfortzonen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der tør tage ansvar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dirty="0"/>
              <a:t>og ikke mindst, der tror på sig selv</a:t>
            </a:r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91AB617-6F9D-5A35-69AF-3DB8174E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6" y="253971"/>
            <a:ext cx="3391816" cy="104298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617E3CB-52A0-25E7-FB5C-1C932AC28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28" y="3306536"/>
            <a:ext cx="3460491" cy="33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1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10729</TotalTime>
  <Words>828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Office-tema</vt:lpstr>
      <vt:lpstr>Innovative entreprenører Projekt støttet af Nordplus Voksen</vt:lpstr>
      <vt:lpstr>Innovative entreprenører Om dilemmaet ved at undervise i entreprenørskab</vt:lpstr>
      <vt:lpstr>Innovative entreprenører Om dilemmaet ved at undervise i entreprenørskab</vt:lpstr>
      <vt:lpstr>Innovative entreprenører Om dilemmaet ved at undervise i entreprenørskab</vt:lpstr>
      <vt:lpstr>Innovative entreprenører Hvad vi har haft fokus på</vt:lpstr>
      <vt:lpstr>Innovative entreprenører Om dilemmaet ved at undervise i entreprenørskab</vt:lpstr>
      <vt:lpstr>Innovative entreprenører Platformen A collaborative platform</vt:lpstr>
      <vt:lpstr>Innovative entreprenører Platformen A collaborative platform</vt:lpstr>
      <vt:lpstr>Innovative entreprenører Om dilemmaet ved at undervise i entreprenørskab</vt:lpstr>
      <vt:lpstr>Innovative entreprenører Om dilemmaet ved at undervise i entreprenørskab</vt:lpstr>
      <vt:lpstr>Innovative entreprenører Platformen A collaborative platform</vt:lpstr>
      <vt:lpstr>Innovative entreprenører Hvad vi har udviklet</vt:lpstr>
      <vt:lpstr>Innovative entreprenører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Støttemuligheder til projekter</dc:title>
  <dc:creator>Jørgen Grubbe</dc:creator>
  <cp:lastModifiedBy>Jørgen Grubbe</cp:lastModifiedBy>
  <cp:revision>40</cp:revision>
  <dcterms:created xsi:type="dcterms:W3CDTF">2023-06-06T08:35:58Z</dcterms:created>
  <dcterms:modified xsi:type="dcterms:W3CDTF">2023-08-29T04:50:50Z</dcterms:modified>
</cp:coreProperties>
</file>