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notesMasterIdLst>
    <p:notesMasterId r:id="rId9"/>
  </p:notesMasterIdLst>
  <p:sldIdLst>
    <p:sldId id="256" r:id="rId4"/>
    <p:sldId id="345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lv-LV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lv-LV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6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lv-LV" sz="1400" b="0" strike="noStrike" spc="-1">
                <a:latin typeface="Tinos"/>
              </a:rPr>
              <a:t>&lt;header&gt;</a:t>
            </a:r>
          </a:p>
        </p:txBody>
      </p:sp>
      <p:sp>
        <p:nvSpPr>
          <p:cNvPr id="26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lv-LV" sz="1400" b="0" strike="noStrike" spc="-1">
                <a:latin typeface="Tinos"/>
              </a:rPr>
              <a:t>&lt;date/time&gt;</a:t>
            </a:r>
          </a:p>
        </p:txBody>
      </p:sp>
      <p:sp>
        <p:nvSpPr>
          <p:cNvPr id="27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lv-LV" sz="1400" b="0" strike="noStrike" spc="-1">
                <a:latin typeface="Tinos"/>
              </a:rPr>
              <a:t>&lt;footer&gt;</a:t>
            </a:r>
          </a:p>
        </p:txBody>
      </p:sp>
      <p:sp>
        <p:nvSpPr>
          <p:cNvPr id="27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65AC583-6204-4EEA-9D3C-C1D20BDA355F}" type="slidenum">
              <a:rPr lang="lv-LV" sz="1400" b="0" strike="noStrike" spc="-1">
                <a:latin typeface="Tinos"/>
              </a:rPr>
              <a:t>‹#›</a:t>
            </a:fld>
            <a:endParaRPr lang="lv-LV" sz="14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</p:spPr>
      </p:sp>
      <p:sp>
        <p:nvSpPr>
          <p:cNvPr id="87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5640" cy="3906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877" name="CustomShape 3"/>
          <p:cNvSpPr/>
          <p:nvPr/>
        </p:nvSpPr>
        <p:spPr>
          <a:xfrm>
            <a:off x="3850560" y="9428760"/>
            <a:ext cx="29430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2B47813-2B71-4AC7-8D2B-88E87A4D101C}" type="slidenum">
              <a:rPr lang="lv-LV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lv-LV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</p:spPr>
      </p:sp>
      <p:sp>
        <p:nvSpPr>
          <p:cNvPr id="88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5640" cy="3906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883" name="CustomShape 3"/>
          <p:cNvSpPr/>
          <p:nvPr/>
        </p:nvSpPr>
        <p:spPr>
          <a:xfrm>
            <a:off x="3850560" y="9428760"/>
            <a:ext cx="29430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088FA6-85D9-4C8B-8C1E-D0A231B95BCD}" type="slidenum">
              <a:rPr kumimoji="0" lang="lv-LV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07218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49950" cy="3346450"/>
          </a:xfrm>
          <a:prstGeom prst="rect">
            <a:avLst/>
          </a:prstGeom>
        </p:spPr>
      </p:sp>
      <p:sp>
        <p:nvSpPr>
          <p:cNvPr id="88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4920" cy="390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886" name="CustomShape 3"/>
          <p:cNvSpPr/>
          <p:nvPr/>
        </p:nvSpPr>
        <p:spPr>
          <a:xfrm>
            <a:off x="3850560" y="9428760"/>
            <a:ext cx="294228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7355D96-1FB0-4B80-A287-80720AF8105A}" type="slidenum">
              <a:rPr lang="lv-LV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lv-LV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3525" cy="3721100"/>
          </a:xfrm>
          <a:prstGeom prst="rect">
            <a:avLst/>
          </a:prstGeom>
        </p:spPr>
      </p:sp>
      <p:sp>
        <p:nvSpPr>
          <p:cNvPr id="888" name="PlaceHolder 2"/>
          <p:cNvSpPr>
            <a:spLocks noGrp="1"/>
          </p:cNvSpPr>
          <p:nvPr>
            <p:ph type="body"/>
          </p:nvPr>
        </p:nvSpPr>
        <p:spPr>
          <a:xfrm>
            <a:off x="679680" y="4714920"/>
            <a:ext cx="5436000" cy="4464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560">
              <a:lnSpc>
                <a:spcPct val="100000"/>
              </a:lnSpc>
            </a:pPr>
            <a:r>
              <a:rPr lang="lv-LV" sz="2000" b="0" strike="noStrike" spc="-1">
                <a:latin typeface="arial"/>
              </a:rPr>
              <a:t>Bez maksas = nevar prasīt materiālu, darba, piegādes, demontāžas, uzstādīšanas u.c. izmaksas.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3525" cy="3721100"/>
          </a:xfrm>
          <a:prstGeom prst="rect">
            <a:avLst/>
          </a:prstGeom>
        </p:spPr>
      </p:sp>
      <p:sp>
        <p:nvSpPr>
          <p:cNvPr id="890" name="PlaceHolder 2"/>
          <p:cNvSpPr>
            <a:spLocks noGrp="1"/>
          </p:cNvSpPr>
          <p:nvPr>
            <p:ph type="body"/>
          </p:nvPr>
        </p:nvSpPr>
        <p:spPr>
          <a:xfrm>
            <a:off x="679680" y="4714920"/>
            <a:ext cx="5436000" cy="4464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4560">
              <a:lnSpc>
                <a:spcPct val="100000"/>
              </a:lnSpc>
            </a:pPr>
            <a:r>
              <a:rPr lang="lv-LV" sz="2000" b="0" strike="noStrike" spc="-1">
                <a:latin typeface="arial"/>
              </a:rPr>
              <a:t>Bez maksas = nevar prasīt materiālu, darba, piegādes, demontāžas, uzstādīšanas u.c. izmaksas.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lv-LV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lv-LV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lv-LV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"/>
          <p:cNvPicPr/>
          <p:nvPr/>
        </p:nvPicPr>
        <p:blipFill>
          <a:blip r:embed="rId3"/>
          <a:stretch/>
        </p:blipFill>
        <p:spPr>
          <a:xfrm>
            <a:off x="864720" y="1841760"/>
            <a:ext cx="10582200" cy="2399760"/>
          </a:xfrm>
          <a:prstGeom prst="rect">
            <a:avLst/>
          </a:prstGeom>
          <a:ln>
            <a:noFill/>
          </a:ln>
        </p:spPr>
      </p:pic>
      <p:pic>
        <p:nvPicPr>
          <p:cNvPr id="273" name="Picture 53" descr="C:\Users\User-Dell\Desktop\RIGA\eu_flag_co_funded_pos_[rgb]_right.jpg"/>
          <p:cNvPicPr/>
          <p:nvPr/>
        </p:nvPicPr>
        <p:blipFill>
          <a:blip r:embed="rId4"/>
          <a:stretch/>
        </p:blipFill>
        <p:spPr>
          <a:xfrm>
            <a:off x="864720" y="421920"/>
            <a:ext cx="2133720" cy="918720"/>
          </a:xfrm>
          <a:prstGeom prst="rect">
            <a:avLst/>
          </a:prstGeom>
          <a:ln>
            <a:noFill/>
          </a:ln>
        </p:spPr>
      </p:pic>
      <p:sp>
        <p:nvSpPr>
          <p:cNvPr id="274" name="CustomShape 1"/>
          <p:cNvSpPr/>
          <p:nvPr/>
        </p:nvSpPr>
        <p:spPr>
          <a:xfrm>
            <a:off x="864720" y="5621760"/>
            <a:ext cx="1058220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lv-LV" sz="1100" b="1" spc="-1" dirty="0">
                <a:solidFill>
                  <a:srgbClr val="383838"/>
                </a:solidFill>
                <a:latin typeface="Calibri"/>
                <a:ea typeface="Times New Roman"/>
              </a:rPr>
              <a:t>ATRUNA: Projektu atbalsta Eiropas Komisija. Šīs informācijas  saturs atspoguļo tikai autoru viedokli un Komisija nenes atbildību par turpmāko šīs informācijas izmantošanu.</a:t>
            </a:r>
            <a:endParaRPr lang="lv-LV" sz="11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296">
        <p:fade/>
      </p:transition>
    </mc:Choice>
    <mc:Fallback xmlns="">
      <p:transition spd="slow" advTm="12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3993120" y="3018960"/>
            <a:ext cx="7719840" cy="1521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72000" rIns="144000" bIns="7200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DejaVu Sans"/>
                <a:cs typeface="DejaVu Sans"/>
              </a:rPr>
              <a:t>Nodaļa 4.3</a:t>
            </a:r>
            <a:r>
              <a:rPr kumimoji="0" lang="lv-LV" sz="10000" b="1" i="0" u="none" strike="noStrike" kern="1200" cap="none" spc="-1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DejaVu Sans"/>
                <a:cs typeface="DejaVu Sans"/>
              </a:rPr>
              <a:t>.</a:t>
            </a:r>
            <a:endParaRPr kumimoji="0" lang="lv-LV" sz="10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3991320" y="4796640"/>
            <a:ext cx="7721280" cy="15998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108000" rIns="180000" bIns="108000" anchor="ctr">
            <a:normAutofit fontScale="92500" lnSpcReduction="10000"/>
          </a:bodyPr>
          <a:lstStyle/>
          <a:p>
            <a:pPr lvl="0" algn="ctr">
              <a:lnSpc>
                <a:spcPct val="90000"/>
              </a:lnSpc>
              <a:spcBef>
                <a:spcPts val="1001"/>
              </a:spcBef>
              <a:defRPr/>
            </a:pPr>
            <a:r>
              <a:rPr lang="lv-LV" sz="4000" b="1" spc="-1" dirty="0">
                <a:solidFill>
                  <a:srgbClr val="FFFFFF"/>
                </a:solidFill>
                <a:latin typeface="Calibri"/>
              </a:rPr>
              <a:t>Padomi, sūdzības un konfliktu risināšana gadījumos, kad viss notiek nepareizi. </a:t>
            </a:r>
            <a:endParaRPr kumimoji="0" lang="lv-LV" sz="4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pic>
        <p:nvPicPr>
          <p:cNvPr id="280" name="Picture 6"/>
          <p:cNvPicPr/>
          <p:nvPr/>
        </p:nvPicPr>
        <p:blipFill>
          <a:blip r:embed="rId3"/>
          <a:stretch/>
        </p:blipFill>
        <p:spPr>
          <a:xfrm>
            <a:off x="173880" y="159480"/>
            <a:ext cx="3597480" cy="8146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610">
        <p14:prism/>
      </p:transition>
    </mc:Choice>
    <mc:Fallback xmlns="">
      <p:transition spd="slow" advTm="106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3993120" y="3018960"/>
            <a:ext cx="7719120" cy="1520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72000" rIns="144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lv-LV" sz="10000" b="1" strike="noStrike" spc="-1" dirty="0" smtClean="0">
                <a:solidFill>
                  <a:srgbClr val="7030A0"/>
                </a:solidFill>
                <a:latin typeface="Calibri"/>
                <a:ea typeface="DejaVu Sans"/>
              </a:rPr>
              <a:t>1. Tēma</a:t>
            </a:r>
            <a:endParaRPr lang="lv-LV" sz="10000" b="0" strike="noStrike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3991320" y="4796640"/>
            <a:ext cx="7720560" cy="15991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108000" rIns="180000" bIns="10800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ts val="1001"/>
              </a:spcBef>
            </a:pPr>
            <a:r>
              <a:rPr lang="lv-LV" sz="4000" b="1" spc="-1" dirty="0" smtClean="0">
                <a:solidFill>
                  <a:srgbClr val="FFFFFF"/>
                </a:solidFill>
                <a:latin typeface="Calibri"/>
              </a:rPr>
              <a:t>Ievads</a:t>
            </a:r>
            <a:endParaRPr lang="lv-LV" sz="40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283" name="Picture 6"/>
          <p:cNvPicPr/>
          <p:nvPr/>
        </p:nvPicPr>
        <p:blipFill>
          <a:blip r:embed="rId3"/>
          <a:stretch/>
        </p:blipFill>
        <p:spPr>
          <a:xfrm>
            <a:off x="173880" y="159480"/>
            <a:ext cx="3596760" cy="813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49">
        <p14:prism/>
      </p:transition>
    </mc:Choice>
    <mc:Fallback xmlns="">
      <p:transition spd="slow" advTm="304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761040" y="1743840"/>
            <a:ext cx="10970640" cy="33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lv-LV" sz="3200" dirty="0" smtClean="0">
                <a:latin typeface="Calibri" panose="020F0502020204030204" pitchFamily="34" charset="0"/>
                <a:ea typeface="Calibri" panose="020F0502020204030204" pitchFamily="34" charset="0"/>
                <a:cs typeface="FreeSerif"/>
              </a:rPr>
              <a:t>Nodaļas </a:t>
            </a:r>
            <a:r>
              <a:rPr lang="lv-LV" sz="3200" dirty="0">
                <a:latin typeface="Calibri" panose="020F0502020204030204" pitchFamily="34" charset="0"/>
                <a:ea typeface="Calibri" panose="020F0502020204030204" pitchFamily="34" charset="0"/>
                <a:cs typeface="FreeSerif"/>
              </a:rPr>
              <a:t>mērķis ir  demonstrēt izpratni par problēmu risināšanas procesiem, procedūrām un mehānismu saistībā ar sūdzībām par preču un pakalpojumu iegādi.</a:t>
            </a:r>
            <a:endParaRPr lang="lv-LV" sz="3200" b="0" strike="noStrike" spc="-1" dirty="0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 rot="16200000">
            <a:off x="-3153240" y="3161520"/>
            <a:ext cx="6854400" cy="54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144000" bIns="108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v-LV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4.3. </a:t>
            </a:r>
            <a:r>
              <a:rPr lang="lv-LV" sz="2000" b="1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Ievads</a:t>
            </a:r>
            <a:endParaRPr lang="lv-LV" sz="2000" b="0" strike="noStrike" spc="-1" dirty="0">
              <a:latin typeface="arial"/>
            </a:endParaRPr>
          </a:p>
        </p:txBody>
      </p:sp>
      <p:pic>
        <p:nvPicPr>
          <p:cNvPr id="286" name="Picture 6"/>
          <p:cNvPicPr/>
          <p:nvPr/>
        </p:nvPicPr>
        <p:blipFill>
          <a:blip r:embed="rId3"/>
          <a:stretch/>
        </p:blipFill>
        <p:spPr>
          <a:xfrm>
            <a:off x="360" y="6240240"/>
            <a:ext cx="550800" cy="615240"/>
          </a:xfrm>
          <a:prstGeom prst="rect">
            <a:avLst/>
          </a:prstGeom>
          <a:ln>
            <a:noFill/>
          </a:ln>
        </p:spPr>
      </p:pic>
      <p:pic>
        <p:nvPicPr>
          <p:cNvPr id="287" name="Picture 6"/>
          <p:cNvPicPr/>
          <p:nvPr/>
        </p:nvPicPr>
        <p:blipFill>
          <a:blip r:embed="rId3"/>
          <a:stretch/>
        </p:blipFill>
        <p:spPr>
          <a:xfrm>
            <a:off x="360" y="6240240"/>
            <a:ext cx="550800" cy="615240"/>
          </a:xfrm>
          <a:prstGeom prst="rect">
            <a:avLst/>
          </a:prstGeom>
          <a:ln>
            <a:noFill/>
          </a:ln>
        </p:spPr>
      </p:pic>
      <p:sp>
        <p:nvSpPr>
          <p:cNvPr id="288" name="CustomShape 3"/>
          <p:cNvSpPr/>
          <p:nvPr/>
        </p:nvSpPr>
        <p:spPr>
          <a:xfrm>
            <a:off x="978480" y="256680"/>
            <a:ext cx="10797480" cy="80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lv-LV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Nodaļas mērķis</a:t>
            </a:r>
            <a:endParaRPr lang="lv-LV" sz="3200" b="0" strike="noStrike" spc="-1" dirty="0">
              <a:latin typeface="arial"/>
            </a:endParaRPr>
          </a:p>
        </p:txBody>
      </p:sp>
      <p:sp>
        <p:nvSpPr>
          <p:cNvPr id="289" name="Line 4"/>
          <p:cNvSpPr/>
          <p:nvPr/>
        </p:nvSpPr>
        <p:spPr>
          <a:xfrm>
            <a:off x="696960" y="1143720"/>
            <a:ext cx="10800000" cy="0"/>
          </a:xfrm>
          <a:prstGeom prst="line">
            <a:avLst/>
          </a:prstGeom>
          <a:ln w="1260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57"/>
    </mc:Choice>
    <mc:Fallback xmlns="">
      <p:transition spd="slow" advTm="1455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653040" y="2063520"/>
            <a:ext cx="10970640" cy="33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lv-LV" sz="3200" b="0" strike="noStrike" spc="-1" dirty="0">
              <a:latin typeface="arial"/>
            </a:endParaRPr>
          </a:p>
        </p:txBody>
      </p:sp>
      <p:sp>
        <p:nvSpPr>
          <p:cNvPr id="291" name="CustomShape 2"/>
          <p:cNvSpPr/>
          <p:nvPr/>
        </p:nvSpPr>
        <p:spPr>
          <a:xfrm rot="16200000">
            <a:off x="-3153240" y="3161880"/>
            <a:ext cx="6854400" cy="54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144000" bIns="108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v-LV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4.3. </a:t>
            </a:r>
            <a:r>
              <a:rPr lang="lv-LV" sz="2000" b="1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Ievads</a:t>
            </a:r>
            <a:endParaRPr lang="lv-LV" sz="2000" b="0" strike="noStrike" spc="-1" dirty="0">
              <a:latin typeface="arial"/>
            </a:endParaRPr>
          </a:p>
        </p:txBody>
      </p:sp>
      <p:pic>
        <p:nvPicPr>
          <p:cNvPr id="292" name="Picture 6"/>
          <p:cNvPicPr/>
          <p:nvPr/>
        </p:nvPicPr>
        <p:blipFill>
          <a:blip r:embed="rId3"/>
          <a:stretch/>
        </p:blipFill>
        <p:spPr>
          <a:xfrm>
            <a:off x="720" y="6240240"/>
            <a:ext cx="550800" cy="615240"/>
          </a:xfrm>
          <a:prstGeom prst="rect">
            <a:avLst/>
          </a:prstGeom>
          <a:ln>
            <a:noFill/>
          </a:ln>
        </p:spPr>
      </p:pic>
      <p:sp>
        <p:nvSpPr>
          <p:cNvPr id="293" name="Line 3"/>
          <p:cNvSpPr/>
          <p:nvPr/>
        </p:nvSpPr>
        <p:spPr>
          <a:xfrm>
            <a:off x="696960" y="1143720"/>
            <a:ext cx="10800000" cy="0"/>
          </a:xfrm>
          <a:prstGeom prst="line">
            <a:avLst/>
          </a:prstGeom>
          <a:ln w="1260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4"/>
          <p:cNvSpPr/>
          <p:nvPr/>
        </p:nvSpPr>
        <p:spPr>
          <a:xfrm>
            <a:off x="978480" y="256680"/>
            <a:ext cx="10797480" cy="80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lv-LV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Mā</a:t>
            </a:r>
            <a:r>
              <a:rPr lang="lv-LV" sz="32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cīšanās rezultāti</a:t>
            </a:r>
            <a:endParaRPr lang="lv-LV" sz="3200" b="0" strike="noStrike" spc="-1" dirty="0">
              <a:latin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49111"/>
              </p:ext>
            </p:extLst>
          </p:nvPr>
        </p:nvGraphicFramePr>
        <p:xfrm>
          <a:off x="696961" y="1143720"/>
          <a:ext cx="10800000" cy="5711760"/>
        </p:xfrm>
        <a:graphic>
          <a:graphicData uri="http://schemas.openxmlformats.org/drawingml/2006/table">
            <a:tbl>
              <a:tblPr/>
              <a:tblGrid>
                <a:gridCol w="10800000">
                  <a:extLst>
                    <a:ext uri="{9D8B030D-6E8A-4147-A177-3AD203B41FA5}">
                      <a16:colId xmlns:a16="http://schemas.microsoft.com/office/drawing/2014/main" val="3382956376"/>
                    </a:ext>
                  </a:extLst>
                </a:gridCol>
              </a:tblGrid>
              <a:tr h="571176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FreeSerif"/>
                        </a:rPr>
                        <a:t>Nodarbības beigās izglītojamie spēs:</a:t>
                      </a:r>
                    </a:p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FreeSerif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Char char="-"/>
                      </a:pPr>
                      <a:r>
                        <a:rPr lang="lv-LV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Raksturot dažādas strīdu izšķiršanas metodes, ja reklamētās preces / pārdevēja piedāvājums neatbilst precei / pakalpojumam, kas piegādāts patērētājam, lai izlemtu par piemērotāko strīdu izšķiršanas metodi;</a:t>
                      </a:r>
                      <a:endParaRPr lang="lv-LV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Char char="-"/>
                      </a:pP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Izskaidrot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negodīgas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komercprakses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vispārējo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jēdzienu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negodīgas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komercprakses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galvenos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veidus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aprakst</a:t>
                      </a:r>
                      <a:r>
                        <a:rPr lang="lv-LV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t,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kā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tos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atpazīt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reālajā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dzīvē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lv-LV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Char char="-"/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Izvēlēties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piemērotas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konfliktu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risināšanas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metodes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būs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neapmierinātība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tirgotāja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reakciju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sākotnējo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sūdzību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lai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sūdzību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varētu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pārcelt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nākamo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līmeni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Char char="-"/>
                      </a:pP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Meklēt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ekspertu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palīdzību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padomu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lai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vajadzības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gadījumā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atrisinātu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patērētāju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strīdu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saistībā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preču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pakalpojumu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iegādi</a:t>
                      </a:r>
                      <a:r>
                        <a:rPr lang="lv-LV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izmantot</a:t>
                      </a:r>
                      <a:r>
                        <a:rPr lang="lv-LV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savas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likumā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noteiktās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tiesības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9794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12"/>
    </mc:Choice>
    <mc:Fallback xmlns="">
      <p:transition spd="slow" advTm="6081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10670</TotalTime>
  <Words>221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Arial</vt:lpstr>
      <vt:lpstr>Calibri</vt:lpstr>
      <vt:lpstr>DejaVu Sans</vt:lpstr>
      <vt:lpstr>FreeSerif</vt:lpstr>
      <vt:lpstr>Symbol</vt:lpstr>
      <vt:lpstr>Times New Roman</vt:lpstr>
      <vt:lpstr>Tinos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 Teaching and Learning</dc:title>
  <dc:subject/>
  <dc:creator>Martin Pye</dc:creator>
  <dc:description/>
  <cp:lastModifiedBy>Sarmīte Pīlāte</cp:lastModifiedBy>
  <cp:revision>218</cp:revision>
  <cp:lastPrinted>2019-10-15T20:06:04Z</cp:lastPrinted>
  <dcterms:created xsi:type="dcterms:W3CDTF">2019-10-15T11:27:37Z</dcterms:created>
  <dcterms:modified xsi:type="dcterms:W3CDTF">2020-12-08T07:40:57Z</dcterms:modified>
  <dc:language>lv-LV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