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04" r:id="rId2"/>
    <p:sldMasterId id="2147483702" r:id="rId3"/>
    <p:sldMasterId id="2147483705" r:id="rId4"/>
  </p:sldMasterIdLst>
  <p:handoutMasterIdLst>
    <p:handoutMasterId r:id="rId21"/>
  </p:handoutMasterIdLst>
  <p:sldIdLst>
    <p:sldId id="257" r:id="rId5"/>
    <p:sldId id="256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88" r:id="rId14"/>
    <p:sldId id="267" r:id="rId15"/>
    <p:sldId id="268" r:id="rId16"/>
    <p:sldId id="269" r:id="rId17"/>
    <p:sldId id="274" r:id="rId18"/>
    <p:sldId id="276" r:id="rId19"/>
    <p:sldId id="289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A08F"/>
    <a:srgbClr val="731E8E"/>
    <a:srgbClr val="8C2556"/>
    <a:srgbClr val="69C0AC"/>
    <a:srgbClr val="D1316F"/>
    <a:srgbClr val="E8308A"/>
    <a:srgbClr val="0C816D"/>
    <a:srgbClr val="B7573D"/>
    <a:srgbClr val="E48547"/>
    <a:srgbClr val="F07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90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2" d="100"/>
          <a:sy n="102" d="100"/>
        </p:scale>
        <p:origin x="-3558" y="-90"/>
      </p:cViewPr>
      <p:guideLst>
        <p:guide orient="horz" pos="2880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BF06F-BF4D-4910-A691-95B8022180E1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94210-74E8-4484-A870-1703E48FA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345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1347614"/>
            <a:ext cx="7056437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69C0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Slide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2139702"/>
            <a:ext cx="7056437" cy="25202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slide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0557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555527"/>
            <a:ext cx="7056437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9560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Slide title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1635125"/>
            <a:ext cx="7056437" cy="316865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243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622E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slide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0"/>
          <a:stretch/>
        </p:blipFill>
        <p:spPr>
          <a:xfrm>
            <a:off x="7928982" y="3939902"/>
            <a:ext cx="1052015" cy="12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43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" y="0"/>
            <a:ext cx="11987471" cy="514323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83768" y="1923678"/>
            <a:ext cx="5400600" cy="576063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95C1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divider</a:t>
            </a:r>
            <a:endParaRPr lang="en-GB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483768" y="2499743"/>
            <a:ext cx="3240087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Click to edit divider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5407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555527"/>
            <a:ext cx="7056437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94C6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Slide title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1635125"/>
            <a:ext cx="7056437" cy="316865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1B0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497D3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slide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0"/>
          <a:stretch/>
        </p:blipFill>
        <p:spPr>
          <a:xfrm>
            <a:off x="7928982" y="3939902"/>
            <a:ext cx="1052015" cy="12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" y="0"/>
            <a:ext cx="11995091" cy="51435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483768" y="1923678"/>
            <a:ext cx="5400600" cy="576063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EE80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divider</a:t>
            </a:r>
            <a:endParaRPr lang="en-GB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483768" y="2499743"/>
            <a:ext cx="3240087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Click to edit divider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4232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555527"/>
            <a:ext cx="7056437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F07E3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Slide title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1635125"/>
            <a:ext cx="7056437" cy="316865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E485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B757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slide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0"/>
          <a:stretch/>
        </p:blipFill>
        <p:spPr>
          <a:xfrm>
            <a:off x="7928982" y="3939902"/>
            <a:ext cx="1052015" cy="12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34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" y="0"/>
            <a:ext cx="11984599" cy="5143499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83768" y="1923678"/>
            <a:ext cx="5400600" cy="576063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E52E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divider</a:t>
            </a:r>
            <a:endParaRPr lang="en-GB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483768" y="2499743"/>
            <a:ext cx="3240087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Click to edit divider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3364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555527"/>
            <a:ext cx="7056437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E830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Slide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1635125"/>
            <a:ext cx="7056437" cy="316865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D131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8C25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slide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0"/>
          <a:stretch/>
        </p:blipFill>
        <p:spPr>
          <a:xfrm>
            <a:off x="7928982" y="3939902"/>
            <a:ext cx="1052015" cy="12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59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7042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59832" y="1923678"/>
            <a:ext cx="5400600" cy="576063"/>
          </a:xfrm>
          <a:prstGeom prst="rect">
            <a:avLst/>
          </a:prstGeom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59832" y="2499742"/>
            <a:ext cx="3240087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Click to edit divider slide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446" y="4785098"/>
            <a:ext cx="1858061" cy="15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91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1"/>
            <a:ext cx="9144000" cy="467042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59832" y="1923678"/>
            <a:ext cx="5400600" cy="576063"/>
          </a:xfrm>
          <a:prstGeom prst="rect">
            <a:avLst/>
          </a:prstGeom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59832" y="2499742"/>
            <a:ext cx="3240087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Click to edit divider slide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195" y="4785658"/>
            <a:ext cx="1894564" cy="15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66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7042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59832" y="1923678"/>
            <a:ext cx="5400600" cy="576063"/>
          </a:xfrm>
          <a:prstGeom prst="rect">
            <a:avLst/>
          </a:prstGeom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59832" y="2499742"/>
            <a:ext cx="3240087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Click to edit divider slide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6" t="90802" r="3134" b="4599"/>
          <a:stretch/>
        </p:blipFill>
        <p:spPr>
          <a:xfrm>
            <a:off x="7150371" y="4746279"/>
            <a:ext cx="1938866" cy="23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77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3" t="88474" r="1650"/>
          <a:stretch/>
        </p:blipFill>
        <p:spPr>
          <a:xfrm>
            <a:off x="7380312" y="4659982"/>
            <a:ext cx="1656468" cy="44582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483768" y="1923678"/>
            <a:ext cx="5400600" cy="576063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6DBFA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divider</a:t>
            </a:r>
            <a:endParaRPr lang="en-GB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483768" y="2499743"/>
            <a:ext cx="3240087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Click to edit divider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5774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7042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59832" y="1923678"/>
            <a:ext cx="5400600" cy="576063"/>
          </a:xfrm>
          <a:prstGeom prst="rect">
            <a:avLst/>
          </a:prstGeom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59832" y="2499742"/>
            <a:ext cx="3240087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Click to edit divider slide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0" t="90802" r="4104" b="4599"/>
          <a:stretch/>
        </p:blipFill>
        <p:spPr>
          <a:xfrm>
            <a:off x="7140153" y="4746278"/>
            <a:ext cx="1861715" cy="23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83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691"/>
            <a:ext cx="9141293" cy="466904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59832" y="1923678"/>
            <a:ext cx="5400600" cy="576063"/>
          </a:xfrm>
          <a:prstGeom prst="rect">
            <a:avLst/>
          </a:prstGeom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59832" y="2499742"/>
            <a:ext cx="3240087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Click to edit divider slide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1" t="90525" b="4599"/>
          <a:stretch/>
        </p:blipFill>
        <p:spPr>
          <a:xfrm>
            <a:off x="7216073" y="4731990"/>
            <a:ext cx="2157267" cy="25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69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0"/>
            <a:ext cx="1728788" cy="51435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7319" y="841772"/>
            <a:ext cx="6593681" cy="179070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319" y="2701528"/>
            <a:ext cx="6593681" cy="1241822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08133" y="4057651"/>
            <a:ext cx="2057400" cy="273844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7318" y="4057651"/>
            <a:ext cx="3843665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2684" y="4057650"/>
            <a:ext cx="578317" cy="273844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773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8993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064420"/>
            <a:ext cx="7429500" cy="2139553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3318272"/>
            <a:ext cx="7429500" cy="1031082"/>
          </a:xfrm>
        </p:spPr>
        <p:txBody>
          <a:bodyPr>
            <a:normAutofit/>
          </a:bodyPr>
          <a:lstStyle>
            <a:lvl1pPr marL="0" indent="0">
              <a:buNone/>
              <a:defRPr sz="135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95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1687114"/>
            <a:ext cx="3658792" cy="2656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687114"/>
            <a:ext cx="3656408" cy="2656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708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64345"/>
            <a:ext cx="7429500" cy="11084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515" y="1687115"/>
            <a:ext cx="3487337" cy="61793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2305048"/>
            <a:ext cx="3658793" cy="2038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6" y="1687114"/>
            <a:ext cx="3484952" cy="61793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05048"/>
            <a:ext cx="3656408" cy="2038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090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8105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02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457201"/>
            <a:ext cx="2892028" cy="122991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444499"/>
            <a:ext cx="4418407" cy="389890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1687114"/>
            <a:ext cx="2892028" cy="265628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8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483768" y="1923678"/>
            <a:ext cx="5400600" cy="576063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6DBFA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divider</a:t>
            </a:r>
            <a:endParaRPr lang="en-GB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483768" y="2499743"/>
            <a:ext cx="3240087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Click to edit divider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38758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457200"/>
            <a:ext cx="4450881" cy="122991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5541" y="457201"/>
            <a:ext cx="2750018" cy="38861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1687114"/>
            <a:ext cx="4450883" cy="265628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498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3228499"/>
            <a:ext cx="7434266" cy="61451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454819"/>
            <a:ext cx="7434266" cy="2474834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4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3843015"/>
            <a:ext cx="7433144" cy="51185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84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457200"/>
            <a:ext cx="7429466" cy="2571750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3314700"/>
            <a:ext cx="7428344" cy="1028699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531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061322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524168"/>
            <a:ext cx="656422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3232439"/>
            <a:ext cx="7429502" cy="1117122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677634" y="54929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03028" y="207372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160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600531"/>
            <a:ext cx="7429501" cy="1883876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3493241"/>
            <a:ext cx="7428379" cy="855483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959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005847"/>
            <a:ext cx="2397674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45939" y="2520197"/>
            <a:ext cx="2406551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008226"/>
            <a:ext cx="2388289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78160" y="2522576"/>
            <a:ext cx="2396873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005847"/>
            <a:ext cx="2396226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2520197"/>
            <a:ext cx="2396226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981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457200"/>
            <a:ext cx="7429499" cy="1428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3303447"/>
            <a:ext cx="2396430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000249"/>
            <a:ext cx="2396430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3735644"/>
            <a:ext cx="2396430" cy="61338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3303447"/>
            <a:ext cx="2400300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000249"/>
            <a:ext cx="2399205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3735643"/>
            <a:ext cx="2400300" cy="60775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3303446"/>
            <a:ext cx="2393056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000249"/>
            <a:ext cx="2396227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3735641"/>
            <a:ext cx="2396226" cy="60775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828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362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457200"/>
            <a:ext cx="1503758" cy="3886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457200"/>
            <a:ext cx="5811443" cy="3886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12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483768" y="1923678"/>
            <a:ext cx="5400600" cy="576063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483768" y="2499743"/>
            <a:ext cx="3240087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Click to edit title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494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12000333" cy="514349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483768" y="1923678"/>
            <a:ext cx="5400600" cy="576063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6DBFA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divider</a:t>
            </a:r>
            <a:endParaRPr lang="en-GB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483768" y="2499743"/>
            <a:ext cx="3240087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Click to edit divider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901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555527"/>
            <a:ext cx="7056437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69C0A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Slide title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1635125"/>
            <a:ext cx="7056437" cy="316865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23A0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C816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slide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0"/>
          <a:stretch/>
        </p:blipFill>
        <p:spPr>
          <a:xfrm>
            <a:off x="7928982" y="3939902"/>
            <a:ext cx="1052015" cy="12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7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11989843" cy="514349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483768" y="1923678"/>
            <a:ext cx="5400600" cy="576063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37AC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divider</a:t>
            </a:r>
            <a:endParaRPr lang="en-GB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483768" y="2499743"/>
            <a:ext cx="3240087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Click to edit divider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1818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555527"/>
            <a:ext cx="7056437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33AC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Slide title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1635125"/>
            <a:ext cx="7056437" cy="316865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85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255E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slide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0"/>
          <a:stretch/>
        </p:blipFill>
        <p:spPr>
          <a:xfrm>
            <a:off x="7928982" y="3939902"/>
            <a:ext cx="1052015" cy="12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15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11981105" cy="51435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483768" y="1923678"/>
            <a:ext cx="5400600" cy="576063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926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divider</a:t>
            </a:r>
            <a:endParaRPr lang="en-GB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483768" y="2499743"/>
            <a:ext cx="3240087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Click to edit divider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993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23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24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39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0" r:id="rId2"/>
    <p:sldLayoutId id="2147483698" r:id="rId3"/>
    <p:sldLayoutId id="2147483691" r:id="rId4"/>
    <p:sldLayoutId id="2147483701" r:id="rId5"/>
    <p:sldLayoutId id="2147483692" r:id="rId6"/>
    <p:sldLayoutId id="2147483699" r:id="rId7"/>
    <p:sldLayoutId id="2147483693" r:id="rId8"/>
    <p:sldLayoutId id="2147483700" r:id="rId9"/>
    <p:sldLayoutId id="2147483694" r:id="rId10"/>
    <p:sldLayoutId id="2147483697" r:id="rId11"/>
    <p:sldLayoutId id="2147483695" r:id="rId12"/>
    <p:sldLayoutId id="214748369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64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83" r:id="rId3"/>
    <p:sldLayoutId id="2147483682" r:id="rId4"/>
    <p:sldLayoutId id="214748368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0"/>
            <a:ext cx="9040416" cy="51435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463888"/>
            <a:ext cx="7429499" cy="1108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1687115"/>
            <a:ext cx="7429499" cy="2656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4412457"/>
            <a:ext cx="46794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4256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923678"/>
            <a:ext cx="8352928" cy="1368152"/>
          </a:xfrm>
        </p:spPr>
        <p:txBody>
          <a:bodyPr/>
          <a:lstStyle/>
          <a:p>
            <a:pPr algn="ctr"/>
            <a:r>
              <a:rPr lang="sr-Latn-ME" sz="2400" i="1" dirty="0"/>
              <a:t>OSIGURANJE KVALITETA NASTAVE UZ PRIMJENU DIGITALNIH PLATFORMI – PRIMJER IZ SISTEMA NEFORMALNOG OBRAZOVANJA</a:t>
            </a:r>
            <a:br>
              <a:rPr lang="sr-Latn-ME" sz="2400" dirty="0"/>
            </a:br>
            <a:r>
              <a:rPr lang="sr-Latn-ME" sz="2400" dirty="0"/>
              <a:t>                                   </a:t>
            </a:r>
            <a:br>
              <a:rPr lang="sr-Latn-ME" sz="1400" dirty="0"/>
            </a:br>
            <a:br>
              <a:rPr lang="sr-Latn-ME" sz="1400" dirty="0"/>
            </a:br>
            <a:br>
              <a:rPr lang="sr-Latn-ME" sz="1400" dirty="0"/>
            </a:br>
            <a:br>
              <a:rPr lang="sr-Latn-ME" sz="1400" dirty="0"/>
            </a:br>
            <a:br>
              <a:rPr lang="sr-Latn-ME" sz="1400" dirty="0"/>
            </a:br>
            <a:br>
              <a:rPr lang="sr-Latn-ME" sz="1400" dirty="0"/>
            </a:br>
            <a:br>
              <a:rPr lang="sr-Latn-ME" sz="1400" dirty="0"/>
            </a:br>
            <a:br>
              <a:rPr lang="sr-Latn-ME" sz="1400" dirty="0"/>
            </a:br>
            <a:r>
              <a:rPr lang="sr-Latn-ME" sz="1400" dirty="0"/>
              <a:t>                                                                                                                              </a:t>
            </a:r>
            <a:r>
              <a:rPr lang="sr-Latn-ME" sz="1400" i="1" dirty="0"/>
              <a:t>mr  Natalija Đaletić</a:t>
            </a:r>
            <a:br>
              <a:rPr lang="sr-Latn-ME" sz="1400" dirty="0"/>
            </a:br>
            <a:r>
              <a:rPr lang="sr-Latn-ME" sz="1400" dirty="0"/>
              <a:t>                                                                                                                               </a:t>
            </a:r>
            <a:r>
              <a:rPr lang="sr-Latn-ME" dirty="0"/>
              <a:t>    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2578B-A9B4-4BCC-8CB2-96EB0D297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579862"/>
            <a:ext cx="1080120" cy="86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19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78BC71-8FAC-4E9C-ADEC-0E77386F3199}"/>
              </a:ext>
            </a:extLst>
          </p:cNvPr>
          <p:cNvGrpSpPr/>
          <p:nvPr/>
        </p:nvGrpSpPr>
        <p:grpSpPr>
          <a:xfrm>
            <a:off x="3001075" y="616227"/>
            <a:ext cx="1863329" cy="864704"/>
            <a:chOff x="2968634" y="1122502"/>
            <a:chExt cx="2484438" cy="1058863"/>
          </a:xfrm>
        </p:grpSpPr>
        <p:sp>
          <p:nvSpPr>
            <p:cNvPr id="3" name="Text Box 28">
              <a:extLst>
                <a:ext uri="{FF2B5EF4-FFF2-40B4-BE49-F238E27FC236}">
                  <a16:creationId xmlns:a16="http://schemas.microsoft.com/office/drawing/2014/main" id="{0C4E788B-FF62-4467-84DB-2C7980413F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3897" y="1122502"/>
              <a:ext cx="2211387" cy="442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>
              <a:defPPr>
                <a:defRPr lang="sr-Latn-R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r-Latn-ME" altLang="sr-Latn-RS" sz="1425" dirty="0">
                  <a:solidFill>
                    <a:srgbClr val="565656"/>
                  </a:solidFill>
                  <a:latin typeface="Lato Black" panose="020F0502020204030203" pitchFamily="34" charset="0"/>
                </a:rPr>
                <a:t>EDUKATIVNI</a:t>
              </a:r>
              <a:endParaRPr lang="sr-Latn-RS" altLang="sr-Latn-RS" sz="1350" dirty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2F9274-FE83-48C6-A05C-5B93E2ACA52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68634" y="1212990"/>
              <a:ext cx="128588" cy="128587"/>
            </a:xfrm>
            <a:prstGeom prst="rect">
              <a:avLst/>
            </a:prstGeom>
            <a:solidFill>
              <a:srgbClr val="FCC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>
              <a:defPPr>
                <a:defRPr lang="sr-Latn-R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endParaRPr lang="sr-Latn-ME" sz="135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A1A546-EF40-4398-8FD2-B0D347FEA45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68634" y="1382852"/>
              <a:ext cx="128588" cy="128588"/>
            </a:xfrm>
            <a:prstGeom prst="rect">
              <a:avLst/>
            </a:prstGeom>
            <a:solidFill>
              <a:srgbClr val="417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>
              <a:defPPr>
                <a:defRPr lang="sr-Latn-R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endParaRPr lang="sr-Latn-ME" sz="135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1E6C0F-839F-436D-B0D2-1E510EB90B7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68634" y="1551127"/>
              <a:ext cx="128588" cy="128588"/>
            </a:xfrm>
            <a:prstGeom prst="rect">
              <a:avLst/>
            </a:prstGeom>
            <a:solidFill>
              <a:srgbClr val="CBD90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>
              <a:defPPr>
                <a:defRPr lang="sr-Latn-R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endParaRPr lang="sr-Latn-ME" sz="135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2A1ECB-C859-438E-AC79-D1025052990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68634" y="1719402"/>
              <a:ext cx="128588" cy="130175"/>
            </a:xfrm>
            <a:prstGeom prst="rect">
              <a:avLst/>
            </a:prstGeom>
            <a:solidFill>
              <a:srgbClr val="DC080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>
              <a:defPPr>
                <a:defRPr lang="sr-Latn-R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endParaRPr lang="sr-Latn-ME" sz="135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4953E2-3C1C-4FAA-AF5A-EE685F3544E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68634" y="1889265"/>
              <a:ext cx="128588" cy="128587"/>
            </a:xfrm>
            <a:prstGeom prst="rect">
              <a:avLst/>
            </a:prstGeom>
            <a:solidFill>
              <a:srgbClr val="265F8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>
              <a:defPPr>
                <a:defRPr lang="sr-Latn-R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endParaRPr lang="sr-Latn-ME" sz="135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9" name="Text Box 34">
              <a:extLst>
                <a:ext uri="{FF2B5EF4-FFF2-40B4-BE49-F238E27FC236}">
                  <a16:creationId xmlns:a16="http://schemas.microsoft.com/office/drawing/2014/main" id="{92CEF591-5054-42C8-896E-0542849F27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3897" y="1432065"/>
              <a:ext cx="2211387" cy="442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>
              <a:defPPr>
                <a:defRPr lang="sr-Latn-R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r-Latn-ME" altLang="sr-Latn-RS" sz="1425" dirty="0">
                  <a:solidFill>
                    <a:srgbClr val="565656"/>
                  </a:solidFill>
                  <a:latin typeface="Lato Black" panose="020F0502020204030203" pitchFamily="34" charset="0"/>
                </a:rPr>
                <a:t>CENTAR</a:t>
              </a:r>
              <a:endParaRPr lang="sr-Latn-RS" altLang="sr-Latn-RS" sz="1350" dirty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Text Box 35">
              <a:extLst>
                <a:ext uri="{FF2B5EF4-FFF2-40B4-BE49-F238E27FC236}">
                  <a16:creationId xmlns:a16="http://schemas.microsoft.com/office/drawing/2014/main" id="{B285CEA2-341C-412C-80B9-D957EE5020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3897" y="1738452"/>
              <a:ext cx="2289175" cy="442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>
              <a:defPPr>
                <a:defRPr lang="sr-Latn-R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r-Latn-ME" altLang="sr-Latn-RS" sz="1425" dirty="0">
                  <a:solidFill>
                    <a:srgbClr val="565656"/>
                  </a:solidFill>
                  <a:latin typeface="Lato Black" panose="020F0502020204030203" pitchFamily="34" charset="0"/>
                </a:rPr>
                <a:t>MONTENESOFT</a:t>
              </a:r>
              <a:endParaRPr lang="sr-Latn-RS" altLang="sr-Latn-RS" sz="1350" dirty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1" name="Picture 10" descr="Montenesoft_LOGO_transparent">
            <a:extLst>
              <a:ext uri="{FF2B5EF4-FFF2-40B4-BE49-F238E27FC236}">
                <a16:creationId xmlns:a16="http://schemas.microsoft.com/office/drawing/2014/main" id="{8001946C-72C9-489F-9068-1A1C7D6A8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249" y="3721642"/>
            <a:ext cx="1529954" cy="87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705D466-293D-4596-A12F-8B1AB3F399C1}"/>
              </a:ext>
            </a:extLst>
          </p:cNvPr>
          <p:cNvGrpSpPr/>
          <p:nvPr/>
        </p:nvGrpSpPr>
        <p:grpSpPr>
          <a:xfrm>
            <a:off x="6466179" y="548362"/>
            <a:ext cx="1848976" cy="530915"/>
            <a:chOff x="1223972" y="2186127"/>
            <a:chExt cx="1760537" cy="447675"/>
          </a:xfrm>
        </p:grpSpPr>
        <p:pic>
          <p:nvPicPr>
            <p:cNvPr id="14" name="Picture 13" descr="Montenesoft_Grb_CG">
              <a:extLst>
                <a:ext uri="{FF2B5EF4-FFF2-40B4-BE49-F238E27FC236}">
                  <a16:creationId xmlns:a16="http://schemas.microsoft.com/office/drawing/2014/main" id="{A782D21C-08D5-47EC-985F-3C981396DF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972" y="2244865"/>
              <a:ext cx="298450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5" name="Text Box 24">
              <a:extLst>
                <a:ext uri="{FF2B5EF4-FFF2-40B4-BE49-F238E27FC236}">
                  <a16:creationId xmlns:a16="http://schemas.microsoft.com/office/drawing/2014/main" id="{504F3877-B1ED-4B17-86BD-0F77021ED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0209" y="2186127"/>
              <a:ext cx="606425" cy="179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>
              <a:defPPr>
                <a:defRPr lang="sr-Latn-R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r-Latn-ME" altLang="sr-Latn-RS" sz="675" dirty="0">
                  <a:solidFill>
                    <a:srgbClr val="3C4B56"/>
                  </a:solidFill>
                  <a:latin typeface="Lato Heavy" panose="020F0502020204030203" pitchFamily="34" charset="0"/>
                </a:rPr>
                <a:t>Licenca</a:t>
              </a:r>
              <a:endParaRPr lang="sr-Latn-RS" altLang="sr-Latn-RS" sz="1350" dirty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Text Box 25">
              <a:extLst>
                <a:ext uri="{FF2B5EF4-FFF2-40B4-BE49-F238E27FC236}">
                  <a16:creationId xmlns:a16="http://schemas.microsoft.com/office/drawing/2014/main" id="{0FBD714E-4B71-4E64-8587-0F76113C09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3384" y="2454415"/>
              <a:ext cx="938213" cy="17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>
              <a:defPPr>
                <a:defRPr lang="sr-Latn-R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r-Latn-ME" altLang="sr-Latn-RS" sz="675" dirty="0">
                  <a:solidFill>
                    <a:srgbClr val="3C4B56"/>
                  </a:solidFill>
                  <a:latin typeface="Lato Heavy" panose="020F0502020204030203" pitchFamily="34" charset="0"/>
                </a:rPr>
                <a:t>Crne</a:t>
              </a:r>
              <a:r>
                <a:rPr lang="ru-RU" altLang="sr-Latn-RS" sz="675" dirty="0">
                  <a:solidFill>
                    <a:srgbClr val="3C4B56"/>
                  </a:solidFill>
                  <a:latin typeface="Lato Heavy" panose="020F0502020204030203" pitchFamily="34" charset="0"/>
                </a:rPr>
                <a:t> </a:t>
              </a:r>
              <a:r>
                <a:rPr lang="sr-Latn-ME" altLang="sr-Latn-RS" sz="675" dirty="0">
                  <a:solidFill>
                    <a:srgbClr val="3C4B56"/>
                  </a:solidFill>
                  <a:latin typeface="Lato Heavy" panose="020F0502020204030203" pitchFamily="34" charset="0"/>
                </a:rPr>
                <a:t>Gore</a:t>
              </a:r>
              <a:endParaRPr lang="sr-Latn-RS" altLang="sr-Latn-RS" sz="1350" dirty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 Box 26">
              <a:extLst>
                <a:ext uri="{FF2B5EF4-FFF2-40B4-BE49-F238E27FC236}">
                  <a16:creationId xmlns:a16="http://schemas.microsoft.com/office/drawing/2014/main" id="{B542A689-DA9D-4AFD-93DD-44F2970E45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0209" y="2329002"/>
              <a:ext cx="1384300" cy="185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>
              <a:defPPr>
                <a:defRPr lang="sr-Latn-R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r-Latn-ME" altLang="sr-Latn-RS" sz="675" dirty="0">
                  <a:solidFill>
                    <a:srgbClr val="3C4B56"/>
                  </a:solidFill>
                  <a:latin typeface="Lato Heavy" panose="020F0502020204030203" pitchFamily="34" charset="0"/>
                </a:rPr>
                <a:t>Ministarstva</a:t>
              </a:r>
              <a:r>
                <a:rPr lang="ru-RU" altLang="sr-Latn-RS" sz="675" dirty="0">
                  <a:solidFill>
                    <a:srgbClr val="000000"/>
                  </a:solidFill>
                  <a:latin typeface="Lato Heavy" panose="020F0502020204030203" pitchFamily="34" charset="0"/>
                </a:rPr>
                <a:t> </a:t>
              </a:r>
              <a:r>
                <a:rPr lang="sr-Latn-ME" altLang="sr-Latn-RS" sz="675" dirty="0">
                  <a:solidFill>
                    <a:srgbClr val="3C4B56"/>
                  </a:solidFill>
                  <a:latin typeface="Lato Heavy" panose="020F0502020204030203" pitchFamily="34" charset="0"/>
                </a:rPr>
                <a:t>prosvjete</a:t>
              </a:r>
              <a:endParaRPr lang="sr-Latn-RS" altLang="sr-Latn-RS" sz="1350" dirty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177BCC-9B16-4A90-ADA7-B9E362D274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284" y="2230577"/>
              <a:ext cx="17463" cy="396875"/>
            </a:xfrm>
            <a:prstGeom prst="rect">
              <a:avLst/>
            </a:prstGeom>
            <a:solidFill>
              <a:srgbClr val="B8000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>
              <a:defPPr>
                <a:defRPr lang="sr-Latn-R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endParaRPr lang="sr-Latn-ME" sz="135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FEFB55D-F45E-45D9-9C64-21CB8096976D}"/>
              </a:ext>
            </a:extLst>
          </p:cNvPr>
          <p:cNvSpPr txBox="1"/>
          <p:nvPr/>
        </p:nvSpPr>
        <p:spPr>
          <a:xfrm>
            <a:off x="683568" y="2166731"/>
            <a:ext cx="8064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sr-Latn-ME" sz="3000" dirty="0">
                <a:solidFill>
                  <a:prstClr val="white"/>
                </a:solidFill>
                <a:latin typeface="Tw Cen MT" panose="020B0602020104020603"/>
              </a:rPr>
              <a:t>       </a:t>
            </a:r>
            <a:r>
              <a:rPr lang="sr-Latn-ME" sz="3600" dirty="0">
                <a:solidFill>
                  <a:prstClr val="white"/>
                </a:solidFill>
                <a:latin typeface="Tw Cen MT" panose="020B0602020104020603"/>
              </a:rPr>
              <a:t>DIGITALNA NEDELJA ZA NASTAVNIKE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680E154-C561-434E-A2DF-AF376918B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621" y="3981520"/>
            <a:ext cx="1529954" cy="5718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FE5268-8192-4F77-AD12-679FB61EC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577" y="4018633"/>
            <a:ext cx="1583417" cy="5237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9F9056-A337-485E-974E-F19711F299A2}"/>
              </a:ext>
            </a:extLst>
          </p:cNvPr>
          <p:cNvSpPr txBox="1"/>
          <p:nvPr/>
        </p:nvSpPr>
        <p:spPr>
          <a:xfrm>
            <a:off x="7380312" y="2813062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1400" dirty="0"/>
              <a:t>8. 07. 2020</a:t>
            </a:r>
          </a:p>
        </p:txBody>
      </p:sp>
    </p:spTree>
    <p:extLst>
      <p:ext uri="{BB962C8B-B14F-4D97-AF65-F5344CB8AC3E}">
        <p14:creationId xmlns:p14="http://schemas.microsoft.com/office/powerpoint/2010/main" val="163569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95486"/>
            <a:ext cx="6624736" cy="576063"/>
          </a:xfrm>
        </p:spPr>
        <p:txBody>
          <a:bodyPr/>
          <a:lstStyle/>
          <a:p>
            <a:pPr algn="ctr"/>
            <a:r>
              <a:rPr lang="sr-Latn-ME" dirty="0"/>
              <a:t>Digitalna nedelja za nastavnike izazov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67744" y="987574"/>
            <a:ext cx="6264696" cy="345638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sr-Latn-M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sr-Latn-M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sr-Latn-M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sr-Latn-M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r-Latn-ME" sz="2000" dirty="0"/>
              <a:t>Od </a:t>
            </a:r>
            <a:r>
              <a:rPr lang="sr-Latn-ME" sz="2000" i="1" dirty="0"/>
              <a:t>Velikih očekivanja </a:t>
            </a:r>
            <a:r>
              <a:rPr lang="sr-Latn-ME" sz="2000" dirty="0"/>
              <a:t>do </a:t>
            </a:r>
            <a:r>
              <a:rPr lang="sr-Latn-ME" sz="2000" i="1" dirty="0"/>
              <a:t>Izgubljenih iluzija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r-Latn-ME" sz="2000" i="1" dirty="0"/>
              <a:t>Per aspera ad astra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334543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9512" y="51470"/>
            <a:ext cx="8784976" cy="432048"/>
          </a:xfrm>
        </p:spPr>
        <p:txBody>
          <a:bodyPr/>
          <a:lstStyle/>
          <a:p>
            <a:pPr algn="ctr"/>
            <a:r>
              <a:rPr lang="sr-Latn-ME" dirty="0"/>
              <a:t>Digitalne platforme – konkretna primjena</a:t>
            </a:r>
          </a:p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F7E377-72D0-4746-824E-F7785A7758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60" y="1662092"/>
            <a:ext cx="2016224" cy="20219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36F3C7-68A7-4DFA-B3A5-C2D4CF67C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93" y="1311666"/>
            <a:ext cx="1419622" cy="746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17F852-C62D-4173-88AD-F0A72E7204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35" y="1311666"/>
            <a:ext cx="1123025" cy="52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84F91F-1DF4-47A4-8DC7-2D2703C7E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70553"/>
            <a:ext cx="1152128" cy="52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4BEA78-928D-4FD9-A12C-C63F0CF72E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2813454"/>
            <a:ext cx="1357883" cy="5440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78DF42-81CB-42CF-8E2A-692A7E6A85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336562"/>
            <a:ext cx="1872208" cy="1497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97BC8A-9D3C-4FC0-86E7-C31D07D2E9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598622"/>
            <a:ext cx="2592287" cy="126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95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23478"/>
            <a:ext cx="7272808" cy="576063"/>
          </a:xfrm>
        </p:spPr>
        <p:txBody>
          <a:bodyPr/>
          <a:lstStyle/>
          <a:p>
            <a:r>
              <a:rPr lang="sr-Latn-ME" dirty="0"/>
              <a:t>Upotrebna vrijednost digitalnih platformi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5736" y="915566"/>
            <a:ext cx="6552728" cy="422793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r-Latn-ME" b="1" dirty="0"/>
              <a:t>Zoom</a:t>
            </a:r>
            <a:r>
              <a:rPr lang="sr-Latn-ME" dirty="0"/>
              <a:t> – održavanje socijalnog kontakta; dobijanje verbalnih i neverbalnih povratnih informacija.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r-Latn-ME" b="1" dirty="0"/>
              <a:t>WordArt</a:t>
            </a:r>
            <a:r>
              <a:rPr lang="sr-Latn-ME" dirty="0"/>
              <a:t> – mrežni kreator artificijalnog oblika riječi, koji omogućava da se u kratkom vremenskom intervalu generiše što više asocijacija na zadatu temu i da se svaka riječ umjetnički i grafički obradi.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r-Latn-ME" b="1" dirty="0"/>
              <a:t>Nearpod </a:t>
            </a:r>
            <a:r>
              <a:rPr lang="sr-Latn-ME" dirty="0"/>
              <a:t>– interaktivna prezentacija u realnom vremenu sa raznovrsnim zadacima. Savršena za učenje engleskog jezika, kulturnog nasleđa i interkulturalnog učenja. Održava radoznalost i motivaciju.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r-Latn-ME" b="1" dirty="0"/>
              <a:t>Kahoot!</a:t>
            </a:r>
            <a:r>
              <a:rPr lang="sr-Latn-ME" dirty="0"/>
              <a:t> – interaktivni digitalni alat namijenjen za izradu kvizova, diskusija i upitnika. Kao alat intezivno koristi učenje u realnom vremenu. Sistem bodovanja temelji se na bodovima dobijenim za tačan odgovor i vremenu unutar koga se tačno odgovori.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r-Latn-ME" b="1" dirty="0"/>
              <a:t>Europeana </a:t>
            </a:r>
            <a:r>
              <a:rPr lang="sr-Latn-ME" dirty="0"/>
              <a:t>– Digitalna platforma Evropske unije za izučavanje kulturnog nasleđa, dostupna svima da uče i istražuju gdje god se nalazili. Omogućava besplatan onlajn pristup za preko 50 miliona digitalizovanih sadržaja povučenih iz preko 3700 muzeja, arhiva, biblioteka i galerija širom Evrope. Njene kolekcije obuhvataju raznovrsne sadržaje iz 43 zemlje na 23 različita jezika.</a:t>
            </a:r>
          </a:p>
          <a:p>
            <a:endParaRPr lang="sr-Latn-M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3790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779662"/>
            <a:ext cx="6984776" cy="576063"/>
          </a:xfrm>
        </p:spPr>
        <p:txBody>
          <a:bodyPr/>
          <a:lstStyle/>
          <a:p>
            <a:pPr algn="ctr"/>
            <a:r>
              <a:rPr lang="sr-Latn-ME" dirty="0"/>
              <a:t>Digitalni humanizam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4846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1887674"/>
            <a:ext cx="6768752" cy="1368152"/>
          </a:xfrm>
        </p:spPr>
        <p:txBody>
          <a:bodyPr/>
          <a:lstStyle/>
          <a:p>
            <a:r>
              <a:rPr lang="sr-Latn-ME" sz="24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Kvalitet nikada nije incident: Uvijek je rezultat inteligentnih napora</a:t>
            </a:r>
            <a:br>
              <a:rPr lang="sr-Latn-ME" sz="14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ME" sz="14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</a:t>
            </a:r>
            <a:br>
              <a:rPr lang="sr-Latn-ME" sz="14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ME" sz="14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John Ruskin,</a:t>
            </a:r>
            <a:br>
              <a:rPr lang="sr-Latn-ME" sz="14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ME" sz="14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engleski slikar i kritičar umjetnosti</a:t>
            </a:r>
            <a:endParaRPr lang="en-GB" sz="1400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879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872EB-0516-4C40-B43D-36748C14F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1779007"/>
            <a:ext cx="5400600" cy="576063"/>
          </a:xfrm>
        </p:spPr>
        <p:txBody>
          <a:bodyPr/>
          <a:lstStyle/>
          <a:p>
            <a:pPr algn="ctr"/>
            <a:r>
              <a:rPr lang="sr-Latn-ME" sz="3600" dirty="0"/>
              <a:t>HVALA NA PAŽNJI!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91C96-5F35-4CB8-86E8-615C0DF81D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1880" y="4515966"/>
            <a:ext cx="3240087" cy="359793"/>
          </a:xfrm>
        </p:spPr>
        <p:txBody>
          <a:bodyPr/>
          <a:lstStyle/>
          <a:p>
            <a:pPr algn="ctr"/>
            <a:r>
              <a:rPr lang="sr-Latn-ME" dirty="0">
                <a:solidFill>
                  <a:srgbClr val="23A08F"/>
                </a:solidFill>
              </a:rPr>
              <a:t>www.montenesoft.com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E4FB4-C365-46A9-8668-32F7D954F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643758"/>
            <a:ext cx="172833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14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2775" y="1275606"/>
            <a:ext cx="7056437" cy="432048"/>
          </a:xfrm>
        </p:spPr>
        <p:txBody>
          <a:bodyPr/>
          <a:lstStyle/>
          <a:p>
            <a:r>
              <a:rPr lang="sr-Latn-ME" dirty="0"/>
              <a:t>Agenda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sr-Latn-ME" sz="1800" dirty="0"/>
              <a:t>Montenesoft lična karta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sr-Latn-ME" sz="1800" dirty="0"/>
              <a:t>Kriterijumi kvaliteta  Montenesoft edukacije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sr-Latn-ME" sz="1800" dirty="0"/>
              <a:t>Izazov: REopen Doors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sr-Latn-ME" sz="1800" dirty="0"/>
              <a:t>Izazov: Digitalna nedelja za nastavnike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sr-Latn-ME" sz="1800" dirty="0"/>
              <a:t>Digitalne platforme – primjena u konkretnoj nastavi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sr-Latn-ME" sz="1800" dirty="0"/>
              <a:t>Digitalni humanizam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sr-Latn-ME" sz="1800" dirty="0"/>
              <a:t>Zaključak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329334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23D567-BC3A-4E3E-BF68-0073065B2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28512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FDE891-CB21-4740-9C3A-B2E702FDAAD4}"/>
              </a:ext>
            </a:extLst>
          </p:cNvPr>
          <p:cNvSpPr/>
          <p:nvPr/>
        </p:nvSpPr>
        <p:spPr>
          <a:xfrm>
            <a:off x="1475656" y="1995686"/>
            <a:ext cx="64087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ME" sz="2800" dirty="0"/>
              <a:t>MONTENESOFT – LIČNA KARTA</a:t>
            </a:r>
          </a:p>
        </p:txBody>
      </p:sp>
    </p:spTree>
    <p:extLst>
      <p:ext uri="{BB962C8B-B14F-4D97-AF65-F5344CB8AC3E}">
        <p14:creationId xmlns:p14="http://schemas.microsoft.com/office/powerpoint/2010/main" val="2829970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839D78-3DB9-4012-8F48-3F55771E7B06}"/>
              </a:ext>
            </a:extLst>
          </p:cNvPr>
          <p:cNvSpPr txBox="1"/>
          <p:nvPr/>
        </p:nvSpPr>
        <p:spPr>
          <a:xfrm>
            <a:off x="2195736" y="483518"/>
            <a:ext cx="65527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 smo? </a:t>
            </a:r>
            <a:endParaRPr lang="sr-Latn-M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sr-Latn-M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Edukativni centar Montenesoft je privatna obrazovna ustanova i licencirani organizator obrazovanja odraslih za program Sticanje i razvoj digitalne ključne kompetencije. Ministarstvo prosvjete Crne Gore dodijelilo je licencu edukativnom centru 3. septembra 2018. godine. </a:t>
            </a:r>
          </a:p>
          <a:p>
            <a:r>
              <a:rPr lang="sr-Latn-M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Edukativni credo centra: Posvećeni smo razvoju i njegovanju odgovornih, etičnih, humanih i globalnih građana za digitalni svijet. Fokusirani smo na otkrivanje i korišćenje mogućnosti obrazovanja koje doprinose punoći razvoja ljudskog bića.</a:t>
            </a:r>
          </a:p>
          <a:p>
            <a:r>
              <a:rPr lang="sr-Latn-M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r>
              <a:rPr lang="sr-Latn-ME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 šta vjerujemo? </a:t>
            </a:r>
            <a:endParaRPr lang="sr-Latn-M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sr-Latn-M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Vjerujemo da je učenje uzbudljivo i inspirativno putovanje koje traje čitav život. </a:t>
            </a:r>
          </a:p>
          <a:p>
            <a:r>
              <a:rPr lang="sr-Latn-M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Naročito vjerujemo da edukativni/nastavni procesi mogu i moraju biti zanimljivi i pobuđujući a ishodi takvih učenja moraju donositi benefite za svekupno čovjekovo življenje: emotivno, etičko, socijalno i radno. </a:t>
            </a:r>
          </a:p>
          <a:p>
            <a:r>
              <a:rPr lang="sr-Latn-ME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endParaRPr lang="sr-Latn-M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sr-Latn-ME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Šta radimo? </a:t>
            </a:r>
            <a:endParaRPr lang="sr-Latn-M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/>
            <a:r>
              <a:rPr lang="sr-Latn-M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Obrazujući odrasle promovišemo digitalnu svijest i kompetentno korišćenje ICT u društvu.</a:t>
            </a:r>
          </a:p>
          <a:p>
            <a:pPr lvl="0"/>
            <a:r>
              <a:rPr lang="sr-Latn-M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Osnažujemo glasove lokalne zajednice i povezujemo ih sa EU politikama.</a:t>
            </a:r>
          </a:p>
          <a:p>
            <a:pPr lvl="0"/>
            <a:r>
              <a:rPr lang="sr-Latn-M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Razvijamo inovativne nastavne programe i obrazovne metode. </a:t>
            </a:r>
          </a:p>
          <a:p>
            <a:pPr lvl="0"/>
            <a:r>
              <a:rPr lang="sr-Latn-M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Promovišemo i primjenjujemo nove evropske digitalne alate koji doprinose kvalitetnijem edukativnom procesu i njegovoj transparentnosti. </a:t>
            </a:r>
          </a:p>
          <a:p>
            <a:pPr lvl="0"/>
            <a:r>
              <a:rPr lang="sr-Latn-M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Zalažemo se za primjenu interkulturalnog i intergeneracijskog obrazovanja i doživotnog učenja. </a:t>
            </a:r>
          </a:p>
        </p:txBody>
      </p:sp>
    </p:spTree>
    <p:extLst>
      <p:ext uri="{BB962C8B-B14F-4D97-AF65-F5344CB8AC3E}">
        <p14:creationId xmlns:p14="http://schemas.microsoft.com/office/powerpoint/2010/main" val="2579127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357416-7D22-42B5-B752-4698F0227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66247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98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7544" y="267494"/>
            <a:ext cx="7056437" cy="504055"/>
          </a:xfrm>
        </p:spPr>
        <p:txBody>
          <a:bodyPr/>
          <a:lstStyle/>
          <a:p>
            <a:pPr algn="ctr"/>
            <a:r>
              <a:rPr lang="sr-Latn-ME" sz="2400" dirty="0"/>
              <a:t>Kriterijumi kvaliteta Montenesoft edukacija</a:t>
            </a:r>
          </a:p>
          <a:p>
            <a:endParaRPr lang="sr-Latn-ME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sr-Latn-M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Kriterijumi / Standardi</a:t>
            </a:r>
          </a:p>
          <a:p>
            <a:endParaRPr lang="sr-Latn-ME" sz="1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r-Latn-ME" sz="1200" dirty="0"/>
          </a:p>
          <a:p>
            <a:endParaRPr lang="en-GB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0A522F-F6A9-4FF8-A72B-2B8867165729}"/>
              </a:ext>
            </a:extLst>
          </p:cNvPr>
          <p:cNvSpPr txBox="1"/>
          <p:nvPr/>
        </p:nvSpPr>
        <p:spPr>
          <a:xfrm>
            <a:off x="467544" y="1491630"/>
            <a:ext cx="3960440" cy="2257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Definisani kursevi/obuke/seminari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Ciljevi učenja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Sadržaj učenja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Verifikacija postignutog uspjeha učenja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Evaluacija kurseva/obuka/seminara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Informacije o ponudiocu edukacija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Informacije o obukama/kursevima/seminarima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Izbor učesnika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Planiranje lekcija/učenja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Metode učenja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Nastavni alati i mediji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8C5237-A10B-469E-BB2E-A2193DAAE32B}"/>
              </a:ext>
            </a:extLst>
          </p:cNvPr>
          <p:cNvSpPr txBox="1"/>
          <p:nvPr/>
        </p:nvSpPr>
        <p:spPr>
          <a:xfrm>
            <a:off x="4427984" y="1475864"/>
            <a:ext cx="4608512" cy="205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Prenos učenja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Kvalifikacije edukatora/trenera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Aktivnosti kontinuiranog obrazovanja i razvoja edukatora/trenera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Povratne informacije (Feedback) za edukatore/trenere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Razvoj kvaliteta i osiguranje kvaliteta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Instrumenti upravljanja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Organizacija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Učionice/računarski centri i infrastruktura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Zadovoljstvo učesnika kurseva/obuka/seminara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sr-Latn-M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Partnerstva i umrežavanja </a:t>
            </a:r>
          </a:p>
        </p:txBody>
      </p:sp>
    </p:spTree>
    <p:extLst>
      <p:ext uri="{BB962C8B-B14F-4D97-AF65-F5344CB8AC3E}">
        <p14:creationId xmlns:p14="http://schemas.microsoft.com/office/powerpoint/2010/main" val="293559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B249BC-897F-4972-B7C4-5DA56CD02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5735"/>
            <a:ext cx="3010728" cy="5066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5EA26C-B68A-454D-936F-58D5F182D06A}"/>
              </a:ext>
            </a:extLst>
          </p:cNvPr>
          <p:cNvSpPr txBox="1"/>
          <p:nvPr/>
        </p:nvSpPr>
        <p:spPr>
          <a:xfrm>
            <a:off x="2555776" y="555526"/>
            <a:ext cx="345638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Latn-ME" sz="1200" dirty="0"/>
          </a:p>
          <a:p>
            <a:r>
              <a:rPr lang="sr-Latn-ME" sz="1200" dirty="0"/>
              <a:t>Naziv grant projekta: REopen Doors</a:t>
            </a:r>
          </a:p>
          <a:p>
            <a:r>
              <a:rPr lang="sr-Latn-ME" sz="1200" dirty="0"/>
              <a:t>Trajanje projekta: 12 mjeseci.</a:t>
            </a:r>
          </a:p>
          <a:p>
            <a:r>
              <a:rPr lang="sr-Latn-ME" sz="1200" dirty="0"/>
              <a:t>Nosilac grant projekta: Glavni grad Podgorica / Centar za obrazovanje odraslih Montenesoft</a:t>
            </a:r>
          </a:p>
          <a:p>
            <a:r>
              <a:rPr lang="sr-Latn-ME" sz="1200" dirty="0"/>
              <a:t>doo.</a:t>
            </a:r>
          </a:p>
          <a:p>
            <a:r>
              <a:rPr lang="sr-Latn-ME" sz="1200" dirty="0"/>
              <a:t>Ukupna vrijednost projekta: 99,704.85 € </a:t>
            </a:r>
          </a:p>
          <a:p>
            <a:r>
              <a:rPr lang="sr-Latn-ME" sz="1200" dirty="0"/>
              <a:t>Cilj projekta: Obuka mladih Roma i njihovo stažiranje u administraciji Glavnog grada Podgorica.</a:t>
            </a:r>
          </a:p>
          <a:p>
            <a:r>
              <a:rPr lang="sr-Latn-ME" sz="1200" dirty="0"/>
              <a:t>Nosilac edukacija: Edukativni centar Montenesoft</a:t>
            </a:r>
          </a:p>
          <a:p>
            <a:r>
              <a:rPr lang="sr-Latn-ME" sz="1200" dirty="0"/>
              <a:t>Edukacija se zasniva na četiri platforme koje podrazumijevaju:</a:t>
            </a:r>
          </a:p>
          <a:p>
            <a:pPr marL="228600" lvl="0" indent="-228600">
              <a:buFont typeface="+mj-lt"/>
              <a:buAutoNum type="arabicPeriod"/>
            </a:pPr>
            <a:r>
              <a:rPr lang="sr-Latn-ME" sz="1200" dirty="0"/>
              <a:t>interkulturalno učenje kroz dramu, </a:t>
            </a:r>
          </a:p>
          <a:p>
            <a:pPr marL="228600" lvl="0" indent="-228600">
              <a:buFont typeface="+mj-lt"/>
              <a:buAutoNum type="arabicPeriod"/>
            </a:pPr>
            <a:r>
              <a:rPr lang="sr-Latn-ME" sz="1200" dirty="0"/>
              <a:t>razvoj ličnih i socijalnih vještina – grupni i individualni rad sa psihologom i sociologom</a:t>
            </a:r>
          </a:p>
          <a:p>
            <a:pPr marL="228600" lvl="0" indent="-228600">
              <a:buFont typeface="+mj-lt"/>
              <a:buAutoNum type="arabicPeriod"/>
            </a:pPr>
            <a:r>
              <a:rPr lang="sr-Latn-ME" sz="1200" dirty="0"/>
              <a:t>razvoj jezičkih kompetencija – učenje crnogorskog i engleskog jezika</a:t>
            </a:r>
          </a:p>
          <a:p>
            <a:pPr marL="228600" lvl="0" indent="-228600">
              <a:buFont typeface="+mj-lt"/>
              <a:buAutoNum type="arabicPeriod"/>
            </a:pPr>
            <a:r>
              <a:rPr lang="sr-Latn-ME" sz="1200" dirty="0"/>
              <a:t>razvoj digitalnih kompetencija – MS Word, MS Excel, MS PowerPoint, MS Outlook.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8C6053-E68A-40FC-BE2C-999A65C92FD0}"/>
              </a:ext>
            </a:extLst>
          </p:cNvPr>
          <p:cNvSpPr txBox="1"/>
          <p:nvPr/>
        </p:nvSpPr>
        <p:spPr>
          <a:xfrm>
            <a:off x="2483768" y="12347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800" b="1" dirty="0">
                <a:solidFill>
                  <a:srgbClr val="69C0AC"/>
                </a:solidFill>
              </a:rPr>
              <a:t>Primjeri iz prakse</a:t>
            </a:r>
          </a:p>
        </p:txBody>
      </p:sp>
    </p:spTree>
    <p:extLst>
      <p:ext uri="{BB962C8B-B14F-4D97-AF65-F5344CB8AC3E}">
        <p14:creationId xmlns:p14="http://schemas.microsoft.com/office/powerpoint/2010/main" val="1990970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5536" y="195486"/>
            <a:ext cx="7056437" cy="432048"/>
          </a:xfrm>
        </p:spPr>
        <p:txBody>
          <a:bodyPr/>
          <a:lstStyle/>
          <a:p>
            <a:pPr algn="ctr"/>
            <a:r>
              <a:rPr lang="sr-Latn-ME" dirty="0">
                <a:solidFill>
                  <a:srgbClr val="69C0AC"/>
                </a:solidFill>
              </a:rPr>
              <a:t>REopen Doors izazov</a:t>
            </a:r>
          </a:p>
          <a:p>
            <a:r>
              <a:rPr lang="sr-Latn-ME" sz="2000" dirty="0">
                <a:solidFill>
                  <a:srgbClr val="69C0AC"/>
                </a:solidFill>
              </a:rPr>
              <a:t>Mnogo </a:t>
            </a:r>
            <a:r>
              <a:rPr lang="sr-Latn-ME" sz="2000" i="1" dirty="0">
                <a:solidFill>
                  <a:srgbClr val="69C0AC"/>
                </a:solidFill>
              </a:rPr>
              <a:t>Kako?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r-Latn-ME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 ćemo organizovati kvalitetno virtuelno učenje?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r-Latn-ME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 omogućiti svim polaznicima adekvatnu IT opremu i uređaje?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r-Latn-ME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 ćemo prilagoditi edukativni sadržaj i edukativne metode namijenjene isključivo radu u učionici?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r-Latn-ME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 ćemo objasniti novu edukativnu paradigmu lokalnim autoritetima i autoritetima iz Evropske komisije?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r-Latn-ME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 ćemo evaluirati postignuća polaznika? </a:t>
            </a:r>
          </a:p>
          <a:p>
            <a:endParaRPr lang="en-GB" sz="2000" i="1" dirty="0">
              <a:solidFill>
                <a:srgbClr val="69C0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91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A8681D6-C3CE-4772-90FD-E4279445EB95}"/>
              </a:ext>
            </a:extLst>
          </p:cNvPr>
          <p:cNvSpPr txBox="1"/>
          <p:nvPr/>
        </p:nvSpPr>
        <p:spPr>
          <a:xfrm>
            <a:off x="2555776" y="555526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800" b="1" dirty="0">
                <a:solidFill>
                  <a:srgbClr val="926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REopen Doors izazov</a:t>
            </a:r>
            <a:br>
              <a:rPr lang="sr-Latn-ME" sz="2800" b="1" dirty="0">
                <a:solidFill>
                  <a:srgbClr val="926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ME" sz="2000" b="1" dirty="0">
                <a:solidFill>
                  <a:srgbClr val="926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 edukativna paradigma</a:t>
            </a:r>
            <a:endParaRPr lang="sr-Latn-M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2A7121-36EA-4C99-9E13-DF8AEDFA330B}"/>
              </a:ext>
            </a:extLst>
          </p:cNvPr>
          <p:cNvSpPr txBox="1"/>
          <p:nvPr/>
        </p:nvSpPr>
        <p:spPr>
          <a:xfrm>
            <a:off x="2627784" y="1635646"/>
            <a:ext cx="58326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sr-Latn-ME" sz="1600" b="1" dirty="0"/>
              <a:t>Identifikovanje mogućih problema i prepreka.</a:t>
            </a:r>
            <a:endParaRPr lang="sr-Latn-ME" sz="1600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sr-Latn-ME" sz="1600" b="1" dirty="0"/>
              <a:t>Planiranje upotrebe digitalnih platformi i alata.</a:t>
            </a:r>
            <a:endParaRPr lang="sr-Latn-ME" sz="1600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sr-Latn-ME" sz="1600" b="1" dirty="0"/>
              <a:t>Evaluacija svakog koraka u novonastaloj situaciji i donošenje odluka za sledeći.</a:t>
            </a:r>
            <a:endParaRPr lang="sr-Latn-ME" sz="1600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sr-Latn-ME" sz="1600" b="1" dirty="0"/>
              <a:t>Priprema polaznika za budući rad – objašnjavanje situacije, kreiranje audio i vizuelnog edukativnog sadržaja.</a:t>
            </a:r>
            <a:endParaRPr lang="sr-Latn-ME" sz="1600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sr-Latn-ME" sz="1600" b="1" dirty="0"/>
              <a:t>Biranje jednog ili dva digitalna alata koja su polazniku (pojedinačno) najbliskija i koja će mu pomoći da savlada prve korake puta virtuelnog učenja.</a:t>
            </a:r>
            <a:endParaRPr lang="sr-Latn-ME" sz="1600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sr-Latn-ME" sz="1600" b="1" dirty="0"/>
              <a:t>Osmišljavanje tzv. </a:t>
            </a:r>
            <a:r>
              <a:rPr lang="sr-Latn-ME" sz="1600" b="1" i="1" dirty="0"/>
              <a:t>Motivator-strategije</a:t>
            </a:r>
            <a:r>
              <a:rPr lang="sr-Latn-ME" sz="1600" b="1" dirty="0"/>
              <a:t> za učenje na daljinu. </a:t>
            </a:r>
            <a:endParaRPr lang="sr-Latn-ME" sz="1600" dirty="0"/>
          </a:p>
        </p:txBody>
      </p:sp>
    </p:spTree>
    <p:extLst>
      <p:ext uri="{BB962C8B-B14F-4D97-AF65-F5344CB8AC3E}">
        <p14:creationId xmlns:p14="http://schemas.microsoft.com/office/powerpoint/2010/main" val="1161354006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theme/theme1.xml><?xml version="1.0" encoding="utf-8"?>
<a:theme xmlns:a="http://schemas.openxmlformats.org/drawingml/2006/main" name="Standard EC pp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PALE Custom pp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PALE Custom PPT - w/im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2182</TotalTime>
  <Words>851</Words>
  <Application>Microsoft Office PowerPoint</Application>
  <PresentationFormat>On-screen Show (16:9)</PresentationFormat>
  <Paragraphs>103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Lato Black</vt:lpstr>
      <vt:lpstr>Lato Heavy</vt:lpstr>
      <vt:lpstr>Tw Cen MT</vt:lpstr>
      <vt:lpstr>Wingdings</vt:lpstr>
      <vt:lpstr>Standard EC ppt</vt:lpstr>
      <vt:lpstr>EPALE Custom ppt</vt:lpstr>
      <vt:lpstr>EPALE Custom PPT - w/images</vt:lpstr>
      <vt:lpstr>Circuit</vt:lpstr>
      <vt:lpstr>OSIGURANJE KVALITETA NASTAVE UZ PRIMJENU DIGITALNIH PLATFORMI – PRIMJER IZ SISTEMA NEFORMALNOG OBRAZOVANJA                                                                                                                                                                          mr  Natalija Đaletić                                                                                                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Digitalna nedelja za nastavnike izazov</vt:lpstr>
      <vt:lpstr>PowerPoint Presentation</vt:lpstr>
      <vt:lpstr>Upotrebna vrijednost digitalnih platformi</vt:lpstr>
      <vt:lpstr>Digitalni humanizam</vt:lpstr>
      <vt:lpstr>Kvalitet nikada nije incident: Uvijek je rezultat inteligentnih napora                                                                                                          John Ruskin,                                                     engleski slikar i kritičar umjetnosti</vt:lpstr>
      <vt:lpstr>HVALA NA PAŽNJI!</vt:lpstr>
    </vt:vector>
  </TitlesOfParts>
  <Company>Ecorys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Deepak Uppal</dc:creator>
  <cp:lastModifiedBy>Montenesoft</cp:lastModifiedBy>
  <cp:revision>112</cp:revision>
  <cp:lastPrinted>2018-09-11T12:48:06Z</cp:lastPrinted>
  <dcterms:created xsi:type="dcterms:W3CDTF">2018-09-06T08:19:13Z</dcterms:created>
  <dcterms:modified xsi:type="dcterms:W3CDTF">2020-12-02T20:45:58Z</dcterms:modified>
</cp:coreProperties>
</file>