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382" r:id="rId3"/>
    <p:sldId id="383" r:id="rId4"/>
    <p:sldId id="372" r:id="rId5"/>
    <p:sldId id="378" r:id="rId6"/>
    <p:sldId id="381" r:id="rId7"/>
    <p:sldId id="371" r:id="rId8"/>
    <p:sldId id="368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45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103"/>
    <a:srgbClr val="990000"/>
    <a:srgbClr val="42BDAA"/>
    <a:srgbClr val="46B7A7"/>
    <a:srgbClr val="025548"/>
    <a:srgbClr val="FF0300"/>
    <a:srgbClr val="669900"/>
    <a:srgbClr val="0033CC"/>
    <a:srgbClr val="690A10"/>
    <a:srgbClr val="FFF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95" autoAdjust="0"/>
    <p:restoredTop sz="70703"/>
  </p:normalViewPr>
  <p:slideViewPr>
    <p:cSldViewPr>
      <p:cViewPr>
        <p:scale>
          <a:sx n="70" d="100"/>
          <a:sy n="70" d="100"/>
        </p:scale>
        <p:origin x="80" y="112"/>
      </p:cViewPr>
      <p:guideLst>
        <p:guide orient="horz" pos="2160"/>
        <p:guide pos="354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3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38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8B977-068B-4152-B8AD-37CEDE35B595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85A42-072D-4074-920C-55A9C2CD7F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219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85A42-072D-4074-920C-55A9C2CD7F3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57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u-HU" dirty="0"/>
              <a:t>Policy </a:t>
            </a:r>
            <a:r>
              <a:rPr lang="hu-HU" dirty="0" err="1"/>
              <a:t>orientation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starting </a:t>
            </a:r>
            <a:r>
              <a:rPr lang="hu-HU" dirty="0" err="1"/>
              <a:t>point</a:t>
            </a:r>
            <a:r>
              <a:rPr lang="hu-HU" dirty="0"/>
              <a:t>: New </a:t>
            </a:r>
            <a:r>
              <a:rPr lang="hu-HU" dirty="0" err="1"/>
              <a:t>Skills</a:t>
            </a:r>
            <a:r>
              <a:rPr lang="hu-HU" dirty="0"/>
              <a:t> Agenda </a:t>
            </a:r>
            <a:r>
              <a:rPr lang="hu-HU" dirty="0" err="1"/>
              <a:t>for</a:t>
            </a:r>
            <a:r>
              <a:rPr lang="hu-HU" dirty="0"/>
              <a:t> Europe (</a:t>
            </a:r>
            <a:r>
              <a:rPr lang="hu-HU" dirty="0" err="1"/>
              <a:t>Skills</a:t>
            </a:r>
            <a:r>
              <a:rPr lang="hu-HU" dirty="0"/>
              <a:t> </a:t>
            </a:r>
            <a:r>
              <a:rPr lang="hu-HU" dirty="0" err="1"/>
              <a:t>Guarantee</a:t>
            </a:r>
            <a:r>
              <a:rPr lang="hu-HU" dirty="0"/>
              <a:t>) – 2016 EU </a:t>
            </a:r>
            <a:r>
              <a:rPr lang="hu-HU" dirty="0" err="1"/>
              <a:t>Council’s</a:t>
            </a:r>
            <a:r>
              <a:rPr lang="hu-HU" dirty="0"/>
              <a:t> </a:t>
            </a:r>
            <a:r>
              <a:rPr lang="hu-HU" dirty="0" err="1"/>
              <a:t>recommendation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Upskilling</a:t>
            </a:r>
            <a:r>
              <a:rPr lang="hu-HU" dirty="0"/>
              <a:t> </a:t>
            </a:r>
            <a:r>
              <a:rPr lang="hu-HU" dirty="0" err="1"/>
              <a:t>Pathways</a:t>
            </a:r>
            <a:r>
              <a:rPr lang="hu-HU" dirty="0"/>
              <a:t>!</a:t>
            </a:r>
          </a:p>
          <a:p>
            <a:r>
              <a:rPr lang="hu-HU" dirty="0"/>
              <a:t>2. </a:t>
            </a:r>
            <a:r>
              <a:rPr lang="hu-HU" dirty="0" err="1"/>
              <a:t>Focus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adult</a:t>
            </a:r>
            <a:r>
              <a:rPr lang="hu-HU" dirty="0"/>
              <a:t> </a:t>
            </a:r>
            <a:r>
              <a:rPr lang="hu-HU" dirty="0" err="1"/>
              <a:t>basic</a:t>
            </a:r>
            <a:r>
              <a:rPr lang="hu-HU" dirty="0"/>
              <a:t> </a:t>
            </a:r>
            <a:r>
              <a:rPr lang="hu-HU" dirty="0" err="1"/>
              <a:t>skills</a:t>
            </a:r>
            <a:r>
              <a:rPr lang="hu-HU" dirty="0"/>
              <a:t>! Data: 63 </a:t>
            </a:r>
            <a:r>
              <a:rPr lang="hu-HU" dirty="0" err="1"/>
              <a:t>million</a:t>
            </a:r>
            <a:r>
              <a:rPr lang="hu-HU" dirty="0"/>
              <a:t> (25-64 </a:t>
            </a:r>
            <a:r>
              <a:rPr lang="hu-HU" dirty="0" err="1"/>
              <a:t>yrs</a:t>
            </a:r>
            <a:r>
              <a:rPr lang="hu-HU" dirty="0"/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85A42-072D-4074-920C-55A9C2CD7F3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125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solve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? 3 </a:t>
            </a:r>
            <a:r>
              <a:rPr lang="hu-HU" dirty="0" err="1"/>
              <a:t>steps</a:t>
            </a:r>
            <a:r>
              <a:rPr lang="hu-HU" dirty="0"/>
              <a:t>: </a:t>
            </a:r>
            <a:r>
              <a:rPr lang="hu-HU" dirty="0" err="1"/>
              <a:t>skills</a:t>
            </a:r>
            <a:r>
              <a:rPr lang="hu-HU" dirty="0"/>
              <a:t> </a:t>
            </a:r>
            <a:r>
              <a:rPr lang="hu-HU" dirty="0" err="1"/>
              <a:t>assessment</a:t>
            </a:r>
            <a:r>
              <a:rPr lang="hu-HU" dirty="0"/>
              <a:t> – </a:t>
            </a:r>
            <a:r>
              <a:rPr lang="hu-HU" dirty="0" err="1"/>
              <a:t>tailored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– </a:t>
            </a:r>
            <a:r>
              <a:rPr lang="hu-HU" dirty="0" err="1"/>
              <a:t>validation</a:t>
            </a:r>
            <a:r>
              <a:rPr lang="hu-HU" dirty="0"/>
              <a:t>! </a:t>
            </a:r>
          </a:p>
          <a:p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segmented</a:t>
            </a:r>
            <a:r>
              <a:rPr lang="hu-HU" dirty="0"/>
              <a:t>, </a:t>
            </a:r>
            <a:r>
              <a:rPr lang="hu-HU" dirty="0" err="1"/>
              <a:t>integrated</a:t>
            </a:r>
            <a:r>
              <a:rPr lang="hu-HU" dirty="0"/>
              <a:t>!</a:t>
            </a:r>
          </a:p>
          <a:p>
            <a:r>
              <a:rPr lang="hu-HU" dirty="0" err="1"/>
              <a:t>Focus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basic</a:t>
            </a:r>
            <a:r>
              <a:rPr lang="hu-HU" dirty="0"/>
              <a:t> </a:t>
            </a:r>
            <a:r>
              <a:rPr lang="hu-HU" dirty="0" err="1"/>
              <a:t>skills</a:t>
            </a:r>
            <a:r>
              <a:rPr lang="hu-HU" dirty="0"/>
              <a:t> (</a:t>
            </a:r>
            <a:r>
              <a:rPr lang="hu-HU" dirty="0" err="1"/>
              <a:t>competences</a:t>
            </a:r>
            <a:r>
              <a:rPr lang="hu-HU" dirty="0"/>
              <a:t>)</a:t>
            </a:r>
          </a:p>
          <a:p>
            <a:r>
              <a:rPr lang="hu-HU" dirty="0" err="1"/>
              <a:t>Partners</a:t>
            </a:r>
            <a:r>
              <a:rPr lang="hu-HU" dirty="0"/>
              <a:t> in </a:t>
            </a:r>
            <a:r>
              <a:rPr lang="hu-HU" dirty="0" err="1"/>
              <a:t>implementation</a:t>
            </a:r>
            <a:r>
              <a:rPr lang="hu-HU" dirty="0"/>
              <a:t> of UP: </a:t>
            </a:r>
            <a:r>
              <a:rPr lang="hu-HU" dirty="0" err="1"/>
              <a:t>ministries</a:t>
            </a:r>
            <a:r>
              <a:rPr lang="hu-HU" dirty="0"/>
              <a:t> (</a:t>
            </a:r>
            <a:r>
              <a:rPr lang="hu-HU" dirty="0" err="1"/>
              <a:t>ed</a:t>
            </a:r>
            <a:r>
              <a:rPr lang="hu-HU" dirty="0"/>
              <a:t>. &amp; </a:t>
            </a:r>
            <a:r>
              <a:rPr lang="hu-HU" dirty="0" err="1"/>
              <a:t>labour</a:t>
            </a:r>
            <a:r>
              <a:rPr lang="hu-HU" dirty="0"/>
              <a:t>); AE &amp; VET </a:t>
            </a:r>
            <a:r>
              <a:rPr lang="hu-HU" dirty="0" err="1"/>
              <a:t>centres</a:t>
            </a:r>
            <a:r>
              <a:rPr lang="hu-HU" dirty="0"/>
              <a:t>; </a:t>
            </a:r>
            <a:r>
              <a:rPr lang="hu-HU" dirty="0" err="1"/>
              <a:t>municipalities</a:t>
            </a:r>
            <a:r>
              <a:rPr lang="hu-HU" dirty="0"/>
              <a:t>; </a:t>
            </a:r>
            <a:r>
              <a:rPr lang="hu-HU" dirty="0" err="1"/>
              <a:t>learning</a:t>
            </a:r>
            <a:r>
              <a:rPr lang="hu-HU" dirty="0"/>
              <a:t> &amp; </a:t>
            </a:r>
            <a:r>
              <a:rPr lang="hu-HU" dirty="0" err="1"/>
              <a:t>competence</a:t>
            </a:r>
            <a:r>
              <a:rPr lang="hu-HU" dirty="0"/>
              <a:t> </a:t>
            </a:r>
            <a:r>
              <a:rPr lang="hu-HU" dirty="0" err="1"/>
              <a:t>centres</a:t>
            </a:r>
            <a:r>
              <a:rPr lang="hu-HU" dirty="0"/>
              <a:t>; PES; </a:t>
            </a:r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/>
              <a:t>partners</a:t>
            </a:r>
            <a:r>
              <a:rPr lang="hu-HU" dirty="0"/>
              <a:t>; </a:t>
            </a:r>
            <a:r>
              <a:rPr lang="hu-HU" dirty="0" err="1"/>
              <a:t>employee</a:t>
            </a:r>
            <a:r>
              <a:rPr lang="hu-HU" dirty="0"/>
              <a:t> </a:t>
            </a:r>
            <a:r>
              <a:rPr lang="hu-HU" dirty="0" err="1"/>
              <a:t>organisations</a:t>
            </a:r>
            <a:r>
              <a:rPr lang="hu-HU" dirty="0"/>
              <a:t> – trade </a:t>
            </a:r>
            <a:r>
              <a:rPr lang="hu-HU" dirty="0" err="1"/>
              <a:t>unions</a:t>
            </a:r>
            <a:r>
              <a:rPr lang="hu-HU" dirty="0"/>
              <a:t>, </a:t>
            </a:r>
            <a:r>
              <a:rPr lang="hu-HU" dirty="0" err="1"/>
              <a:t>chambers</a:t>
            </a:r>
            <a:r>
              <a:rPr lang="hu-HU" dirty="0"/>
              <a:t>, etc. </a:t>
            </a:r>
          </a:p>
          <a:p>
            <a:r>
              <a:rPr lang="hu-HU" dirty="0"/>
              <a:t>GOAL: </a:t>
            </a:r>
            <a:r>
              <a:rPr lang="hu-HU" dirty="0" err="1"/>
              <a:t>collaboration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escape</a:t>
            </a:r>
            <a:r>
              <a:rPr lang="hu-HU" dirty="0"/>
              <a:t> </a:t>
            </a:r>
            <a:r>
              <a:rPr lang="hu-HU" dirty="0" err="1"/>
              <a:t>fragmented</a:t>
            </a:r>
            <a:r>
              <a:rPr lang="hu-HU" dirty="0"/>
              <a:t> </a:t>
            </a:r>
            <a:r>
              <a:rPr lang="hu-HU" dirty="0" err="1"/>
              <a:t>efforts</a:t>
            </a:r>
            <a:r>
              <a:rPr lang="hu-HU" dirty="0"/>
              <a:t>!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85A42-072D-4074-920C-55A9C2CD7F3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927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CBS </a:t>
            </a:r>
            <a:r>
              <a:rPr lang="hu-HU" dirty="0" err="1"/>
              <a:t>on</a:t>
            </a:r>
            <a:r>
              <a:rPr lang="hu-HU" dirty="0"/>
              <a:t> EPALE</a:t>
            </a:r>
          </a:p>
          <a:p>
            <a:r>
              <a:rPr lang="hu-HU" dirty="0" err="1"/>
              <a:t>What</a:t>
            </a:r>
            <a:r>
              <a:rPr lang="hu-HU" dirty="0"/>
              <a:t> is CBS</a:t>
            </a:r>
          </a:p>
          <a:p>
            <a:r>
              <a:rPr lang="hu-HU" dirty="0" err="1"/>
              <a:t>Why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EPALE? The </a:t>
            </a:r>
            <a:r>
              <a:rPr lang="hu-HU" dirty="0" err="1"/>
              <a:t>profession</a:t>
            </a:r>
            <a:r>
              <a:rPr lang="hu-HU" dirty="0"/>
              <a:t> is </a:t>
            </a:r>
            <a:r>
              <a:rPr lang="hu-HU" dirty="0" err="1"/>
              <a:t>there</a:t>
            </a:r>
            <a:r>
              <a:rPr lang="hu-HU" dirty="0"/>
              <a:t>...</a:t>
            </a:r>
          </a:p>
          <a:p>
            <a:r>
              <a:rPr lang="hu-HU" dirty="0"/>
              <a:t>WHAT? (</a:t>
            </a:r>
            <a:r>
              <a:rPr lang="hu-HU" dirty="0" err="1"/>
              <a:t>curated</a:t>
            </a:r>
            <a:r>
              <a:rPr lang="hu-HU" dirty="0"/>
              <a:t>, </a:t>
            </a:r>
            <a:r>
              <a:rPr lang="hu-HU" dirty="0" err="1"/>
              <a:t>co-created</a:t>
            </a:r>
            <a:r>
              <a:rPr lang="hu-HU" dirty="0"/>
              <a:t> </a:t>
            </a:r>
            <a:r>
              <a:rPr lang="hu-HU" dirty="0" err="1"/>
              <a:t>resources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knowledge</a:t>
            </a:r>
            <a:r>
              <a:rPr lang="hu-HU" dirty="0"/>
              <a:t> </a:t>
            </a:r>
            <a:r>
              <a:rPr lang="hu-HU" dirty="0" err="1"/>
              <a:t>sharing</a:t>
            </a:r>
            <a:r>
              <a:rPr lang="hu-HU"/>
              <a:t>): OER</a:t>
            </a:r>
            <a:r>
              <a:rPr lang="hu-HU" dirty="0"/>
              <a:t>, MOOC, Online </a:t>
            </a:r>
            <a:r>
              <a:rPr lang="hu-HU" dirty="0" err="1"/>
              <a:t>discussion</a:t>
            </a:r>
            <a:r>
              <a:rPr lang="hu-HU" dirty="0"/>
              <a:t>, </a:t>
            </a:r>
            <a:r>
              <a:rPr lang="hu-HU" dirty="0" err="1"/>
              <a:t>Collaborative</a:t>
            </a:r>
            <a:r>
              <a:rPr lang="hu-HU" dirty="0"/>
              <a:t> </a:t>
            </a:r>
            <a:r>
              <a:rPr lang="hu-HU" dirty="0" err="1"/>
              <a:t>space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85A42-072D-4074-920C-55A9C2CD7F3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888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85A42-072D-4074-920C-55A9C2CD7F3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47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85A42-072D-4074-920C-55A9C2CD7F3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0104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MOOC </a:t>
            </a:r>
            <a:r>
              <a:rPr lang="hu-HU" dirty="0" err="1"/>
              <a:t>Model</a:t>
            </a:r>
            <a:r>
              <a:rPr lang="hu-HU" dirty="0"/>
              <a:t>:</a:t>
            </a:r>
          </a:p>
          <a:p>
            <a:r>
              <a:rPr lang="hu-HU" dirty="0" err="1"/>
              <a:t>Experimenting</a:t>
            </a:r>
            <a:r>
              <a:rPr lang="hu-HU" dirty="0"/>
              <a:t> </a:t>
            </a: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party</a:t>
            </a:r>
            <a:r>
              <a:rPr lang="hu-HU" dirty="0"/>
              <a:t> platform</a:t>
            </a:r>
          </a:p>
          <a:p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targeted</a:t>
            </a:r>
            <a:r>
              <a:rPr lang="hu-HU" dirty="0"/>
              <a:t>,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specific</a:t>
            </a:r>
            <a:r>
              <a:rPr lang="hu-HU" dirty="0"/>
              <a:t> learning </a:t>
            </a:r>
            <a:r>
              <a:rPr lang="hu-HU" dirty="0" err="1"/>
              <a:t>outcomes</a:t>
            </a:r>
            <a:endParaRPr lang="hu-HU" dirty="0"/>
          </a:p>
          <a:p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types</a:t>
            </a:r>
            <a:r>
              <a:rPr lang="hu-HU" dirty="0"/>
              <a:t> of </a:t>
            </a:r>
            <a:r>
              <a:rPr lang="hu-HU" dirty="0" err="1"/>
              <a:t>MOOCs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be </a:t>
            </a:r>
            <a:r>
              <a:rPr lang="hu-HU" dirty="0" err="1"/>
              <a:t>promoted</a:t>
            </a:r>
            <a:endParaRPr lang="hu-HU" dirty="0"/>
          </a:p>
          <a:p>
            <a:r>
              <a:rPr lang="hu-HU" b="1" dirty="0" err="1"/>
              <a:t>MOOCx</a:t>
            </a:r>
            <a:r>
              <a:rPr lang="hu-HU" b="1" dirty="0"/>
              <a:t>: </a:t>
            </a:r>
            <a:r>
              <a:rPr lang="hu-HU" b="1" dirty="0" err="1"/>
              <a:t>with</a:t>
            </a:r>
            <a:r>
              <a:rPr lang="hu-HU" b="1" dirty="0"/>
              <a:t> </a:t>
            </a:r>
            <a:r>
              <a:rPr lang="hu-HU" b="1" dirty="0" err="1"/>
              <a:t>presence-based</a:t>
            </a:r>
            <a:r>
              <a:rPr lang="hu-HU" b="1" dirty="0"/>
              <a:t> learning</a:t>
            </a:r>
          </a:p>
          <a:p>
            <a:r>
              <a:rPr lang="hu-HU" b="1" dirty="0" err="1"/>
              <a:t>MOOCx</a:t>
            </a:r>
            <a:r>
              <a:rPr lang="hu-HU" b="1" dirty="0"/>
              <a:t>: </a:t>
            </a:r>
            <a:r>
              <a:rPr lang="hu-HU" b="1" dirty="0" err="1"/>
              <a:t>with</a:t>
            </a:r>
            <a:r>
              <a:rPr lang="hu-HU" b="1" dirty="0"/>
              <a:t> </a:t>
            </a:r>
            <a:r>
              <a:rPr lang="hu-HU" b="1" dirty="0" err="1"/>
              <a:t>individual</a:t>
            </a:r>
            <a:r>
              <a:rPr lang="hu-HU" b="1" dirty="0"/>
              <a:t> learning </a:t>
            </a:r>
            <a:r>
              <a:rPr lang="hu-HU" b="1" dirty="0" err="1"/>
              <a:t>pathways</a:t>
            </a:r>
            <a:endParaRPr lang="hu-HU" b="1" dirty="0"/>
          </a:p>
          <a:p>
            <a:r>
              <a:rPr lang="hu-HU" b="1" dirty="0" err="1"/>
              <a:t>MOOCc</a:t>
            </a:r>
            <a:r>
              <a:rPr lang="hu-HU" b="1" dirty="0"/>
              <a:t> (</a:t>
            </a:r>
            <a:r>
              <a:rPr lang="hu-HU" b="1" dirty="0" err="1"/>
              <a:t>or</a:t>
            </a:r>
            <a:r>
              <a:rPr lang="hu-HU" b="1" dirty="0"/>
              <a:t> SPOC): </a:t>
            </a:r>
            <a:r>
              <a:rPr lang="hu-HU" b="1" dirty="0" err="1"/>
              <a:t>Based</a:t>
            </a:r>
            <a:r>
              <a:rPr lang="hu-HU" b="1" dirty="0"/>
              <a:t> </a:t>
            </a:r>
            <a:r>
              <a:rPr lang="hu-HU" b="1" dirty="0" err="1"/>
              <a:t>on</a:t>
            </a:r>
            <a:r>
              <a:rPr lang="hu-HU" b="1" dirty="0"/>
              <a:t> </a:t>
            </a:r>
            <a:r>
              <a:rPr lang="hu-HU" b="1" dirty="0" err="1"/>
              <a:t>participative</a:t>
            </a:r>
            <a:r>
              <a:rPr lang="hu-HU" b="1" dirty="0"/>
              <a:t> </a:t>
            </a:r>
            <a:r>
              <a:rPr lang="hu-HU" b="1" dirty="0" err="1"/>
              <a:t>approach</a:t>
            </a:r>
            <a:endParaRPr lang="hu-HU" b="1" dirty="0"/>
          </a:p>
          <a:p>
            <a:r>
              <a:rPr lang="hu-HU" dirty="0"/>
              <a:t>EBSN CBS </a:t>
            </a:r>
            <a:r>
              <a:rPr lang="hu-HU" dirty="0" err="1"/>
              <a:t>Badge</a:t>
            </a:r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85A42-072D-4074-920C-55A9C2CD7F3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9259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85A42-072D-4074-920C-55A9C2CD7F3A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250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63103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44488" y="0"/>
            <a:ext cx="11103024" cy="980728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5EC9-D739-46C8-AD83-568DE2CAF35E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6" name="Egyenes összekötő 5"/>
          <p:cNvCxnSpPr/>
          <p:nvPr userDrawn="1"/>
        </p:nvCxnSpPr>
        <p:spPr bwMode="auto">
          <a:xfrm>
            <a:off x="544488" y="980728"/>
            <a:ext cx="1110302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6776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solidFill>
                  <a:srgbClr val="025548"/>
                </a:solidFill>
              </a:defRPr>
            </a:lvl4pPr>
            <a:lvl5pPr>
              <a:defRPr>
                <a:solidFill>
                  <a:srgbClr val="025548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5EC9-D739-46C8-AD83-568DE2CAF35E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5" name="Egyenes összekötő 4"/>
          <p:cNvCxnSpPr/>
          <p:nvPr userDrawn="1"/>
        </p:nvCxnSpPr>
        <p:spPr bwMode="auto">
          <a:xfrm>
            <a:off x="544488" y="980728"/>
            <a:ext cx="1110302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981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5EC9-D739-46C8-AD83-568DE2CAF3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512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966200" y="533400"/>
            <a:ext cx="2616201" cy="56388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17600" y="533400"/>
            <a:ext cx="7645401" cy="5638800"/>
          </a:xfrm>
        </p:spPr>
        <p:txBody>
          <a:bodyPr vert="eaVert"/>
          <a:lstStyle>
            <a:lvl4pPr>
              <a:defRPr>
                <a:solidFill>
                  <a:srgbClr val="025548"/>
                </a:solidFill>
              </a:defRPr>
            </a:lvl4pPr>
            <a:lvl5pPr>
              <a:defRPr>
                <a:solidFill>
                  <a:srgbClr val="025548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5EC9-D739-46C8-AD83-568DE2CAF3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84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solidFill>
                  <a:srgbClr val="025548"/>
                </a:solidFill>
              </a:defRPr>
            </a:lvl4pPr>
            <a:lvl5pPr>
              <a:defRPr>
                <a:solidFill>
                  <a:srgbClr val="025548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5EC9-D739-46C8-AD83-568DE2CAF35E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5" name="Egyenes összekötő 4"/>
          <p:cNvCxnSpPr/>
          <p:nvPr userDrawn="1"/>
        </p:nvCxnSpPr>
        <p:spPr bwMode="auto">
          <a:xfrm>
            <a:off x="544488" y="980728"/>
            <a:ext cx="1110302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9781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11033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5EC9-D739-46C8-AD83-568DE2CAF3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827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5080000" cy="36884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rgbClr val="025548"/>
                </a:solidFill>
              </a:defRPr>
            </a:lvl4pPr>
            <a:lvl5pPr>
              <a:defRPr sz="1800">
                <a:solidFill>
                  <a:srgbClr val="0255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2400" y="1828800"/>
            <a:ext cx="5080000" cy="36884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rgbClr val="025548"/>
                </a:solidFill>
              </a:defRPr>
            </a:lvl4pPr>
            <a:lvl5pPr>
              <a:defRPr sz="1800">
                <a:solidFill>
                  <a:srgbClr val="0255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5EC9-D739-46C8-AD83-568DE2CAF35E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6" name="Egyenes összekötő 5"/>
          <p:cNvCxnSpPr/>
          <p:nvPr userDrawn="1"/>
        </p:nvCxnSpPr>
        <p:spPr bwMode="auto">
          <a:xfrm>
            <a:off x="544488" y="980728"/>
            <a:ext cx="1110302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528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98103"/>
            <a:ext cx="10972800" cy="868958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solidFill>
                  <a:srgbClr val="025548"/>
                </a:solidFill>
              </a:defRPr>
            </a:lvl4pPr>
            <a:lvl5pPr>
              <a:defRPr sz="1600">
                <a:solidFill>
                  <a:srgbClr val="02554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7" y="2174877"/>
            <a:ext cx="5389034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solidFill>
                  <a:srgbClr val="025548"/>
                </a:solidFill>
              </a:defRPr>
            </a:lvl4pPr>
            <a:lvl5pPr>
              <a:defRPr sz="1600">
                <a:solidFill>
                  <a:srgbClr val="02554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5EC9-D739-46C8-AD83-568DE2CAF35E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 bwMode="auto">
          <a:xfrm>
            <a:off x="544488" y="980728"/>
            <a:ext cx="1110302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4071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5EC9-D739-46C8-AD83-568DE2CAF3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633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5EC9-D739-46C8-AD83-568DE2CAF3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839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4011084" cy="886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4" y="548681"/>
            <a:ext cx="6815666" cy="49685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solidFill>
                  <a:srgbClr val="025548"/>
                </a:solidFill>
              </a:defRPr>
            </a:lvl4pPr>
            <a:lvl5pPr>
              <a:defRPr sz="2000">
                <a:solidFill>
                  <a:srgbClr val="025548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082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5EC9-D739-46C8-AD83-568DE2CAF3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561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51584" y="4581128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51584" y="5157192"/>
            <a:ext cx="73152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5EC9-D739-46C8-AD83-568DE2CAF3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592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4488" y="0"/>
            <a:ext cx="1110302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12776"/>
            <a:ext cx="103632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9168341" y="64533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D5EC9-D739-46C8-AD83-568DE2CAF3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478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E262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SzPct val="85000"/>
        <a:buFont typeface="Marlett" pitchFamily="2" charset="2"/>
        <a:buChar char="4"/>
        <a:defRPr sz="3200">
          <a:solidFill>
            <a:srgbClr val="02554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SzPct val="85000"/>
        <a:buFont typeface="Marlett" pitchFamily="2" charset="2"/>
        <a:buChar char="4"/>
        <a:defRPr sz="2800">
          <a:solidFill>
            <a:srgbClr val="02554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SzPct val="85000"/>
        <a:buFont typeface="Marlett" pitchFamily="2" charset="2"/>
        <a:buChar char="4"/>
        <a:defRPr sz="2400">
          <a:solidFill>
            <a:srgbClr val="02554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ec.europa.eu/social/main.jsp?catId=122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pale.ec.europa.eu/en/blog/european-basic-skills-network-capacity-building-ser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bsn-cbs-editor@basicskills.e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://www.basicskills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71364" y="2830804"/>
            <a:ext cx="11449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i="1" cap="all" dirty="0">
                <a:solidFill>
                  <a:srgbClr val="025548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EBSN on EPALE: capacity building series</a:t>
            </a:r>
            <a:endParaRPr lang="hu-HU" sz="4000" b="1" i="1" cap="all" dirty="0">
              <a:solidFill>
                <a:srgbClr val="025548"/>
              </a:solidFill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3D686-F1B4-554A-BFFA-D4D3DAA77892}"/>
              </a:ext>
            </a:extLst>
          </p:cNvPr>
          <p:cNvSpPr/>
          <p:nvPr/>
        </p:nvSpPr>
        <p:spPr>
          <a:xfrm>
            <a:off x="468032" y="5085184"/>
            <a:ext cx="2786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>
                <a:solidFill>
                  <a:srgbClr val="46B7A7"/>
                </a:solidFill>
              </a:rPr>
              <a:t>Tamás Harangozó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DEA2951-F6C5-8D42-BDDD-502FC6283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200" y="369927"/>
            <a:ext cx="1377769" cy="1699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5DECE3-EE0D-0B4B-AB31-DF18A85D9C64}"/>
              </a:ext>
            </a:extLst>
          </p:cNvPr>
          <p:cNvSpPr txBox="1"/>
          <p:nvPr/>
        </p:nvSpPr>
        <p:spPr>
          <a:xfrm>
            <a:off x="3700657" y="3641833"/>
            <a:ext cx="479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EPALE 2019 CONFERENCE, </a:t>
            </a:r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Belgrade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, 15 </a:t>
            </a:r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October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458E9B0-415E-C74C-83B1-6EDD810FB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7" y="4641584"/>
            <a:ext cx="3142491" cy="204332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EA0B8D8-3C84-0A44-BCDA-DCDBC5001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1" y="281732"/>
            <a:ext cx="2005726" cy="13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9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544652-4C98-D544-80AC-CC6DBBCA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New </a:t>
            </a:r>
            <a:r>
              <a:rPr lang="hu-HU" dirty="0" err="1"/>
              <a:t>Skills</a:t>
            </a:r>
            <a:r>
              <a:rPr lang="hu-HU" dirty="0"/>
              <a:t> Agenda </a:t>
            </a:r>
            <a:r>
              <a:rPr lang="hu-HU" dirty="0" err="1"/>
              <a:t>for</a:t>
            </a:r>
            <a:r>
              <a:rPr lang="hu-HU" dirty="0"/>
              <a:t> Europe: </a:t>
            </a:r>
            <a:r>
              <a:rPr lang="hu-HU" dirty="0" err="1"/>
              <a:t>Upskilling</a:t>
            </a:r>
            <a:r>
              <a:rPr lang="hu-HU" dirty="0"/>
              <a:t> </a:t>
            </a:r>
            <a:r>
              <a:rPr lang="hu-HU" dirty="0" err="1"/>
              <a:t>Pathways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E3B91D-8F1F-6045-A3F9-4007112A3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12776"/>
            <a:ext cx="10363200" cy="2225668"/>
          </a:xfrm>
        </p:spPr>
        <p:txBody>
          <a:bodyPr/>
          <a:lstStyle/>
          <a:p>
            <a:r>
              <a:rPr lang="hu-HU" dirty="0" err="1"/>
              <a:t>Adults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skills</a:t>
            </a:r>
            <a:r>
              <a:rPr lang="hu-HU" dirty="0"/>
              <a:t> </a:t>
            </a:r>
            <a:r>
              <a:rPr lang="hu-HU" dirty="0" err="1"/>
              <a:t>needs</a:t>
            </a:r>
            <a:endParaRPr lang="hu-HU" dirty="0"/>
          </a:p>
          <a:p>
            <a:pPr lvl="1"/>
            <a:r>
              <a:rPr lang="hu-HU" dirty="0"/>
              <a:t>In 2016, 63 </a:t>
            </a:r>
            <a:r>
              <a:rPr lang="hu-HU" dirty="0" err="1"/>
              <a:t>million</a:t>
            </a:r>
            <a:r>
              <a:rPr lang="hu-HU" dirty="0"/>
              <a:t> Europeans (25-64) </a:t>
            </a:r>
            <a:r>
              <a:rPr lang="hu-HU" dirty="0" err="1"/>
              <a:t>low-qualified</a:t>
            </a:r>
            <a:r>
              <a:rPr lang="hu-HU" dirty="0"/>
              <a:t> (</a:t>
            </a:r>
            <a:r>
              <a:rPr lang="hu-HU" dirty="0" err="1"/>
              <a:t>lower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dirty="0" err="1"/>
              <a:t>upper-secondary</a:t>
            </a:r>
            <a:r>
              <a:rPr lang="hu-HU" dirty="0"/>
              <a:t>) </a:t>
            </a:r>
          </a:p>
          <a:p>
            <a:pPr lvl="1"/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eligible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Youth</a:t>
            </a:r>
            <a:r>
              <a:rPr lang="hu-HU" dirty="0"/>
              <a:t> </a:t>
            </a:r>
            <a:r>
              <a:rPr lang="hu-HU" dirty="0" err="1"/>
              <a:t>Guarantee</a:t>
            </a:r>
            <a:r>
              <a:rPr lang="hu-HU" dirty="0"/>
              <a:t> </a:t>
            </a:r>
            <a:r>
              <a:rPr lang="hu-HU" dirty="0" err="1"/>
              <a:t>support</a:t>
            </a:r>
            <a:endParaRPr lang="hu-HU" dirty="0"/>
          </a:p>
          <a:p>
            <a:pPr lvl="1"/>
            <a:r>
              <a:rPr lang="hu-HU" dirty="0"/>
              <a:t>EQF </a:t>
            </a:r>
            <a:r>
              <a:rPr lang="hu-HU" dirty="0" err="1"/>
              <a:t>level</a:t>
            </a:r>
            <a:r>
              <a:rPr lang="hu-HU" dirty="0"/>
              <a:t> 3-4; </a:t>
            </a:r>
            <a:r>
              <a:rPr lang="hu-HU" dirty="0" err="1"/>
              <a:t>employment</a:t>
            </a:r>
            <a:r>
              <a:rPr lang="hu-HU" dirty="0"/>
              <a:t>; </a:t>
            </a:r>
            <a:r>
              <a:rPr lang="hu-HU" dirty="0" err="1"/>
              <a:t>job</a:t>
            </a:r>
            <a:r>
              <a:rPr lang="hu-HU" dirty="0"/>
              <a:t> </a:t>
            </a:r>
            <a:r>
              <a:rPr lang="hu-HU" dirty="0" err="1"/>
              <a:t>security</a:t>
            </a:r>
            <a:r>
              <a:rPr lang="hu-HU" dirty="0"/>
              <a:t>; </a:t>
            </a:r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/>
              <a:t>integration</a:t>
            </a:r>
            <a:endParaRPr lang="hu-HU" dirty="0"/>
          </a:p>
        </p:txBody>
      </p:sp>
      <p:pic>
        <p:nvPicPr>
          <p:cNvPr id="4" name="Kép 3" descr="A képen rajz látható&#10;&#10;Automatikusan generált leírás">
            <a:extLst>
              <a:ext uri="{FF2B5EF4-FFF2-40B4-BE49-F238E27FC236}">
                <a16:creationId xmlns:a16="http://schemas.microsoft.com/office/drawing/2014/main" id="{6991A135-4497-8A4C-B286-45EB8D0E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61" y="5373216"/>
            <a:ext cx="2344314" cy="1271128"/>
          </a:xfrm>
          <a:prstGeom prst="rect">
            <a:avLst/>
          </a:prstGeom>
        </p:spPr>
      </p:pic>
      <p:pic>
        <p:nvPicPr>
          <p:cNvPr id="6" name="Kép 5" descr="A képen játék, asztal, fehér, vörös látható&#10;&#10;Automatikusan generált leírás">
            <a:hlinkClick r:id="rId4"/>
            <a:extLst>
              <a:ext uri="{FF2B5EF4-FFF2-40B4-BE49-F238E27FC236}">
                <a16:creationId xmlns:a16="http://schemas.microsoft.com/office/drawing/2014/main" id="{5B4DD6F4-B320-684E-83B5-E1297A6E7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79" y="4070492"/>
            <a:ext cx="3978251" cy="1979577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867CAA4F-1F94-A141-B557-8CFA50DA9452}"/>
              </a:ext>
            </a:extLst>
          </p:cNvPr>
          <p:cNvSpPr txBox="1"/>
          <p:nvPr/>
        </p:nvSpPr>
        <p:spPr>
          <a:xfrm>
            <a:off x="5685481" y="4311104"/>
            <a:ext cx="509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/>
              <a:t>(Link </a:t>
            </a:r>
            <a:r>
              <a:rPr lang="hu-HU" sz="2000" i="1" dirty="0" err="1"/>
              <a:t>to</a:t>
            </a:r>
            <a:r>
              <a:rPr lang="hu-HU" sz="2000" i="1" dirty="0"/>
              <a:t> </a:t>
            </a:r>
            <a:r>
              <a:rPr lang="hu-HU" sz="2000" i="1" dirty="0" err="1"/>
              <a:t>the</a:t>
            </a:r>
            <a:r>
              <a:rPr lang="hu-HU" sz="2000" i="1" dirty="0"/>
              <a:t> European </a:t>
            </a:r>
            <a:r>
              <a:rPr lang="hu-HU" sz="2000" i="1" dirty="0" err="1"/>
              <a:t>Commission’s</a:t>
            </a:r>
            <a:r>
              <a:rPr lang="hu-HU" sz="2000" i="1" dirty="0"/>
              <a:t> site </a:t>
            </a:r>
            <a:r>
              <a:rPr lang="hu-HU" sz="2000" i="1" dirty="0" err="1"/>
              <a:t>on</a:t>
            </a:r>
            <a:r>
              <a:rPr lang="hu-HU" sz="2000" i="1" dirty="0"/>
              <a:t> </a:t>
            </a:r>
            <a:r>
              <a:rPr lang="hu-HU" sz="2000" i="1" dirty="0" err="1"/>
              <a:t>Upskilling</a:t>
            </a:r>
            <a:r>
              <a:rPr lang="hu-HU" sz="2000" i="1" dirty="0"/>
              <a:t> </a:t>
            </a:r>
            <a:r>
              <a:rPr lang="hu-HU" sz="2000" i="1" dirty="0" err="1"/>
              <a:t>Pathways</a:t>
            </a:r>
            <a:r>
              <a:rPr lang="hu-HU" sz="20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406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572BEC-812D-F142-A54C-93383D1D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New </a:t>
            </a:r>
            <a:r>
              <a:rPr lang="hu-HU" dirty="0" err="1"/>
              <a:t>Skills</a:t>
            </a:r>
            <a:r>
              <a:rPr lang="hu-HU" dirty="0"/>
              <a:t> Agenda </a:t>
            </a:r>
            <a:r>
              <a:rPr lang="hu-HU" dirty="0" err="1"/>
              <a:t>for</a:t>
            </a:r>
            <a:r>
              <a:rPr lang="hu-HU" dirty="0"/>
              <a:t> Europe: </a:t>
            </a:r>
            <a:r>
              <a:rPr lang="hu-HU" dirty="0" err="1"/>
              <a:t>Upskilling</a:t>
            </a:r>
            <a:r>
              <a:rPr lang="hu-HU" dirty="0"/>
              <a:t> </a:t>
            </a:r>
            <a:r>
              <a:rPr lang="hu-HU" dirty="0" err="1"/>
              <a:t>Pathways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1EACB1-DA7C-1A42-B63D-86994598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12776"/>
            <a:ext cx="4012704" cy="4392488"/>
          </a:xfrm>
        </p:spPr>
        <p:txBody>
          <a:bodyPr/>
          <a:lstStyle/>
          <a:p>
            <a:r>
              <a:rPr lang="hu-HU" dirty="0"/>
              <a:t>3-step </a:t>
            </a:r>
            <a:r>
              <a:rPr lang="hu-HU" dirty="0" err="1"/>
              <a:t>approach</a:t>
            </a:r>
            <a:r>
              <a:rPr lang="hu-HU" dirty="0"/>
              <a:t>: </a:t>
            </a:r>
          </a:p>
          <a:p>
            <a:pPr marL="457200" lvl="1" indent="0">
              <a:buNone/>
            </a:pPr>
            <a:r>
              <a:rPr lang="hu-HU" b="1" dirty="0"/>
              <a:t>1. </a:t>
            </a:r>
            <a:r>
              <a:rPr lang="hu-HU" b="1" dirty="0" err="1"/>
              <a:t>skills</a:t>
            </a:r>
            <a:r>
              <a:rPr lang="hu-HU" b="1" dirty="0"/>
              <a:t> </a:t>
            </a:r>
            <a:r>
              <a:rPr lang="hu-HU" b="1" dirty="0" err="1"/>
              <a:t>assessment</a:t>
            </a:r>
            <a:endParaRPr lang="hu-HU" b="1" dirty="0"/>
          </a:p>
          <a:p>
            <a:pPr marL="457200" lvl="1" indent="0">
              <a:buNone/>
            </a:pPr>
            <a:r>
              <a:rPr lang="hu-HU" b="1" dirty="0"/>
              <a:t>2. </a:t>
            </a:r>
            <a:r>
              <a:rPr lang="hu-HU" b="1" dirty="0" err="1"/>
              <a:t>tailored</a:t>
            </a:r>
            <a:r>
              <a:rPr lang="hu-HU" b="1" dirty="0"/>
              <a:t> </a:t>
            </a:r>
            <a:r>
              <a:rPr lang="hu-HU" b="1" dirty="0" err="1"/>
              <a:t>learning</a:t>
            </a:r>
            <a:r>
              <a:rPr lang="hu-HU" b="1" dirty="0"/>
              <a:t>  </a:t>
            </a:r>
          </a:p>
          <a:p>
            <a:pPr marL="457200" lvl="1" indent="0">
              <a:buNone/>
            </a:pPr>
            <a:r>
              <a:rPr lang="hu-HU" b="1" dirty="0"/>
              <a:t>3. </a:t>
            </a:r>
            <a:r>
              <a:rPr lang="hu-HU" b="1" dirty="0" err="1"/>
              <a:t>validation</a:t>
            </a:r>
            <a:endParaRPr lang="hu-HU" b="1" dirty="0"/>
          </a:p>
          <a:p>
            <a:r>
              <a:rPr lang="hu-HU" dirty="0" err="1"/>
              <a:t>Focus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b="1" dirty="0" err="1"/>
              <a:t>basic</a:t>
            </a:r>
            <a:r>
              <a:rPr lang="hu-HU" b="1" dirty="0"/>
              <a:t> </a:t>
            </a:r>
            <a:r>
              <a:rPr lang="hu-HU" b="1" dirty="0" err="1"/>
              <a:t>skills</a:t>
            </a:r>
            <a:r>
              <a:rPr lang="hu-HU" dirty="0"/>
              <a:t>: </a:t>
            </a:r>
            <a:r>
              <a:rPr lang="hu-HU" dirty="0" err="1"/>
              <a:t>literacy</a:t>
            </a:r>
            <a:r>
              <a:rPr lang="hu-HU" dirty="0"/>
              <a:t>, </a:t>
            </a:r>
            <a:r>
              <a:rPr lang="hu-HU" dirty="0" err="1"/>
              <a:t>numeracy</a:t>
            </a:r>
            <a:r>
              <a:rPr lang="hu-HU" dirty="0"/>
              <a:t>, </a:t>
            </a:r>
            <a:r>
              <a:rPr lang="hu-HU" dirty="0" err="1"/>
              <a:t>digital</a:t>
            </a:r>
            <a:r>
              <a:rPr lang="hu-HU" dirty="0"/>
              <a:t> </a:t>
            </a:r>
            <a:r>
              <a:rPr lang="hu-HU" dirty="0" err="1"/>
              <a:t>skills</a:t>
            </a:r>
            <a:endParaRPr lang="hu-HU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738C4FF9-0481-CE4A-8A7D-EB1962B1E0A3}"/>
              </a:ext>
            </a:extLst>
          </p:cNvPr>
          <p:cNvSpPr txBox="1">
            <a:spLocks/>
          </p:cNvSpPr>
          <p:nvPr/>
        </p:nvSpPr>
        <p:spPr bwMode="auto">
          <a:xfrm>
            <a:off x="5591944" y="1412776"/>
            <a:ext cx="60555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85000"/>
              <a:buFont typeface="Marlett" pitchFamily="2" charset="2"/>
              <a:buChar char="4"/>
              <a:defRPr sz="3200">
                <a:solidFill>
                  <a:srgbClr val="02554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85000"/>
              <a:buFont typeface="Marlett" pitchFamily="2" charset="2"/>
              <a:buChar char="4"/>
              <a:defRPr sz="2800">
                <a:solidFill>
                  <a:srgbClr val="02554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85000"/>
              <a:buFont typeface="Marlett" pitchFamily="2" charset="2"/>
              <a:buChar char="4"/>
              <a:defRPr sz="2400">
                <a:solidFill>
                  <a:srgbClr val="02554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2554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2554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kern="0" dirty="0" err="1"/>
              <a:t>Partners</a:t>
            </a:r>
            <a:r>
              <a:rPr lang="hu-HU" kern="0" dirty="0"/>
              <a:t>: </a:t>
            </a:r>
          </a:p>
          <a:p>
            <a:pPr lvl="1"/>
            <a:r>
              <a:rPr lang="hu-HU" sz="2400" kern="0" dirty="0" err="1"/>
              <a:t>Ministries</a:t>
            </a:r>
            <a:r>
              <a:rPr lang="hu-HU" sz="2400" kern="0" dirty="0"/>
              <a:t> of Education and </a:t>
            </a:r>
            <a:r>
              <a:rPr lang="hu-HU" sz="2400" kern="0" dirty="0" err="1"/>
              <a:t>Labour</a:t>
            </a:r>
            <a:endParaRPr lang="hu-HU" sz="2400" kern="0" dirty="0"/>
          </a:p>
          <a:p>
            <a:pPr lvl="1"/>
            <a:r>
              <a:rPr lang="hu-HU" sz="2400" kern="0" dirty="0" err="1"/>
              <a:t>Adult</a:t>
            </a:r>
            <a:r>
              <a:rPr lang="hu-HU" sz="2400" kern="0" dirty="0"/>
              <a:t> </a:t>
            </a:r>
            <a:r>
              <a:rPr lang="hu-HU" sz="2400" kern="0" dirty="0" err="1"/>
              <a:t>education</a:t>
            </a:r>
            <a:r>
              <a:rPr lang="hu-HU" sz="2400" kern="0" dirty="0"/>
              <a:t> </a:t>
            </a:r>
            <a:r>
              <a:rPr lang="hu-HU" sz="2400" kern="0" dirty="0" err="1"/>
              <a:t>centres</a:t>
            </a:r>
            <a:endParaRPr lang="hu-HU" sz="2400" kern="0" dirty="0"/>
          </a:p>
          <a:p>
            <a:pPr lvl="1"/>
            <a:r>
              <a:rPr lang="hu-HU" sz="2400" kern="0" dirty="0"/>
              <a:t>VET </a:t>
            </a:r>
            <a:r>
              <a:rPr lang="hu-HU" sz="2400" kern="0" dirty="0" err="1"/>
              <a:t>centres</a:t>
            </a:r>
            <a:endParaRPr lang="hu-HU" sz="2400" kern="0" dirty="0"/>
          </a:p>
          <a:p>
            <a:pPr lvl="1"/>
            <a:r>
              <a:rPr lang="hu-HU" sz="2400" kern="0" dirty="0" err="1"/>
              <a:t>Municipal</a:t>
            </a:r>
            <a:r>
              <a:rPr lang="hu-HU" sz="2400" kern="0" dirty="0"/>
              <a:t> </a:t>
            </a:r>
            <a:r>
              <a:rPr lang="hu-HU" sz="2400" kern="0" dirty="0" err="1"/>
              <a:t>authorities</a:t>
            </a:r>
            <a:endParaRPr lang="hu-HU" sz="2400" kern="0" dirty="0"/>
          </a:p>
          <a:p>
            <a:pPr lvl="1"/>
            <a:r>
              <a:rPr lang="hu-HU" sz="2400" kern="0" dirty="0" err="1"/>
              <a:t>Knowledge</a:t>
            </a:r>
            <a:r>
              <a:rPr lang="hu-HU" sz="2400" kern="0" dirty="0"/>
              <a:t>/</a:t>
            </a:r>
            <a:r>
              <a:rPr lang="hu-HU" sz="2400" kern="0" dirty="0" err="1"/>
              <a:t>Competence</a:t>
            </a:r>
            <a:r>
              <a:rPr lang="hu-HU" sz="2400" kern="0" dirty="0"/>
              <a:t> </a:t>
            </a:r>
            <a:r>
              <a:rPr lang="hu-HU" sz="2400" kern="0" dirty="0" err="1"/>
              <a:t>cetres</a:t>
            </a:r>
            <a:r>
              <a:rPr lang="hu-HU" sz="2400" kern="0" dirty="0"/>
              <a:t> </a:t>
            </a:r>
          </a:p>
          <a:p>
            <a:pPr lvl="1"/>
            <a:r>
              <a:rPr lang="hu-HU" sz="2400" kern="0" dirty="0"/>
              <a:t>Public </a:t>
            </a:r>
            <a:r>
              <a:rPr lang="hu-HU" sz="2400" kern="0" dirty="0" err="1"/>
              <a:t>employment</a:t>
            </a:r>
            <a:r>
              <a:rPr lang="hu-HU" sz="2400" kern="0" dirty="0"/>
              <a:t> </a:t>
            </a:r>
            <a:r>
              <a:rPr lang="hu-HU" sz="2400" kern="0" dirty="0" err="1"/>
              <a:t>services</a:t>
            </a:r>
            <a:endParaRPr lang="hu-HU" sz="2400" kern="0" dirty="0"/>
          </a:p>
          <a:p>
            <a:pPr lvl="1"/>
            <a:r>
              <a:rPr lang="hu-HU" sz="2400" kern="0" dirty="0" err="1"/>
              <a:t>Social</a:t>
            </a:r>
            <a:r>
              <a:rPr lang="hu-HU" sz="2400" kern="0" dirty="0"/>
              <a:t> </a:t>
            </a:r>
            <a:r>
              <a:rPr lang="hu-HU" sz="2400" kern="0" dirty="0" err="1"/>
              <a:t>partners</a:t>
            </a:r>
            <a:endParaRPr lang="hu-HU" sz="2400" kern="0" dirty="0"/>
          </a:p>
          <a:p>
            <a:pPr lvl="1"/>
            <a:r>
              <a:rPr lang="hu-HU" sz="2400" kern="0" dirty="0" err="1"/>
              <a:t>Chambers</a:t>
            </a:r>
            <a:r>
              <a:rPr lang="hu-HU" sz="2400" kern="0" dirty="0"/>
              <a:t> &amp; </a:t>
            </a:r>
            <a:r>
              <a:rPr lang="hu-HU" sz="2400" kern="0" dirty="0" err="1"/>
              <a:t>unions</a:t>
            </a:r>
            <a:endParaRPr lang="hu-HU" sz="2000" kern="0" dirty="0"/>
          </a:p>
        </p:txBody>
      </p:sp>
      <p:pic>
        <p:nvPicPr>
          <p:cNvPr id="5" name="Kép 4" descr="A képen rajz látható&#10;&#10;Automatikusan generált leírás">
            <a:extLst>
              <a:ext uri="{FF2B5EF4-FFF2-40B4-BE49-F238E27FC236}">
                <a16:creationId xmlns:a16="http://schemas.microsoft.com/office/drawing/2014/main" id="{D806ED3F-308C-BE4A-B788-2EE8A5BF9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61" y="5373216"/>
            <a:ext cx="2344314" cy="12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8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ACB7C037-C9B5-124C-BE0D-F29625F40C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905" y="330816"/>
            <a:ext cx="10245296" cy="6858000"/>
          </a:xfrm>
          <a:prstGeom prst="rect">
            <a:avLst/>
          </a:prstGeom>
          <a:effectLst>
            <a:softEdge rad="3937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F473B0-9729-154C-B618-DAE0EFB4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43" y="70185"/>
            <a:ext cx="7855768" cy="980728"/>
          </a:xfrm>
        </p:spPr>
        <p:txBody>
          <a:bodyPr/>
          <a:lstStyle/>
          <a:p>
            <a:r>
              <a:rPr lang="hu-HU" sz="3200" b="0" dirty="0" err="1"/>
              <a:t>Background</a:t>
            </a:r>
            <a:r>
              <a:rPr lang="hu-HU" sz="3200" b="0" dirty="0"/>
              <a:t> </a:t>
            </a:r>
            <a:r>
              <a:rPr lang="hu-HU" sz="3200" b="0" dirty="0" err="1"/>
              <a:t>to</a:t>
            </a:r>
            <a:r>
              <a:rPr lang="hu-HU" sz="3200" b="0" dirty="0"/>
              <a:t> </a:t>
            </a:r>
            <a:r>
              <a:rPr lang="hu-HU" sz="3200" b="0" dirty="0" err="1"/>
              <a:t>the</a:t>
            </a:r>
            <a:r>
              <a:rPr lang="hu-HU" sz="3200" b="0" dirty="0"/>
              <a:t> </a:t>
            </a:r>
            <a:r>
              <a:rPr lang="hu-HU" sz="3200" b="0" dirty="0" err="1"/>
              <a:t>Capacity</a:t>
            </a:r>
            <a:r>
              <a:rPr lang="hu-HU" sz="3200" b="0" dirty="0"/>
              <a:t> Building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D2584-F3E7-D840-81D9-22235C73C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271" y="1029184"/>
            <a:ext cx="7855768" cy="5259568"/>
          </a:xfrm>
        </p:spPr>
        <p:txBody>
          <a:bodyPr/>
          <a:lstStyle/>
          <a:p>
            <a:pPr algn="ctr">
              <a:buBlip>
                <a:blip r:embed="rId6"/>
              </a:buBlip>
            </a:pPr>
            <a:r>
              <a:rPr lang="hu-HU" sz="2400" b="1" dirty="0"/>
              <a:t>WHAT? </a:t>
            </a:r>
          </a:p>
          <a:p>
            <a:pPr>
              <a:buBlip>
                <a:blip r:embed="rId6"/>
              </a:buBlip>
            </a:pPr>
            <a:r>
              <a:rPr lang="hu-HU" sz="2400" dirty="0" err="1"/>
              <a:t>OERs</a:t>
            </a:r>
            <a:r>
              <a:rPr lang="hu-HU" sz="2400" dirty="0"/>
              <a:t>: </a:t>
            </a:r>
            <a:r>
              <a:rPr lang="hu-HU" sz="2400" dirty="0" err="1"/>
              <a:t>Providing</a:t>
            </a:r>
            <a:r>
              <a:rPr lang="hu-HU" sz="2400" dirty="0"/>
              <a:t> a </a:t>
            </a:r>
            <a:r>
              <a:rPr lang="hu-HU" sz="2400" b="1" dirty="0" err="1"/>
              <a:t>curated</a:t>
            </a:r>
            <a:r>
              <a:rPr lang="hu-HU" sz="2400" dirty="0"/>
              <a:t> </a:t>
            </a:r>
            <a:r>
              <a:rPr lang="hu-HU" sz="2400" dirty="0" err="1"/>
              <a:t>collection</a:t>
            </a:r>
            <a:r>
              <a:rPr lang="hu-HU" sz="2400" dirty="0"/>
              <a:t> of </a:t>
            </a:r>
            <a:r>
              <a:rPr lang="hu-HU" sz="2400" dirty="0" err="1"/>
              <a:t>educational</a:t>
            </a:r>
            <a:r>
              <a:rPr lang="hu-HU" sz="2400" dirty="0"/>
              <a:t> </a:t>
            </a:r>
            <a:r>
              <a:rPr lang="hu-HU" sz="2400" dirty="0" err="1"/>
              <a:t>resources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EPALE </a:t>
            </a:r>
            <a:r>
              <a:rPr lang="hu-HU" sz="2400" dirty="0" err="1"/>
              <a:t>directly</a:t>
            </a:r>
            <a:r>
              <a:rPr lang="hu-HU" sz="2400" dirty="0"/>
              <a:t> linked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Upskilling</a:t>
            </a:r>
            <a:r>
              <a:rPr lang="hu-HU" sz="2400" dirty="0"/>
              <a:t> </a:t>
            </a:r>
            <a:r>
              <a:rPr lang="hu-HU" sz="2400" dirty="0" err="1"/>
              <a:t>Pathways</a:t>
            </a:r>
            <a:endParaRPr lang="hu-HU" sz="2400" dirty="0"/>
          </a:p>
          <a:p>
            <a:pPr>
              <a:buBlip>
                <a:blip r:embed="rId6"/>
              </a:buBlip>
            </a:pPr>
            <a:r>
              <a:rPr lang="hu-HU" sz="2400" dirty="0" err="1"/>
              <a:t>MOOCs</a:t>
            </a:r>
            <a:r>
              <a:rPr lang="hu-HU" sz="2400" dirty="0"/>
              <a:t>: </a:t>
            </a:r>
            <a:r>
              <a:rPr lang="hu-HU" sz="2400" dirty="0" err="1"/>
              <a:t>Reflective</a:t>
            </a:r>
            <a:r>
              <a:rPr lang="hu-HU" sz="2400" dirty="0"/>
              <a:t> </a:t>
            </a:r>
            <a:r>
              <a:rPr lang="hu-HU" sz="2400" b="1" dirty="0" err="1"/>
              <a:t>learning</a:t>
            </a:r>
            <a:r>
              <a:rPr lang="hu-HU" sz="2400" b="1" dirty="0"/>
              <a:t> </a:t>
            </a:r>
            <a:r>
              <a:rPr lang="hu-HU" sz="2400" b="1" dirty="0" err="1"/>
              <a:t>environment</a:t>
            </a:r>
            <a:r>
              <a:rPr lang="hu-HU" sz="2400" b="1" dirty="0"/>
              <a:t> </a:t>
            </a:r>
            <a:r>
              <a:rPr lang="hu-HU" sz="2400" dirty="0" err="1"/>
              <a:t>with</a:t>
            </a:r>
            <a:r>
              <a:rPr lang="hu-HU" sz="2400" dirty="0"/>
              <a:t> </a:t>
            </a:r>
            <a:r>
              <a:rPr lang="hu-HU" sz="2400" dirty="0" err="1"/>
              <a:t>experts</a:t>
            </a:r>
            <a:r>
              <a:rPr lang="hu-HU" sz="2400" dirty="0"/>
              <a:t>’ </a:t>
            </a:r>
            <a:r>
              <a:rPr lang="hu-HU" sz="2400" dirty="0" err="1"/>
              <a:t>support</a:t>
            </a:r>
            <a:r>
              <a:rPr lang="hu-HU" sz="2400" dirty="0"/>
              <a:t> </a:t>
            </a:r>
          </a:p>
          <a:p>
            <a:pPr algn="ctr">
              <a:buBlip>
                <a:blip r:embed="rId6"/>
              </a:buBlip>
            </a:pPr>
            <a:r>
              <a:rPr lang="hu-HU" sz="2400" b="1" dirty="0"/>
              <a:t>WHO?</a:t>
            </a:r>
          </a:p>
          <a:p>
            <a:pPr>
              <a:buBlip>
                <a:blip r:embed="rId6"/>
              </a:buBlip>
            </a:pP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b="1" dirty="0"/>
              <a:t>policy-</a:t>
            </a:r>
            <a:r>
              <a:rPr lang="hu-HU" sz="2400" b="1" dirty="0" err="1"/>
              <a:t>makers</a:t>
            </a:r>
            <a:r>
              <a:rPr lang="hu-HU" sz="2400" dirty="0"/>
              <a:t> (</a:t>
            </a:r>
            <a:r>
              <a:rPr lang="hu-HU" sz="2400" dirty="0" err="1"/>
              <a:t>national</a:t>
            </a:r>
            <a:r>
              <a:rPr lang="hu-HU" sz="2400" dirty="0"/>
              <a:t>, </a:t>
            </a:r>
            <a:r>
              <a:rPr lang="hu-HU" sz="2400" dirty="0" err="1"/>
              <a:t>regional</a:t>
            </a:r>
            <a:r>
              <a:rPr lang="hu-HU" sz="2400" dirty="0"/>
              <a:t>, local, </a:t>
            </a:r>
            <a:r>
              <a:rPr lang="hu-HU" sz="2400" dirty="0" err="1"/>
              <a:t>institutional</a:t>
            </a:r>
            <a:r>
              <a:rPr lang="hu-HU" sz="2400" dirty="0"/>
              <a:t>); </a:t>
            </a:r>
            <a:r>
              <a:rPr lang="hu-HU" sz="2400" dirty="0" err="1"/>
              <a:t>public</a:t>
            </a:r>
            <a:r>
              <a:rPr lang="hu-HU" sz="2400" dirty="0"/>
              <a:t> </a:t>
            </a:r>
            <a:r>
              <a:rPr lang="hu-HU" sz="2400" dirty="0" err="1"/>
              <a:t>employment</a:t>
            </a:r>
            <a:r>
              <a:rPr lang="hu-HU" sz="2400" dirty="0"/>
              <a:t> </a:t>
            </a:r>
            <a:r>
              <a:rPr lang="hu-HU" sz="2400" dirty="0" err="1"/>
              <a:t>services</a:t>
            </a:r>
            <a:r>
              <a:rPr lang="hu-HU" sz="2400" dirty="0"/>
              <a:t>; VET and </a:t>
            </a:r>
            <a:r>
              <a:rPr lang="hu-HU" sz="2400" b="1" dirty="0"/>
              <a:t>AE </a:t>
            </a:r>
            <a:r>
              <a:rPr lang="hu-HU" sz="2400" b="1" dirty="0" err="1"/>
              <a:t>authorities</a:t>
            </a:r>
            <a:r>
              <a:rPr lang="hu-HU" sz="2400" dirty="0"/>
              <a:t>; </a:t>
            </a:r>
            <a:r>
              <a:rPr lang="hu-HU" sz="2400" dirty="0" err="1"/>
              <a:t>chambers</a:t>
            </a:r>
            <a:r>
              <a:rPr lang="hu-HU" sz="2400" dirty="0"/>
              <a:t>; </a:t>
            </a:r>
            <a:r>
              <a:rPr lang="hu-HU" sz="2400" dirty="0" err="1"/>
              <a:t>unions</a:t>
            </a:r>
            <a:r>
              <a:rPr lang="hu-HU" sz="2400" dirty="0"/>
              <a:t> , etc. </a:t>
            </a:r>
          </a:p>
          <a:p>
            <a:pPr algn="ctr">
              <a:buBlip>
                <a:blip r:embed="rId6"/>
              </a:buBlip>
            </a:pPr>
            <a:r>
              <a:rPr lang="hu-HU" sz="2400" b="1" dirty="0"/>
              <a:t>HOW?</a:t>
            </a:r>
          </a:p>
          <a:p>
            <a:pPr>
              <a:buBlip>
                <a:blip r:embed="rId6"/>
              </a:buBlip>
            </a:pPr>
            <a:r>
              <a:rPr lang="hu-HU" sz="2400" dirty="0" err="1"/>
              <a:t>Capacity</a:t>
            </a:r>
            <a:r>
              <a:rPr lang="hu-HU" sz="2400" dirty="0"/>
              <a:t> building </a:t>
            </a:r>
            <a:r>
              <a:rPr lang="hu-HU" sz="2400" dirty="0" err="1"/>
              <a:t>through</a:t>
            </a:r>
            <a:r>
              <a:rPr lang="hu-HU" sz="2400" dirty="0"/>
              <a:t> </a:t>
            </a:r>
            <a:r>
              <a:rPr lang="hu-HU" sz="2400" b="1" dirty="0" err="1"/>
              <a:t>co-creation</a:t>
            </a:r>
            <a:r>
              <a:rPr lang="hu-HU" sz="2400" b="1" dirty="0"/>
              <a:t> of </a:t>
            </a:r>
            <a:r>
              <a:rPr lang="hu-HU" sz="2400" b="1" dirty="0" err="1"/>
              <a:t>knowledge</a:t>
            </a:r>
            <a:endParaRPr lang="hu-HU" sz="2400" b="1" dirty="0"/>
          </a:p>
          <a:p>
            <a:pPr>
              <a:buBlip>
                <a:blip r:embed="rId6"/>
              </a:buBlip>
            </a:pPr>
            <a:r>
              <a:rPr lang="hu-HU" sz="2400" dirty="0" err="1"/>
              <a:t>Supporting</a:t>
            </a:r>
            <a:r>
              <a:rPr lang="hu-HU" sz="2400" dirty="0"/>
              <a:t> </a:t>
            </a:r>
            <a:r>
              <a:rPr lang="hu-HU" sz="2400" dirty="0" err="1"/>
              <a:t>consultation</a:t>
            </a:r>
            <a:r>
              <a:rPr lang="hu-HU" sz="2400" dirty="0"/>
              <a:t> &amp; decision-</a:t>
            </a:r>
            <a:r>
              <a:rPr lang="hu-HU" sz="2400" dirty="0" err="1"/>
              <a:t>making</a:t>
            </a:r>
            <a:endParaRPr lang="hu-HU" sz="2400" dirty="0"/>
          </a:p>
          <a:p>
            <a:pPr>
              <a:buBlip>
                <a:blip r:embed="rId6"/>
              </a:buBlip>
            </a:pPr>
            <a:endParaRPr lang="hu-HU" sz="2400" dirty="0"/>
          </a:p>
          <a:p>
            <a:pPr>
              <a:buBlip>
                <a:blip r:embed="rId6"/>
              </a:buBlip>
            </a:pP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05A5661-8775-9A4C-A655-6D59D2C07677}"/>
              </a:ext>
            </a:extLst>
          </p:cNvPr>
          <p:cNvSpPr txBox="1"/>
          <p:nvPr/>
        </p:nvSpPr>
        <p:spPr>
          <a:xfrm>
            <a:off x="9916230" y="4325284"/>
            <a:ext cx="164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kern="0" dirty="0" err="1">
                <a:solidFill>
                  <a:schemeClr val="bg2">
                    <a:lumMod val="50000"/>
                  </a:schemeClr>
                </a:solidFill>
              </a:rPr>
              <a:t>Reflective</a:t>
            </a:r>
            <a:r>
              <a:rPr lang="hu-HU" sz="2400" b="1" dirty="0"/>
              <a:t> </a:t>
            </a:r>
            <a:r>
              <a:rPr lang="hu-HU" sz="2400" b="1" kern="0" dirty="0" err="1">
                <a:solidFill>
                  <a:schemeClr val="bg2">
                    <a:lumMod val="50000"/>
                  </a:schemeClr>
                </a:solidFill>
              </a:rPr>
              <a:t>discussions</a:t>
            </a:r>
            <a:endParaRPr lang="hu-HU" sz="2400" b="1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9F7218B-E9D2-444C-94B1-A328C77974B4}"/>
              </a:ext>
            </a:extLst>
          </p:cNvPr>
          <p:cNvSpPr txBox="1"/>
          <p:nvPr/>
        </p:nvSpPr>
        <p:spPr>
          <a:xfrm>
            <a:off x="9863978" y="3190473"/>
            <a:ext cx="172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kern="0" dirty="0">
                <a:solidFill>
                  <a:schemeClr val="bg2">
                    <a:lumMod val="50000"/>
                  </a:schemeClr>
                </a:solidFill>
              </a:rPr>
              <a:t>5 </a:t>
            </a:r>
            <a:r>
              <a:rPr lang="hu-HU" sz="2400" b="1" kern="0" dirty="0" err="1">
                <a:solidFill>
                  <a:schemeClr val="bg2">
                    <a:lumMod val="50000"/>
                  </a:schemeClr>
                </a:solidFill>
              </a:rPr>
              <a:t>curated</a:t>
            </a:r>
            <a:r>
              <a:rPr lang="hu-HU" sz="2400" b="1" kern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2400" b="1" kern="0" dirty="0" err="1">
                <a:solidFill>
                  <a:schemeClr val="bg2">
                    <a:lumMod val="50000"/>
                  </a:schemeClr>
                </a:solidFill>
              </a:rPr>
              <a:t>OERs</a:t>
            </a:r>
            <a:endParaRPr lang="hu-HU" sz="2400" b="1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2828941-F202-AB4D-BB17-161EB5FB6E2D}"/>
              </a:ext>
            </a:extLst>
          </p:cNvPr>
          <p:cNvSpPr txBox="1"/>
          <p:nvPr/>
        </p:nvSpPr>
        <p:spPr>
          <a:xfrm>
            <a:off x="9530238" y="2098845"/>
            <a:ext cx="2403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kern="0" dirty="0" err="1">
                <a:solidFill>
                  <a:schemeClr val="bg2">
                    <a:lumMod val="50000"/>
                  </a:schemeClr>
                </a:solidFill>
              </a:rPr>
              <a:t>Learning</a:t>
            </a:r>
            <a:r>
              <a:rPr lang="hu-HU" sz="2400" b="1" kern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2400" b="1" kern="0" dirty="0" err="1">
                <a:solidFill>
                  <a:schemeClr val="bg2">
                    <a:lumMod val="50000"/>
                  </a:schemeClr>
                </a:solidFill>
              </a:rPr>
              <a:t>through</a:t>
            </a:r>
            <a:r>
              <a:rPr lang="hu-HU" sz="2400" b="1" kern="0" dirty="0">
                <a:solidFill>
                  <a:schemeClr val="bg2">
                    <a:lumMod val="50000"/>
                  </a:schemeClr>
                </a:solidFill>
              </a:rPr>
              <a:t> 3 </a:t>
            </a:r>
            <a:r>
              <a:rPr lang="hu-HU" sz="2400" b="1" kern="0" dirty="0" err="1">
                <a:solidFill>
                  <a:schemeClr val="bg2">
                    <a:lumMod val="50000"/>
                  </a:schemeClr>
                </a:solidFill>
              </a:rPr>
              <a:t>MOOCs</a:t>
            </a:r>
            <a:endParaRPr lang="hu-HU" sz="2400" b="1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1CE406A-4D1F-4048-B2E5-44F1A8681F5B}"/>
              </a:ext>
            </a:extLst>
          </p:cNvPr>
          <p:cNvSpPr txBox="1"/>
          <p:nvPr/>
        </p:nvSpPr>
        <p:spPr>
          <a:xfrm>
            <a:off x="9788568" y="1050913"/>
            <a:ext cx="1877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kern="0" dirty="0" err="1">
                <a:solidFill>
                  <a:schemeClr val="bg2">
                    <a:lumMod val="50000"/>
                  </a:schemeClr>
                </a:solidFill>
              </a:rPr>
              <a:t>Obtaining</a:t>
            </a:r>
            <a:r>
              <a:rPr lang="hu-HU" sz="2400" b="1" kern="0" dirty="0">
                <a:solidFill>
                  <a:schemeClr val="bg2">
                    <a:lumMod val="50000"/>
                  </a:schemeClr>
                </a:solidFill>
              </a:rPr>
              <a:t> 3 </a:t>
            </a:r>
            <a:r>
              <a:rPr lang="hu-HU" sz="2400" b="1" kern="0" dirty="0" err="1">
                <a:solidFill>
                  <a:schemeClr val="bg2">
                    <a:lumMod val="50000"/>
                  </a:schemeClr>
                </a:solidFill>
              </a:rPr>
              <a:t>open</a:t>
            </a:r>
            <a:r>
              <a:rPr lang="hu-HU" sz="2400" b="1" kern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2400" b="1" kern="0" dirty="0" err="1">
                <a:solidFill>
                  <a:schemeClr val="bg2">
                    <a:lumMod val="50000"/>
                  </a:schemeClr>
                </a:solidFill>
              </a:rPr>
              <a:t>badges</a:t>
            </a:r>
            <a:endParaRPr lang="hu-HU" sz="2400" b="1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Kép 10" descr="A képen rajz látható&#10;&#10;Automatikusan generált leírás">
            <a:extLst>
              <a:ext uri="{FF2B5EF4-FFF2-40B4-BE49-F238E27FC236}">
                <a16:creationId xmlns:a16="http://schemas.microsoft.com/office/drawing/2014/main" id="{9AB9B0A1-59AE-0848-AB7F-6B634BF667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61" y="5373216"/>
            <a:ext cx="2344314" cy="12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84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6A46-32EE-6F42-A568-18AD76E0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/>
              <a:t>WHAT IS THE DIFFERENCE: OER &amp; MOOC?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5147D1FB-8B8B-9848-968C-4970A71C8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73" y="1196752"/>
            <a:ext cx="5111180" cy="1721450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87971FDF-CC25-574B-89ED-F0FCF9093ED2}"/>
              </a:ext>
            </a:extLst>
          </p:cNvPr>
          <p:cNvSpPr txBox="1"/>
          <p:nvPr/>
        </p:nvSpPr>
        <p:spPr>
          <a:xfrm>
            <a:off x="6354305" y="2045775"/>
            <a:ext cx="319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endParaRPr lang="hu-HU" dirty="0"/>
          </a:p>
          <a:p>
            <a:pPr>
              <a:buBlip>
                <a:blip r:embed="rId4"/>
              </a:buBlip>
            </a:pPr>
            <a:endParaRPr lang="hu-HU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4280FF9-7A30-8C41-966D-D8354B945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240" y="2917099"/>
            <a:ext cx="4466505" cy="3032181"/>
          </a:xfrm>
        </p:spPr>
        <p:txBody>
          <a:bodyPr/>
          <a:lstStyle/>
          <a:p>
            <a:pPr marL="0" indent="0">
              <a:buNone/>
            </a:pPr>
            <a:r>
              <a:rPr lang="hu-HU" b="1" dirty="0" err="1"/>
              <a:t>OERs</a:t>
            </a:r>
            <a:endParaRPr lang="hu-HU" b="1" dirty="0"/>
          </a:p>
          <a:p>
            <a:pPr>
              <a:buBlip>
                <a:blip r:embed="rId4"/>
              </a:buBlip>
            </a:pPr>
            <a:r>
              <a:rPr lang="hu-HU" sz="2800" dirty="0" err="1"/>
              <a:t>Guided</a:t>
            </a:r>
            <a:r>
              <a:rPr lang="hu-HU" sz="2800" dirty="0"/>
              <a:t> </a:t>
            </a:r>
            <a:r>
              <a:rPr lang="hu-HU" sz="2800" dirty="0" err="1"/>
              <a:t>presentation</a:t>
            </a:r>
            <a:r>
              <a:rPr lang="hu-HU" sz="2800" dirty="0"/>
              <a:t> of </a:t>
            </a:r>
            <a:r>
              <a:rPr lang="hu-HU" sz="2800" dirty="0" err="1"/>
              <a:t>selected</a:t>
            </a:r>
            <a:r>
              <a:rPr lang="hu-HU" sz="2800" dirty="0"/>
              <a:t> </a:t>
            </a:r>
            <a:r>
              <a:rPr lang="hu-HU" sz="2800" dirty="0" err="1"/>
              <a:t>resources</a:t>
            </a:r>
            <a:endParaRPr lang="hu-HU" sz="2800" dirty="0"/>
          </a:p>
          <a:p>
            <a:pPr>
              <a:buBlip>
                <a:blip r:embed="rId4"/>
              </a:buBlip>
            </a:pPr>
            <a:r>
              <a:rPr lang="hu-HU" sz="2800" dirty="0" err="1"/>
              <a:t>Self-directed</a:t>
            </a:r>
            <a:r>
              <a:rPr lang="hu-HU" sz="2800" dirty="0"/>
              <a:t> </a:t>
            </a:r>
            <a:r>
              <a:rPr lang="hu-HU" sz="2800" dirty="0" err="1"/>
              <a:t>learning</a:t>
            </a:r>
            <a:r>
              <a:rPr lang="hu-HU" sz="2800" dirty="0"/>
              <a:t> </a:t>
            </a:r>
            <a:r>
              <a:rPr lang="hu-HU" sz="2800" dirty="0" err="1"/>
              <a:t>opportunity</a:t>
            </a:r>
            <a:endParaRPr lang="hu-HU" sz="2800" dirty="0"/>
          </a:p>
          <a:p>
            <a:pPr>
              <a:buBlip>
                <a:blip r:embed="rId4"/>
              </a:buBlip>
            </a:pPr>
            <a:r>
              <a:rPr lang="hu-HU" sz="2800" dirty="0" err="1"/>
              <a:t>Flexible</a:t>
            </a:r>
            <a:r>
              <a:rPr lang="hu-HU" sz="2800" dirty="0"/>
              <a:t> </a:t>
            </a:r>
            <a:r>
              <a:rPr lang="hu-HU" sz="2800" dirty="0" err="1"/>
              <a:t>accessibility</a:t>
            </a:r>
            <a:endParaRPr lang="hu-HU" sz="2800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D80E6F8-9203-9542-BF82-3519847FAB3E}"/>
              </a:ext>
            </a:extLst>
          </p:cNvPr>
          <p:cNvSpPr txBox="1">
            <a:spLocks/>
          </p:cNvSpPr>
          <p:nvPr/>
        </p:nvSpPr>
        <p:spPr bwMode="auto">
          <a:xfrm>
            <a:off x="6528048" y="1042367"/>
            <a:ext cx="4466505" cy="533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85000"/>
              <a:buFont typeface="Marlett" pitchFamily="2" charset="2"/>
              <a:buChar char="4"/>
              <a:defRPr sz="3200">
                <a:solidFill>
                  <a:srgbClr val="02554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85000"/>
              <a:buFont typeface="Marlett" pitchFamily="2" charset="2"/>
              <a:buChar char="4"/>
              <a:defRPr sz="2800">
                <a:solidFill>
                  <a:srgbClr val="02554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85000"/>
              <a:buFont typeface="Marlett" pitchFamily="2" charset="2"/>
              <a:buChar char="4"/>
              <a:defRPr sz="2400">
                <a:solidFill>
                  <a:srgbClr val="02554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2554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2554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Marlett" pitchFamily="2" charset="2"/>
              <a:buNone/>
            </a:pPr>
            <a:r>
              <a:rPr lang="hu-HU" b="1" kern="0" dirty="0" err="1"/>
              <a:t>MOOCs</a:t>
            </a:r>
            <a:endParaRPr lang="hu-HU" b="1" kern="0" dirty="0"/>
          </a:p>
          <a:p>
            <a:pPr>
              <a:buFont typeface="Marlett" pitchFamily="2" charset="2"/>
              <a:buBlip>
                <a:blip r:embed="rId4"/>
              </a:buBlip>
            </a:pPr>
            <a:r>
              <a:rPr lang="hu-HU" sz="2800" kern="0" dirty="0" err="1"/>
              <a:t>Facilitated</a:t>
            </a:r>
            <a:r>
              <a:rPr lang="hu-HU" sz="2800" kern="0" dirty="0"/>
              <a:t> online </a:t>
            </a:r>
            <a:r>
              <a:rPr lang="hu-HU" sz="2800" kern="0" dirty="0" err="1"/>
              <a:t>course</a:t>
            </a:r>
            <a:endParaRPr lang="hu-HU" sz="2800" kern="0" dirty="0"/>
          </a:p>
          <a:p>
            <a:pPr>
              <a:buFont typeface="Marlett" pitchFamily="2" charset="2"/>
              <a:buBlip>
                <a:blip r:embed="rId4"/>
              </a:buBlip>
            </a:pPr>
            <a:r>
              <a:rPr lang="hu-HU" sz="2800" kern="0" dirty="0" err="1"/>
              <a:t>Focus</a:t>
            </a:r>
            <a:r>
              <a:rPr lang="hu-HU" sz="2800" kern="0" dirty="0"/>
              <a:t> </a:t>
            </a:r>
            <a:r>
              <a:rPr lang="hu-HU" sz="2800" kern="0" dirty="0" err="1"/>
              <a:t>on</a:t>
            </a:r>
            <a:r>
              <a:rPr lang="hu-HU" sz="2800" kern="0" dirty="0"/>
              <a:t> </a:t>
            </a:r>
            <a:r>
              <a:rPr lang="hu-HU" sz="2800" kern="0" dirty="0" err="1"/>
              <a:t>interaction</a:t>
            </a:r>
            <a:r>
              <a:rPr lang="hu-HU" sz="2800" kern="0" dirty="0"/>
              <a:t>, </a:t>
            </a:r>
            <a:r>
              <a:rPr lang="hu-HU" sz="2800" kern="0" dirty="0" err="1"/>
              <a:t>networking</a:t>
            </a:r>
            <a:r>
              <a:rPr lang="hu-HU" sz="2800" kern="0" dirty="0"/>
              <a:t>, </a:t>
            </a:r>
            <a:r>
              <a:rPr lang="hu-HU" sz="2800" kern="0" dirty="0" err="1"/>
              <a:t>mutual</a:t>
            </a:r>
            <a:r>
              <a:rPr lang="hu-HU" sz="2800" kern="0" dirty="0"/>
              <a:t> </a:t>
            </a:r>
            <a:r>
              <a:rPr lang="hu-HU" sz="2800" kern="0" dirty="0" err="1"/>
              <a:t>learning</a:t>
            </a:r>
            <a:endParaRPr lang="hu-HU" sz="2800" kern="0" dirty="0"/>
          </a:p>
          <a:p>
            <a:pPr>
              <a:buFont typeface="Marlett" pitchFamily="2" charset="2"/>
              <a:buBlip>
                <a:blip r:embed="rId4"/>
              </a:buBlip>
            </a:pPr>
            <a:r>
              <a:rPr lang="hu-HU" sz="2800" kern="0" dirty="0" err="1"/>
              <a:t>Motivate</a:t>
            </a:r>
            <a:r>
              <a:rPr lang="hu-HU" sz="2800" kern="0" dirty="0"/>
              <a:t> </a:t>
            </a:r>
            <a:r>
              <a:rPr lang="hu-HU" sz="2800" kern="0" dirty="0" err="1"/>
              <a:t>reflection</a:t>
            </a:r>
            <a:endParaRPr lang="hu-HU" sz="2800" kern="0" dirty="0"/>
          </a:p>
          <a:p>
            <a:pPr>
              <a:buFont typeface="Marlett" pitchFamily="2" charset="2"/>
              <a:buBlip>
                <a:blip r:embed="rId4"/>
              </a:buBlip>
            </a:pPr>
            <a:r>
              <a:rPr lang="hu-HU" sz="2800" kern="0" dirty="0" err="1"/>
              <a:t>Active</a:t>
            </a:r>
            <a:r>
              <a:rPr lang="hu-HU" sz="2800" kern="0" dirty="0"/>
              <a:t> </a:t>
            </a:r>
            <a:r>
              <a:rPr lang="hu-HU" sz="2800" kern="0" dirty="0" err="1"/>
              <a:t>engagement</a:t>
            </a:r>
            <a:endParaRPr lang="hu-HU" sz="2800" kern="0" dirty="0"/>
          </a:p>
          <a:p>
            <a:pPr>
              <a:buFont typeface="Marlett" pitchFamily="2" charset="2"/>
              <a:buBlip>
                <a:blip r:embed="rId4"/>
              </a:buBlip>
            </a:pPr>
            <a:r>
              <a:rPr lang="hu-HU" sz="2800" kern="0" dirty="0" err="1"/>
              <a:t>Different</a:t>
            </a:r>
            <a:r>
              <a:rPr lang="hu-HU" sz="2800" kern="0" dirty="0"/>
              <a:t> MOOC </a:t>
            </a:r>
            <a:r>
              <a:rPr lang="hu-HU" sz="2800" kern="0" dirty="0" err="1"/>
              <a:t>types</a:t>
            </a:r>
            <a:r>
              <a:rPr lang="hu-HU" sz="2800" kern="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i="1" kern="0" dirty="0" err="1"/>
              <a:t>Reflective</a:t>
            </a:r>
            <a:endParaRPr lang="hu-HU" sz="2400" i="1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400" i="1" kern="0" dirty="0" err="1"/>
              <a:t>Co-constructed</a:t>
            </a:r>
            <a:endParaRPr lang="hu-HU" sz="2400" i="1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400" i="1" kern="0" dirty="0" err="1"/>
              <a:t>Presence-based</a:t>
            </a:r>
            <a:endParaRPr lang="hu-HU" sz="2400" i="1" kern="0" dirty="0"/>
          </a:p>
          <a:p>
            <a:pPr>
              <a:buFontTx/>
              <a:buChar char="-"/>
            </a:pPr>
            <a:endParaRPr lang="hu-HU" sz="2000" kern="0" dirty="0"/>
          </a:p>
          <a:p>
            <a:pPr marL="0" indent="0">
              <a:buFont typeface="Marlett" pitchFamily="2" charset="2"/>
              <a:buNone/>
            </a:pPr>
            <a:endParaRPr lang="hu-HU" kern="0" dirty="0"/>
          </a:p>
          <a:p>
            <a:pPr marL="0" indent="0">
              <a:buFont typeface="Marlett" pitchFamily="2" charset="2"/>
              <a:buNone/>
            </a:pPr>
            <a:endParaRPr lang="hu-HU" kern="0" dirty="0"/>
          </a:p>
        </p:txBody>
      </p:sp>
      <p:pic>
        <p:nvPicPr>
          <p:cNvPr id="7" name="Kép 6" descr="A képen rajz látható&#10;&#10;Automatikusan generált leírás">
            <a:extLst>
              <a:ext uri="{FF2B5EF4-FFF2-40B4-BE49-F238E27FC236}">
                <a16:creationId xmlns:a16="http://schemas.microsoft.com/office/drawing/2014/main" id="{88500E2C-B73F-BB42-8129-6954CAA77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61" y="5373216"/>
            <a:ext cx="2344314" cy="12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4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DBAD43-8D3C-7340-B17B-8836372F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88" y="0"/>
            <a:ext cx="11103024" cy="836712"/>
          </a:xfrm>
        </p:spPr>
        <p:txBody>
          <a:bodyPr/>
          <a:lstStyle/>
          <a:p>
            <a:r>
              <a:rPr lang="hu-HU" sz="3200" b="0" dirty="0" err="1">
                <a:hlinkClick r:id="rId3"/>
              </a:rPr>
              <a:t>Capacity</a:t>
            </a:r>
            <a:r>
              <a:rPr lang="hu-HU" sz="3200" b="0" dirty="0">
                <a:hlinkClick r:id="rId3"/>
              </a:rPr>
              <a:t> Building </a:t>
            </a:r>
            <a:r>
              <a:rPr lang="hu-HU" sz="3200" b="0" dirty="0" err="1">
                <a:hlinkClick r:id="rId3"/>
              </a:rPr>
              <a:t>for</a:t>
            </a:r>
            <a:r>
              <a:rPr lang="hu-HU" sz="3200" b="0" dirty="0">
                <a:hlinkClick r:id="rId3"/>
              </a:rPr>
              <a:t> </a:t>
            </a:r>
            <a:r>
              <a:rPr lang="hu-HU" sz="3200" b="0" dirty="0" err="1">
                <a:hlinkClick r:id="rId3"/>
              </a:rPr>
              <a:t>Upskilling</a:t>
            </a:r>
            <a:r>
              <a:rPr lang="hu-HU" sz="3200" b="0" dirty="0">
                <a:hlinkClick r:id="rId3"/>
              </a:rPr>
              <a:t> </a:t>
            </a:r>
            <a:r>
              <a:rPr lang="hu-HU" sz="3200" b="0" dirty="0" err="1">
                <a:hlinkClick r:id="rId3"/>
              </a:rPr>
              <a:t>Pathways</a:t>
            </a:r>
            <a:r>
              <a:rPr lang="hu-HU" sz="3200" b="0" dirty="0">
                <a:hlinkClick r:id="rId3"/>
              </a:rPr>
              <a:t>: </a:t>
            </a:r>
            <a:r>
              <a:rPr lang="hu-HU" sz="3200" b="0" dirty="0" err="1">
                <a:hlinkClick r:id="rId3"/>
              </a:rPr>
              <a:t>OERs</a:t>
            </a:r>
            <a:r>
              <a:rPr lang="hu-HU" sz="3200" b="0" dirty="0">
                <a:hlinkClick r:id="rId3"/>
              </a:rPr>
              <a:t> &amp; </a:t>
            </a:r>
            <a:r>
              <a:rPr lang="hu-HU" sz="3200" b="0" dirty="0" err="1">
                <a:hlinkClick r:id="rId3"/>
              </a:rPr>
              <a:t>MOOCs</a:t>
            </a:r>
            <a:endParaRPr lang="hu-HU" sz="3200" b="0" dirty="0">
              <a:hlinkClick r:id="rId3"/>
            </a:endParaRP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4F954C1-A7B9-0F48-9856-632CC7B22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8" y="1196752"/>
            <a:ext cx="5551512" cy="4752527"/>
          </a:xfrm>
        </p:spPr>
        <p:txBody>
          <a:bodyPr/>
          <a:lstStyle/>
          <a:p>
            <a:r>
              <a:rPr lang="hu-HU" dirty="0"/>
              <a:t>Open </a:t>
            </a:r>
            <a:r>
              <a:rPr lang="hu-HU" dirty="0" err="1"/>
              <a:t>Educational</a:t>
            </a:r>
            <a:r>
              <a:rPr lang="hu-HU" dirty="0"/>
              <a:t> </a:t>
            </a:r>
            <a:r>
              <a:rPr lang="hu-HU" dirty="0" err="1"/>
              <a:t>Resources</a:t>
            </a:r>
            <a:br>
              <a:rPr lang="hu-HU" dirty="0"/>
            </a:br>
            <a:endParaRPr lang="hu-HU" dirty="0"/>
          </a:p>
          <a:p>
            <a:pPr lvl="1"/>
            <a:r>
              <a:rPr lang="hu-HU" sz="2400" dirty="0" err="1"/>
              <a:t>Integrated</a:t>
            </a:r>
            <a:r>
              <a:rPr lang="hu-HU" sz="2400" dirty="0"/>
              <a:t> Policy </a:t>
            </a:r>
            <a:r>
              <a:rPr lang="hu-HU" sz="2400" dirty="0" err="1"/>
              <a:t>Approach</a:t>
            </a:r>
            <a:r>
              <a:rPr lang="hu-HU" sz="2400" dirty="0"/>
              <a:t> in Basic </a:t>
            </a:r>
            <a:r>
              <a:rPr lang="hu-HU" sz="2400" dirty="0" err="1"/>
              <a:t>Skills</a:t>
            </a:r>
            <a:r>
              <a:rPr lang="hu-HU" sz="2400" dirty="0"/>
              <a:t> </a:t>
            </a:r>
            <a:r>
              <a:rPr lang="hu-HU" sz="2400" dirty="0" err="1"/>
              <a:t>Provision</a:t>
            </a:r>
            <a:endParaRPr lang="hu-HU" sz="2400" dirty="0"/>
          </a:p>
          <a:p>
            <a:pPr lvl="1"/>
            <a:r>
              <a:rPr lang="hu-HU" sz="2400" dirty="0" err="1"/>
              <a:t>Policies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Linguistic</a:t>
            </a:r>
            <a:r>
              <a:rPr lang="hu-HU" sz="2400" dirty="0"/>
              <a:t> </a:t>
            </a:r>
            <a:r>
              <a:rPr lang="hu-HU" sz="2400" dirty="0" err="1"/>
              <a:t>Integration</a:t>
            </a:r>
            <a:r>
              <a:rPr lang="hu-HU" sz="2400" dirty="0"/>
              <a:t> of </a:t>
            </a:r>
            <a:r>
              <a:rPr lang="hu-HU" sz="2400" dirty="0" err="1"/>
              <a:t>Adult</a:t>
            </a:r>
            <a:r>
              <a:rPr lang="hu-HU" sz="2400" dirty="0"/>
              <a:t> </a:t>
            </a:r>
            <a:r>
              <a:rPr lang="hu-HU" sz="2400" dirty="0" err="1"/>
              <a:t>Migrants</a:t>
            </a:r>
            <a:endParaRPr lang="hu-HU" sz="2400" dirty="0"/>
          </a:p>
          <a:p>
            <a:pPr lvl="1"/>
            <a:r>
              <a:rPr lang="hu-HU" sz="2400" dirty="0"/>
              <a:t>Building </a:t>
            </a:r>
            <a:r>
              <a:rPr lang="hu-HU" sz="2400" dirty="0" err="1"/>
              <a:t>Inclusive</a:t>
            </a:r>
            <a:r>
              <a:rPr lang="hu-HU" sz="2400" dirty="0"/>
              <a:t> </a:t>
            </a:r>
            <a:r>
              <a:rPr lang="hu-HU" sz="2400" dirty="0" err="1"/>
              <a:t>Policies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Ensuring</a:t>
            </a:r>
            <a:r>
              <a:rPr lang="hu-HU" sz="2400" dirty="0"/>
              <a:t> Digital </a:t>
            </a:r>
            <a:r>
              <a:rPr lang="hu-HU" sz="2400" dirty="0" err="1"/>
              <a:t>Literacy</a:t>
            </a:r>
            <a:r>
              <a:rPr lang="hu-HU" sz="2400" dirty="0"/>
              <a:t> and </a:t>
            </a:r>
            <a:r>
              <a:rPr lang="hu-HU" sz="2400" dirty="0" err="1"/>
              <a:t>Skills</a:t>
            </a:r>
            <a:endParaRPr lang="hu-HU" sz="2400" dirty="0"/>
          </a:p>
          <a:p>
            <a:pPr lvl="1"/>
            <a:r>
              <a:rPr lang="hu-HU" sz="2400" dirty="0" err="1"/>
              <a:t>Workplace</a:t>
            </a:r>
            <a:r>
              <a:rPr lang="hu-HU" sz="2400" dirty="0"/>
              <a:t> Basic </a:t>
            </a:r>
            <a:r>
              <a:rPr lang="hu-HU" sz="2400" dirty="0" err="1"/>
              <a:t>Skills</a:t>
            </a:r>
            <a:r>
              <a:rPr lang="hu-HU" sz="2400" dirty="0"/>
              <a:t>: Policy and </a:t>
            </a:r>
            <a:r>
              <a:rPr lang="hu-HU" sz="2400" dirty="0" err="1"/>
              <a:t>Practice</a:t>
            </a:r>
            <a:endParaRPr lang="hu-HU" sz="2400" dirty="0"/>
          </a:p>
          <a:p>
            <a:pPr lvl="1"/>
            <a:r>
              <a:rPr lang="hu-HU" sz="2400" dirty="0" err="1"/>
              <a:t>Family</a:t>
            </a:r>
            <a:r>
              <a:rPr lang="hu-HU" sz="2400" dirty="0"/>
              <a:t> </a:t>
            </a:r>
            <a:r>
              <a:rPr lang="hu-HU" sz="2400" dirty="0" err="1"/>
              <a:t>Literacy</a:t>
            </a:r>
            <a:r>
              <a:rPr lang="hu-HU" sz="2400" dirty="0"/>
              <a:t> </a:t>
            </a:r>
            <a:r>
              <a:rPr lang="hu-HU" sz="2400" dirty="0" err="1"/>
              <a:t>Interventions</a:t>
            </a:r>
            <a:r>
              <a:rPr lang="hu-HU" sz="2400" dirty="0"/>
              <a:t>: Policy and </a:t>
            </a:r>
            <a:r>
              <a:rPr lang="hu-HU" sz="2400" dirty="0" err="1"/>
              <a:t>Practice</a:t>
            </a:r>
            <a:endParaRPr lang="hu-HU" sz="2400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8" name="Tartalom helye 5">
            <a:extLst>
              <a:ext uri="{FF2B5EF4-FFF2-40B4-BE49-F238E27FC236}">
                <a16:creationId xmlns:a16="http://schemas.microsoft.com/office/drawing/2014/main" id="{17E9F9DF-9659-884D-B1E6-AA8A7437D580}"/>
              </a:ext>
            </a:extLst>
          </p:cNvPr>
          <p:cNvSpPr txBox="1">
            <a:spLocks/>
          </p:cNvSpPr>
          <p:nvPr/>
        </p:nvSpPr>
        <p:spPr bwMode="auto">
          <a:xfrm>
            <a:off x="5879976" y="1196752"/>
            <a:ext cx="51125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85000"/>
              <a:buFont typeface="Marlett" pitchFamily="2" charset="2"/>
              <a:buChar char="4"/>
              <a:defRPr sz="3200">
                <a:solidFill>
                  <a:srgbClr val="02554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85000"/>
              <a:buFont typeface="Marlett" pitchFamily="2" charset="2"/>
              <a:buChar char="4"/>
              <a:defRPr sz="2800">
                <a:solidFill>
                  <a:srgbClr val="02554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85000"/>
              <a:buFont typeface="Marlett" pitchFamily="2" charset="2"/>
              <a:buChar char="4"/>
              <a:defRPr sz="2400">
                <a:solidFill>
                  <a:srgbClr val="02554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2554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2554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kern="0" dirty="0" err="1"/>
              <a:t>MOOCs</a:t>
            </a:r>
            <a:br>
              <a:rPr lang="hu-HU" kern="0" dirty="0"/>
            </a:br>
            <a:endParaRPr lang="hu-HU" kern="0" dirty="0"/>
          </a:p>
          <a:p>
            <a:pPr lvl="1"/>
            <a:r>
              <a:rPr lang="hu-HU" sz="2400" kern="0" dirty="0" err="1"/>
              <a:t>Integrated</a:t>
            </a:r>
            <a:r>
              <a:rPr lang="hu-HU" sz="2400" kern="0" dirty="0"/>
              <a:t> Policy </a:t>
            </a:r>
            <a:r>
              <a:rPr lang="hu-HU" sz="2400" kern="0" dirty="0" err="1"/>
              <a:t>Approach</a:t>
            </a:r>
            <a:r>
              <a:rPr lang="hu-HU" sz="2400" kern="0" dirty="0"/>
              <a:t> in Basic </a:t>
            </a:r>
            <a:r>
              <a:rPr lang="hu-HU" sz="2400" kern="0" dirty="0" err="1"/>
              <a:t>Skills</a:t>
            </a:r>
            <a:r>
              <a:rPr lang="hu-HU" sz="2400" kern="0" dirty="0"/>
              <a:t> </a:t>
            </a:r>
            <a:r>
              <a:rPr lang="hu-HU" sz="2400" kern="0" dirty="0" err="1"/>
              <a:t>Provision</a:t>
            </a:r>
            <a:endParaRPr lang="hu-HU" sz="2400" kern="0" dirty="0"/>
          </a:p>
          <a:p>
            <a:pPr lvl="1"/>
            <a:r>
              <a:rPr lang="hu-HU" sz="2400" kern="0" dirty="0" err="1"/>
              <a:t>Workplace</a:t>
            </a:r>
            <a:r>
              <a:rPr lang="hu-HU" sz="2400" kern="0" dirty="0"/>
              <a:t> Basic </a:t>
            </a:r>
            <a:r>
              <a:rPr lang="hu-HU" sz="2400" kern="0" dirty="0" err="1"/>
              <a:t>Skills</a:t>
            </a:r>
            <a:r>
              <a:rPr lang="hu-HU" sz="2400" kern="0" dirty="0"/>
              <a:t>: Policy and </a:t>
            </a:r>
            <a:r>
              <a:rPr lang="hu-HU" sz="2400" kern="0" dirty="0" err="1"/>
              <a:t>Practice</a:t>
            </a:r>
            <a:endParaRPr lang="hu-HU" sz="2400" kern="0" dirty="0"/>
          </a:p>
          <a:p>
            <a:pPr lvl="1"/>
            <a:r>
              <a:rPr lang="hu-HU" sz="2400" kern="0" dirty="0" err="1"/>
              <a:t>Family</a:t>
            </a:r>
            <a:r>
              <a:rPr lang="hu-HU" sz="2400" kern="0" dirty="0"/>
              <a:t> </a:t>
            </a:r>
            <a:r>
              <a:rPr lang="hu-HU" sz="2400" kern="0" dirty="0" err="1"/>
              <a:t>Literacy</a:t>
            </a:r>
            <a:r>
              <a:rPr lang="hu-HU" sz="2400" kern="0" dirty="0"/>
              <a:t> </a:t>
            </a:r>
            <a:r>
              <a:rPr lang="hu-HU" sz="2400" kern="0" dirty="0" err="1"/>
              <a:t>Interventions</a:t>
            </a:r>
            <a:r>
              <a:rPr lang="hu-HU" sz="2400" kern="0" dirty="0"/>
              <a:t>: Policy and </a:t>
            </a:r>
            <a:r>
              <a:rPr lang="hu-HU" sz="2400" kern="0" dirty="0" err="1"/>
              <a:t>Practice</a:t>
            </a:r>
            <a:endParaRPr lang="hu-HU" sz="2400" kern="0" dirty="0"/>
          </a:p>
          <a:p>
            <a:pPr lvl="1"/>
            <a:r>
              <a:rPr lang="hu-HU" sz="2400" kern="0" dirty="0"/>
              <a:t>Open </a:t>
            </a:r>
            <a:r>
              <a:rPr lang="hu-HU" sz="2400" kern="0" dirty="0" err="1"/>
              <a:t>Badges</a:t>
            </a:r>
            <a:endParaRPr lang="hu-HU" sz="2400" kern="0" dirty="0"/>
          </a:p>
        </p:txBody>
      </p:sp>
      <p:pic>
        <p:nvPicPr>
          <p:cNvPr id="10" name="Kép 9" descr="A képen rajz látható&#10;&#10;Automatikusan generált leírás">
            <a:hlinkClick r:id="rId3"/>
            <a:extLst>
              <a:ext uri="{FF2B5EF4-FFF2-40B4-BE49-F238E27FC236}">
                <a16:creationId xmlns:a16="http://schemas.microsoft.com/office/drawing/2014/main" id="{946E06C6-937C-3B46-BBB5-D2856381A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61" y="5373216"/>
            <a:ext cx="2344314" cy="12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6A46-32EE-6F42-A568-18AD76E0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0"/>
            <a:ext cx="11712624" cy="980728"/>
          </a:xfrm>
        </p:spPr>
        <p:txBody>
          <a:bodyPr/>
          <a:lstStyle/>
          <a:p>
            <a:r>
              <a:rPr lang="hu-HU" b="0" dirty="0" err="1"/>
              <a:t>How</a:t>
            </a:r>
            <a:r>
              <a:rPr lang="hu-HU" b="0" dirty="0"/>
              <a:t> </a:t>
            </a:r>
            <a:r>
              <a:rPr lang="hu-HU" b="0" dirty="0" err="1"/>
              <a:t>to</a:t>
            </a:r>
            <a:r>
              <a:rPr lang="hu-HU" b="0" dirty="0"/>
              <a:t> </a:t>
            </a:r>
            <a:r>
              <a:rPr lang="hu-HU" b="0" dirty="0" err="1"/>
              <a:t>use</a:t>
            </a:r>
            <a:r>
              <a:rPr lang="hu-HU" b="0" dirty="0"/>
              <a:t> </a:t>
            </a:r>
            <a:r>
              <a:rPr lang="hu-HU" b="0" dirty="0" err="1"/>
              <a:t>the</a:t>
            </a:r>
            <a:r>
              <a:rPr lang="hu-HU" b="0" dirty="0"/>
              <a:t> </a:t>
            </a:r>
            <a:r>
              <a:rPr lang="hu-HU" b="0" dirty="0" err="1"/>
              <a:t>Capacity</a:t>
            </a:r>
            <a:r>
              <a:rPr lang="hu-HU" b="0" dirty="0"/>
              <a:t> Building Series?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B8DCBFF-10CF-AE45-AC10-16E452F20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93" y="1060366"/>
            <a:ext cx="4682003" cy="4816905"/>
          </a:xfrm>
        </p:spPr>
        <p:txBody>
          <a:bodyPr/>
          <a:lstStyle/>
          <a:p>
            <a:r>
              <a:rPr lang="hu-HU" sz="2400" b="1" dirty="0"/>
              <a:t>Online </a:t>
            </a:r>
            <a:r>
              <a:rPr lang="hu-HU" sz="2400" b="1" dirty="0" err="1"/>
              <a:t>through</a:t>
            </a:r>
            <a:r>
              <a:rPr lang="hu-HU" sz="2400" b="1" dirty="0"/>
              <a:t> EPALE!</a:t>
            </a:r>
          </a:p>
          <a:p>
            <a:r>
              <a:rPr lang="hu-HU" sz="2400" b="1" dirty="0"/>
              <a:t>Offline </a:t>
            </a:r>
            <a:r>
              <a:rPr lang="hu-HU" sz="2400" b="1" dirty="0" err="1"/>
              <a:t>through</a:t>
            </a:r>
            <a:r>
              <a:rPr lang="hu-HU" sz="2400" b="1" dirty="0"/>
              <a:t>...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b="1" dirty="0" err="1"/>
              <a:t>workshops</a:t>
            </a:r>
            <a:r>
              <a:rPr lang="hu-HU" sz="2400" dirty="0"/>
              <a:t> in </a:t>
            </a:r>
            <a:r>
              <a:rPr lang="hu-HU" sz="2400" dirty="0" err="1"/>
              <a:t>Member</a:t>
            </a:r>
            <a:r>
              <a:rPr lang="hu-HU" sz="2400" dirty="0"/>
              <a:t> </a:t>
            </a:r>
            <a:r>
              <a:rPr lang="hu-HU" sz="2400" dirty="0" err="1"/>
              <a:t>States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policy-</a:t>
            </a:r>
            <a:r>
              <a:rPr lang="hu-HU" sz="2400" dirty="0" err="1"/>
              <a:t>makers</a:t>
            </a:r>
            <a:r>
              <a:rPr lang="hu-HU" sz="2400" dirty="0"/>
              <a:t>: Hungary and </a:t>
            </a:r>
            <a:r>
              <a:rPr lang="hu-HU" sz="2400" dirty="0" err="1"/>
              <a:t>Malta</a:t>
            </a:r>
            <a:r>
              <a:rPr lang="hu-HU" sz="2400" dirty="0"/>
              <a:t>, Spain </a:t>
            </a:r>
            <a:r>
              <a:rPr lang="hu-HU" sz="2400" dirty="0" err="1"/>
              <a:t>so</a:t>
            </a:r>
            <a:r>
              <a:rPr lang="hu-HU" sz="2400" dirty="0"/>
              <a:t> far...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b="1" dirty="0" err="1"/>
              <a:t>professional</a:t>
            </a:r>
            <a:r>
              <a:rPr lang="hu-HU" sz="2400" b="1" dirty="0"/>
              <a:t> </a:t>
            </a:r>
            <a:r>
              <a:rPr lang="hu-HU" sz="2400" b="1" dirty="0" err="1"/>
              <a:t>events</a:t>
            </a:r>
            <a:r>
              <a:rPr lang="hu-HU" sz="2400" dirty="0"/>
              <a:t>, conferences, </a:t>
            </a:r>
            <a:r>
              <a:rPr lang="hu-HU" sz="2400" dirty="0" err="1"/>
              <a:t>support</a:t>
            </a:r>
            <a:r>
              <a:rPr lang="hu-HU" sz="2400" dirty="0"/>
              <a:t> service)</a:t>
            </a:r>
            <a:endParaRPr lang="hu-HU" sz="2400" b="1" dirty="0"/>
          </a:p>
          <a:p>
            <a:r>
              <a:rPr lang="hu-HU" sz="2400" b="1" dirty="0" err="1"/>
              <a:t>Webinars</a:t>
            </a:r>
            <a:r>
              <a:rPr lang="hu-HU" sz="2400" dirty="0"/>
              <a:t> in </a:t>
            </a:r>
            <a:r>
              <a:rPr lang="hu-HU" sz="2400" dirty="0" err="1"/>
              <a:t>national</a:t>
            </a:r>
            <a:r>
              <a:rPr lang="hu-HU" sz="2400" dirty="0"/>
              <a:t> </a:t>
            </a:r>
            <a:r>
              <a:rPr lang="hu-HU" sz="2400" dirty="0" err="1"/>
              <a:t>languages</a:t>
            </a:r>
            <a:r>
              <a:rPr lang="hu-HU" sz="2400" dirty="0"/>
              <a:t> (</a:t>
            </a:r>
            <a:r>
              <a:rPr lang="hu-HU" sz="2400" dirty="0" err="1"/>
              <a:t>organised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NSS)</a:t>
            </a:r>
          </a:p>
          <a:p>
            <a:r>
              <a:rPr lang="hu-HU" sz="2400" b="1" dirty="0" err="1"/>
              <a:t>Awareness</a:t>
            </a:r>
            <a:r>
              <a:rPr lang="hu-HU" sz="2400" b="1" dirty="0"/>
              <a:t> </a:t>
            </a:r>
            <a:r>
              <a:rPr lang="hu-HU" sz="2400" b="1" dirty="0" err="1"/>
              <a:t>raising</a:t>
            </a:r>
            <a:r>
              <a:rPr lang="hu-HU" sz="2400" b="1" dirty="0"/>
              <a:t> </a:t>
            </a:r>
            <a:r>
              <a:rPr lang="hu-HU" sz="2400" b="1" dirty="0" err="1"/>
              <a:t>campaigns</a:t>
            </a:r>
            <a:r>
              <a:rPr lang="hu-HU" sz="2400" b="1" dirty="0"/>
              <a:t> </a:t>
            </a:r>
            <a:r>
              <a:rPr lang="hu-HU" sz="2400" dirty="0"/>
              <a:t>(</a:t>
            </a:r>
            <a:r>
              <a:rPr lang="hu-HU" sz="2400" dirty="0" err="1"/>
              <a:t>Upskilling</a:t>
            </a:r>
            <a:r>
              <a:rPr lang="hu-HU" sz="2400" dirty="0"/>
              <a:t> </a:t>
            </a:r>
            <a:r>
              <a:rPr lang="hu-HU" sz="2400" dirty="0" err="1"/>
              <a:t>Pathways</a:t>
            </a:r>
            <a:r>
              <a:rPr lang="hu-HU" sz="2400" dirty="0"/>
              <a:t>)</a:t>
            </a:r>
          </a:p>
          <a:p>
            <a:endParaRPr lang="hu-HU" b="1" dirty="0"/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1A03089-F077-224A-8A05-421F0AF87B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698" y="1133595"/>
            <a:ext cx="3060541" cy="229540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6E6EE74-0703-A64F-9533-207C01F7935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13" y="1133596"/>
            <a:ext cx="3060541" cy="2295406"/>
          </a:xfrm>
          <a:prstGeom prst="rect">
            <a:avLst/>
          </a:prstGeom>
        </p:spPr>
      </p:pic>
      <p:pic>
        <p:nvPicPr>
          <p:cNvPr id="7" name="Kép 6" descr="A képen rajz látható&#10;&#10;Automatikusan generált leírás">
            <a:extLst>
              <a:ext uri="{FF2B5EF4-FFF2-40B4-BE49-F238E27FC236}">
                <a16:creationId xmlns:a16="http://schemas.microsoft.com/office/drawing/2014/main" id="{B1C4DCC3-92C5-9745-AFBF-EEA6A6357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61" y="5373216"/>
            <a:ext cx="2344314" cy="12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1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39A-11DE-0541-B6F4-6608B957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Get</a:t>
            </a:r>
            <a:r>
              <a:rPr lang="hu-HU" dirty="0"/>
              <a:t> </a:t>
            </a:r>
            <a:r>
              <a:rPr lang="hu-HU" dirty="0" err="1"/>
              <a:t>involved</a:t>
            </a:r>
            <a:r>
              <a:rPr lang="hu-HU" dirty="0"/>
              <a:t>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3D68D8-D191-7343-9009-61D33986829A}"/>
              </a:ext>
            </a:extLst>
          </p:cNvPr>
          <p:cNvSpPr txBox="1">
            <a:spLocks/>
          </p:cNvSpPr>
          <p:nvPr/>
        </p:nvSpPr>
        <p:spPr bwMode="auto">
          <a:xfrm>
            <a:off x="1271464" y="1792344"/>
            <a:ext cx="3463280" cy="358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85000"/>
              <a:buFont typeface="Marlett" pitchFamily="2" charset="2"/>
              <a:buChar char="4"/>
              <a:defRPr sz="2800">
                <a:solidFill>
                  <a:srgbClr val="02554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85000"/>
              <a:buFont typeface="Marlett" pitchFamily="2" charset="2"/>
              <a:buChar char="4"/>
              <a:defRPr sz="2400">
                <a:solidFill>
                  <a:srgbClr val="02554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85000"/>
              <a:buFont typeface="Marlett" pitchFamily="2" charset="2"/>
              <a:buChar char="4"/>
              <a:defRPr sz="2000">
                <a:solidFill>
                  <a:srgbClr val="02554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2554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2554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Marlett" pitchFamily="2" charset="2"/>
              <a:buNone/>
            </a:pPr>
            <a:r>
              <a:rPr lang="hu-HU" sz="4400" b="1" kern="0" dirty="0" err="1"/>
              <a:t>Contact</a:t>
            </a:r>
            <a:r>
              <a:rPr lang="hu-HU" sz="4400" b="1" kern="0" dirty="0"/>
              <a:t> </a:t>
            </a:r>
            <a:r>
              <a:rPr lang="hu-HU" sz="4400" b="1" kern="0" dirty="0" err="1"/>
              <a:t>us</a:t>
            </a:r>
            <a:r>
              <a:rPr lang="hu-HU" sz="4400" b="1" kern="0" dirty="0"/>
              <a:t>!</a:t>
            </a:r>
          </a:p>
          <a:p>
            <a:pPr marL="0" indent="0">
              <a:buNone/>
            </a:pPr>
            <a:endParaRPr lang="hu-HU" b="1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3200" b="1" dirty="0"/>
              <a:t>Tamás Harangozó</a:t>
            </a:r>
          </a:p>
          <a:p>
            <a:pPr marL="0" indent="0">
              <a:buNone/>
            </a:pPr>
            <a:r>
              <a:rPr lang="hu-HU" sz="2400" dirty="0"/>
              <a:t>Editor </a:t>
            </a:r>
            <a:r>
              <a:rPr lang="hu-HU" sz="2400" dirty="0" err="1"/>
              <a:t>for</a:t>
            </a:r>
            <a:r>
              <a:rPr lang="hu-HU" sz="2400" dirty="0"/>
              <a:t> EBSN </a:t>
            </a:r>
            <a:r>
              <a:rPr lang="hu-HU" sz="2400" dirty="0" err="1"/>
              <a:t>Capacity</a:t>
            </a:r>
            <a:r>
              <a:rPr lang="hu-HU" sz="2400" dirty="0"/>
              <a:t> Building Series</a:t>
            </a:r>
            <a:endParaRPr lang="hu-HU" sz="2400" b="1" dirty="0"/>
          </a:p>
          <a:p>
            <a:pPr marL="0" indent="0">
              <a:buNone/>
            </a:pP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ebsn-cbs-editor@basicskills.eu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Marlett" pitchFamily="2" charset="2"/>
              <a:buNone/>
            </a:pPr>
            <a:endParaRPr lang="hu-HU" sz="4000" b="1" kern="0" dirty="0"/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23C81969-7292-DC4E-B9CB-790711264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865467"/>
            <a:ext cx="5184576" cy="1440160"/>
          </a:xfrm>
        </p:spPr>
        <p:txBody>
          <a:bodyPr/>
          <a:lstStyle/>
          <a:p>
            <a:pPr marL="0" indent="0">
              <a:buNone/>
            </a:pPr>
            <a:r>
              <a:rPr lang="hu-HU" sz="4800" b="1" dirty="0"/>
              <a:t>Visit</a:t>
            </a:r>
            <a:r>
              <a:rPr lang="hu-HU" sz="4400" b="1" dirty="0"/>
              <a:t> </a:t>
            </a:r>
            <a:r>
              <a:rPr lang="hu-HU" sz="4800" b="1" dirty="0" err="1"/>
              <a:t>our</a:t>
            </a:r>
            <a:r>
              <a:rPr lang="hu-HU" sz="4800" b="1" dirty="0"/>
              <a:t> website!</a:t>
            </a:r>
          </a:p>
          <a:p>
            <a:pPr marL="0" indent="0">
              <a:buNone/>
            </a:pPr>
            <a:r>
              <a:rPr lang="hu-HU" sz="4400" b="1" dirty="0"/>
              <a:t> </a:t>
            </a:r>
            <a:r>
              <a:rPr lang="hu-HU" sz="3200" b="1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www.basicskills.eu</a:t>
            </a:r>
            <a:endParaRPr lang="hu-H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u-HU" sz="3600" dirty="0"/>
          </a:p>
        </p:txBody>
      </p:sp>
      <p:pic>
        <p:nvPicPr>
          <p:cNvPr id="10" name="Kép 9" descr="A képen rajz látható&#10;&#10;Automatikusan generált leírás">
            <a:extLst>
              <a:ext uri="{FF2B5EF4-FFF2-40B4-BE49-F238E27FC236}">
                <a16:creationId xmlns:a16="http://schemas.microsoft.com/office/drawing/2014/main" id="{545C2642-AC0C-AB44-9F33-36CC9E23B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61" y="5373216"/>
            <a:ext cx="2344314" cy="12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32593"/>
      </p:ext>
    </p:extLst>
  </p:cSld>
  <p:clrMapOvr>
    <a:masterClrMapping/>
  </p:clrMapOvr>
</p:sld>
</file>

<file path=ppt/theme/theme1.xml><?xml version="1.0" encoding="utf-8"?>
<a:theme xmlns:a="http://schemas.openxmlformats.org/drawingml/2006/main" name="ebsnpowerpointsablon">
  <a:themeElements>
    <a:clrScheme name="progre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gyéni 4. séma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gr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gres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gres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gres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gres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gres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gres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rogress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DBA6B2360E34DB95FAA48C51BD1AC" ma:contentTypeVersion="12" ma:contentTypeDescription="Create a new document." ma:contentTypeScope="" ma:versionID="90110b7b713793598ef79ef70bd7c63f">
  <xsd:schema xmlns:xsd="http://www.w3.org/2001/XMLSchema" xmlns:xs="http://www.w3.org/2001/XMLSchema" xmlns:p="http://schemas.microsoft.com/office/2006/metadata/properties" xmlns:ns2="c6003047-6c67-42c5-b7b1-561ad482b768" xmlns:ns3="78daa33e-33bb-449b-9d65-a59d5f57f36b" targetNamespace="http://schemas.microsoft.com/office/2006/metadata/properties" ma:root="true" ma:fieldsID="e54da582b33660a51574c6c5e33a25d7" ns2:_="" ns3:_="">
    <xsd:import namespace="c6003047-6c67-42c5-b7b1-561ad482b768"/>
    <xsd:import namespace="78daa33e-33bb-449b-9d65-a59d5f57f36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03047-6c67-42c5-b7b1-561ad482b7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aa33e-33bb-449b-9d65-a59d5f57f3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AFF8D0-C5A4-4694-8CE5-349339572560}"/>
</file>

<file path=customXml/itemProps2.xml><?xml version="1.0" encoding="utf-8"?>
<ds:datastoreItem xmlns:ds="http://schemas.openxmlformats.org/officeDocument/2006/customXml" ds:itemID="{AEC9AFB7-D4D7-4457-8AE3-53BA8FF3DF19}"/>
</file>

<file path=customXml/itemProps3.xml><?xml version="1.0" encoding="utf-8"?>
<ds:datastoreItem xmlns:ds="http://schemas.openxmlformats.org/officeDocument/2006/customXml" ds:itemID="{35DFC46E-A6F4-47EB-98B1-B6636153933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24699</TotalTime>
  <Words>504</Words>
  <Application>Microsoft Macintosh PowerPoint</Application>
  <PresentationFormat>Szélesvásznú</PresentationFormat>
  <Paragraphs>108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Marlett</vt:lpstr>
      <vt:lpstr>Myriad Pro</vt:lpstr>
      <vt:lpstr>ebsnpowerpointsablon</vt:lpstr>
      <vt:lpstr>PowerPoint-bemutató</vt:lpstr>
      <vt:lpstr>New Skills Agenda for Europe: Upskilling Pathways </vt:lpstr>
      <vt:lpstr>New Skills Agenda for Europe: Upskilling Pathways</vt:lpstr>
      <vt:lpstr>Background to the Capacity Building Series</vt:lpstr>
      <vt:lpstr>WHAT IS THE DIFFERENCE: OER &amp; MOOC?</vt:lpstr>
      <vt:lpstr>Capacity Building for Upskilling Pathways: OERs &amp; MOOCs</vt:lpstr>
      <vt:lpstr>How to use the Capacity Building Series?</vt:lpstr>
      <vt:lpstr>Get involved!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Tanulási programok a Nyitok központokban</dc:title>
  <dc:creator>Colosseum</dc:creator>
  <cp:lastModifiedBy>Tamás Harangozó</cp:lastModifiedBy>
  <cp:revision>403</cp:revision>
  <cp:lastPrinted>2017-11-07T23:18:48Z</cp:lastPrinted>
  <dcterms:created xsi:type="dcterms:W3CDTF">2014-01-21T10:59:41Z</dcterms:created>
  <dcterms:modified xsi:type="dcterms:W3CDTF">2019-10-16T08:00:03Z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0x010100B4CDBA6B2360E34DB95FAA48C51BD1AC</vt:lpwstr>
  </property>
</Properties>
</file>