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1"/>
  </p:notesMasterIdLst>
  <p:sldIdLst>
    <p:sldId id="256" r:id="rId3"/>
    <p:sldId id="259" r:id="rId4"/>
    <p:sldId id="260" r:id="rId5"/>
    <p:sldId id="261" r:id="rId6"/>
    <p:sldId id="262" r:id="rId7"/>
    <p:sldId id="263" r:id="rId8"/>
    <p:sldId id="264" r:id="rId9"/>
    <p:sldId id="265" r:id="rId10"/>
  </p:sldIdLst>
  <p:sldSz cx="12192000" cy="6858000"/>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661" autoAdjust="0"/>
  </p:normalViewPr>
  <p:slideViewPr>
    <p:cSldViewPr snapToGrid="0">
      <p:cViewPr varScale="1">
        <p:scale>
          <a:sx n="32" d="100"/>
          <a:sy n="32" d="100"/>
        </p:scale>
        <p:origin x="132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4"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lv-LV" sz="4400" b="0" strike="noStrike" spc="-1">
                <a:latin typeface="arial"/>
              </a:rPr>
              <a:t>Click to move the slide</a:t>
            </a:r>
          </a:p>
        </p:txBody>
      </p:sp>
      <p:sp>
        <p:nvSpPr>
          <p:cNvPr id="115" name="PlaceHolder 2"/>
          <p:cNvSpPr>
            <a:spLocks noGrp="1"/>
          </p:cNvSpPr>
          <p:nvPr>
            <p:ph type="body"/>
          </p:nvPr>
        </p:nvSpPr>
        <p:spPr>
          <a:xfrm>
            <a:off x="756000" y="5078520"/>
            <a:ext cx="6047640" cy="4811040"/>
          </a:xfrm>
          <a:prstGeom prst="rect">
            <a:avLst/>
          </a:prstGeom>
        </p:spPr>
        <p:txBody>
          <a:bodyPr lIns="0" tIns="0" rIns="0" bIns="0">
            <a:noAutofit/>
          </a:bodyPr>
          <a:lstStyle/>
          <a:p>
            <a:r>
              <a:rPr lang="lv-LV" sz="2000" b="0" strike="noStrike" spc="-1">
                <a:latin typeface="arial"/>
              </a:rPr>
              <a:t>Click to edit the notes format</a:t>
            </a:r>
          </a:p>
        </p:txBody>
      </p:sp>
      <p:sp>
        <p:nvSpPr>
          <p:cNvPr id="116" name="PlaceHolder 3"/>
          <p:cNvSpPr>
            <a:spLocks noGrp="1"/>
          </p:cNvSpPr>
          <p:nvPr>
            <p:ph type="hdr"/>
          </p:nvPr>
        </p:nvSpPr>
        <p:spPr>
          <a:xfrm>
            <a:off x="0" y="0"/>
            <a:ext cx="3280680" cy="534240"/>
          </a:xfrm>
          <a:prstGeom prst="rect">
            <a:avLst/>
          </a:prstGeom>
        </p:spPr>
        <p:txBody>
          <a:bodyPr lIns="0" tIns="0" rIns="0" bIns="0">
            <a:noAutofit/>
          </a:bodyPr>
          <a:lstStyle/>
          <a:p>
            <a:r>
              <a:rPr lang="lv-LV" sz="1400" b="0" strike="noStrike" spc="-1">
                <a:latin typeface="Tinos"/>
              </a:rPr>
              <a:t>&lt;header&gt;</a:t>
            </a:r>
          </a:p>
        </p:txBody>
      </p:sp>
      <p:sp>
        <p:nvSpPr>
          <p:cNvPr id="117"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lv-LV" sz="1400" b="0" strike="noStrike" spc="-1">
                <a:latin typeface="Tinos"/>
              </a:rPr>
              <a:t>&lt;date/time&gt;</a:t>
            </a:r>
          </a:p>
        </p:txBody>
      </p:sp>
      <p:sp>
        <p:nvSpPr>
          <p:cNvPr id="118" name="PlaceHolder 5"/>
          <p:cNvSpPr>
            <a:spLocks noGrp="1"/>
          </p:cNvSpPr>
          <p:nvPr>
            <p:ph type="ftr"/>
          </p:nvPr>
        </p:nvSpPr>
        <p:spPr>
          <a:xfrm>
            <a:off x="0" y="10157400"/>
            <a:ext cx="3280680" cy="534240"/>
          </a:xfrm>
          <a:prstGeom prst="rect">
            <a:avLst/>
          </a:prstGeom>
        </p:spPr>
        <p:txBody>
          <a:bodyPr lIns="0" tIns="0" rIns="0" bIns="0" anchor="b">
            <a:noAutofit/>
          </a:bodyPr>
          <a:lstStyle/>
          <a:p>
            <a:r>
              <a:rPr lang="lv-LV" sz="1400" b="0" strike="noStrike" spc="-1">
                <a:latin typeface="Tinos"/>
              </a:rPr>
              <a:t>&lt;footer&gt;</a:t>
            </a:r>
          </a:p>
        </p:txBody>
      </p:sp>
      <p:sp>
        <p:nvSpPr>
          <p:cNvPr id="119"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B5118EB2-6CCF-4E76-AB0A-942483F89D97}" type="slidenum">
              <a:rPr lang="lv-LV" sz="1400" b="0" strike="noStrike" spc="-1">
                <a:latin typeface="Tinos"/>
              </a:rPr>
              <a:t>‹#›</a:t>
            </a:fld>
            <a:endParaRPr lang="lv-LV" sz="1400" b="0" strike="noStrike" spc="-1">
              <a:latin typeface="Tinos"/>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 name="PlaceHolder 1"/>
          <p:cNvSpPr>
            <a:spLocks noGrp="1" noRot="1" noChangeAspect="1"/>
          </p:cNvSpPr>
          <p:nvPr>
            <p:ph type="sldImg"/>
          </p:nvPr>
        </p:nvSpPr>
        <p:spPr>
          <a:xfrm>
            <a:off x="422275" y="1241425"/>
            <a:ext cx="5949950" cy="3346450"/>
          </a:xfrm>
          <a:prstGeom prst="rect">
            <a:avLst/>
          </a:prstGeom>
        </p:spPr>
      </p:sp>
      <p:sp>
        <p:nvSpPr>
          <p:cNvPr id="614" name="PlaceHolder 2"/>
          <p:cNvSpPr>
            <a:spLocks noGrp="1"/>
          </p:cNvSpPr>
          <p:nvPr>
            <p:ph type="body"/>
          </p:nvPr>
        </p:nvSpPr>
        <p:spPr>
          <a:xfrm>
            <a:off x="679680" y="4777200"/>
            <a:ext cx="5435640" cy="3906000"/>
          </a:xfrm>
          <a:prstGeom prst="rect">
            <a:avLst/>
          </a:prstGeom>
        </p:spPr>
        <p:txBody>
          <a:bodyPr lIns="0" tIns="0" rIns="0" bIns="0">
            <a:noAutofit/>
          </a:bodyPr>
          <a:lstStyle/>
          <a:p>
            <a:endParaRPr lang="lv-LV" sz="2000" b="0" strike="noStrike" spc="-1">
              <a:latin typeface="arial"/>
            </a:endParaRPr>
          </a:p>
        </p:txBody>
      </p:sp>
      <p:sp>
        <p:nvSpPr>
          <p:cNvPr id="615"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2336F482-68D3-4F2F-8154-82BC11B4FEF0}" type="slidenum">
              <a:rPr lang="lv-LV" sz="1200" b="0" strike="noStrike" spc="-1">
                <a:solidFill>
                  <a:srgbClr val="000000"/>
                </a:solidFill>
                <a:latin typeface="+mn-lt"/>
                <a:ea typeface="+mn-ea"/>
              </a:rPr>
              <a:t>1</a:t>
            </a:fld>
            <a:endParaRPr lang="lv-LV"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 name="PlaceHolder 1"/>
          <p:cNvSpPr>
            <a:spLocks noGrp="1" noRot="1" noChangeAspect="1"/>
          </p:cNvSpPr>
          <p:nvPr>
            <p:ph type="sldImg"/>
          </p:nvPr>
        </p:nvSpPr>
        <p:spPr>
          <a:xfrm>
            <a:off x="422275" y="1241425"/>
            <a:ext cx="5949950" cy="3346450"/>
          </a:xfrm>
          <a:prstGeom prst="rect">
            <a:avLst/>
          </a:prstGeom>
        </p:spPr>
      </p:sp>
      <p:sp>
        <p:nvSpPr>
          <p:cNvPr id="623" name="PlaceHolder 2"/>
          <p:cNvSpPr>
            <a:spLocks noGrp="1"/>
          </p:cNvSpPr>
          <p:nvPr>
            <p:ph type="body"/>
          </p:nvPr>
        </p:nvSpPr>
        <p:spPr>
          <a:xfrm>
            <a:off x="679680" y="4777200"/>
            <a:ext cx="5435640" cy="3906000"/>
          </a:xfrm>
          <a:prstGeom prst="rect">
            <a:avLst/>
          </a:prstGeom>
        </p:spPr>
        <p:txBody>
          <a:bodyPr lIns="0" tIns="0" rIns="0" bIns="0">
            <a:noAutofit/>
          </a:bodyPr>
          <a:lstStyle/>
          <a:p>
            <a:endParaRPr lang="lv-LV" sz="2000" b="0" strike="noStrike" spc="-1">
              <a:latin typeface="arial"/>
            </a:endParaRPr>
          </a:p>
        </p:txBody>
      </p:sp>
      <p:sp>
        <p:nvSpPr>
          <p:cNvPr id="624"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329A1EF4-DE05-4D33-9DC5-D4FFE71CE84D}" type="slidenum">
              <a:rPr lang="lv-LV" sz="1200" b="0" strike="noStrike" spc="-1">
                <a:solidFill>
                  <a:srgbClr val="000000"/>
                </a:solidFill>
                <a:latin typeface="Calibri"/>
                <a:ea typeface="+mn-ea"/>
              </a:rPr>
              <a:t>2</a:t>
            </a:fld>
            <a:endParaRPr lang="lv-LV" sz="12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 name="PlaceHolder 1"/>
          <p:cNvSpPr>
            <a:spLocks noGrp="1" noRot="1" noChangeAspect="1"/>
          </p:cNvSpPr>
          <p:nvPr>
            <p:ph type="sldImg"/>
          </p:nvPr>
        </p:nvSpPr>
        <p:spPr>
          <a:xfrm>
            <a:off x="422275" y="1241425"/>
            <a:ext cx="5949950" cy="3346450"/>
          </a:xfrm>
          <a:prstGeom prst="rect">
            <a:avLst/>
          </a:prstGeom>
        </p:spPr>
      </p:sp>
      <p:sp>
        <p:nvSpPr>
          <p:cNvPr id="626" name="PlaceHolder 2"/>
          <p:cNvSpPr>
            <a:spLocks noGrp="1"/>
          </p:cNvSpPr>
          <p:nvPr>
            <p:ph type="body"/>
          </p:nvPr>
        </p:nvSpPr>
        <p:spPr>
          <a:xfrm>
            <a:off x="679680" y="4777200"/>
            <a:ext cx="5435640" cy="3906000"/>
          </a:xfrm>
          <a:prstGeom prst="rect">
            <a:avLst/>
          </a:prstGeom>
        </p:spPr>
        <p:txBody>
          <a:bodyPr lIns="0" tIns="0" rIns="0" bIns="0">
            <a:noAutofit/>
          </a:bodyPr>
          <a:lstStyle/>
          <a:p>
            <a:r>
              <a:rPr lang="lv-LV" sz="2000" dirty="0" smtClean="0"/>
              <a:t/>
            </a:r>
            <a:br>
              <a:rPr lang="lv-LV" sz="2000" dirty="0" smtClean="0"/>
            </a:br>
            <a:r>
              <a:rPr lang="lv-LV" sz="1200" b="0" i="0" kern="1200" dirty="0" smtClean="0">
                <a:solidFill>
                  <a:schemeClr val="tx1"/>
                </a:solidFill>
                <a:effectLst/>
                <a:latin typeface="+mn-lt"/>
                <a:ea typeface="+mn-ea"/>
                <a:cs typeface="+mn-cs"/>
              </a:rPr>
              <a:t>Līguma jēdziens var būt mulsinošs, jo reālajā dzīvē šis termins tiek lietots ļoti atšķirīgi. Dažreiz cilvēki saka: “Esmu parakstījis līgumu”, kas nozīmē, ka viņi ir parakstījuši dokumentu ar nosaukumu “līgums”. Dažreiz viņi saka: “Pārdevējam jāpilda līgums”, kas nozīmē, ka pārdevējam ir jāizpilda dažas līgumsaistības. Tomēr juridiski līgums nav nedz dokuments, nedz personas tiesības vai pienākumi, bet gan pušu vienošanās. Tā, piemēram, daudzos gadījumos mutisku vienošanos var uzskatīt par līgumu pat tad, ja nav rakstiska dokumenta.</a:t>
            </a:r>
            <a:endParaRPr lang="lv-LV" sz="2000" b="0" strike="noStrike" spc="-1" dirty="0">
              <a:latin typeface="arial"/>
            </a:endParaRPr>
          </a:p>
        </p:txBody>
      </p:sp>
      <p:sp>
        <p:nvSpPr>
          <p:cNvPr id="627"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02FA659C-AF52-49CD-9F2E-EE23B9E21961}" type="slidenum">
              <a:rPr lang="lv-LV" sz="1200" b="0" strike="noStrike" spc="-1">
                <a:solidFill>
                  <a:srgbClr val="000000"/>
                </a:solidFill>
                <a:latin typeface="+mn-lt"/>
                <a:ea typeface="+mn-ea"/>
              </a:rPr>
              <a:t>3</a:t>
            </a:fld>
            <a:endParaRPr lang="lv-LV" sz="12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 name="PlaceHolder 1"/>
          <p:cNvSpPr>
            <a:spLocks noGrp="1" noRot="1" noChangeAspect="1"/>
          </p:cNvSpPr>
          <p:nvPr>
            <p:ph type="sldImg"/>
          </p:nvPr>
        </p:nvSpPr>
        <p:spPr>
          <a:xfrm>
            <a:off x="422275" y="1241425"/>
            <a:ext cx="5949950" cy="3346450"/>
          </a:xfrm>
          <a:prstGeom prst="rect">
            <a:avLst/>
          </a:prstGeom>
        </p:spPr>
      </p:sp>
      <p:sp>
        <p:nvSpPr>
          <p:cNvPr id="629" name="PlaceHolder 2"/>
          <p:cNvSpPr>
            <a:spLocks noGrp="1"/>
          </p:cNvSpPr>
          <p:nvPr>
            <p:ph type="body"/>
          </p:nvPr>
        </p:nvSpPr>
        <p:spPr>
          <a:xfrm>
            <a:off x="679680" y="4777200"/>
            <a:ext cx="5435640" cy="3906000"/>
          </a:xfrm>
          <a:prstGeom prst="rect">
            <a:avLst/>
          </a:prstGeom>
        </p:spPr>
        <p:txBody>
          <a:bodyPr lIns="0" tIns="0" rIns="0" bIns="0">
            <a:noAutofit/>
          </a:bodyPr>
          <a:lstStyle/>
          <a:p>
            <a:r>
              <a:rPr lang="lv-LV" sz="2000" dirty="0" smtClean="0"/>
              <a:t>Tomēr, pat ja visi līgumi ir vienošanās, ne visas </a:t>
            </a:r>
            <a:r>
              <a:rPr lang="lv-LV" sz="2000" dirty="0" smtClean="0"/>
              <a:t>vienošanās</a:t>
            </a:r>
            <a:r>
              <a:rPr lang="lv-LV" sz="2000" dirty="0" smtClean="0"/>
              <a:t> ir līgumi. Tā, piemēram, draugu vienošanās par kopīgu operas apmeklēšanu netiks uzskatīta par līgumu un nebūs juridiski saistoša.</a:t>
            </a:r>
            <a:endParaRPr lang="lv-LV" sz="2000" b="0" strike="noStrike" spc="-1" dirty="0">
              <a:latin typeface="arial"/>
            </a:endParaRPr>
          </a:p>
        </p:txBody>
      </p:sp>
      <p:sp>
        <p:nvSpPr>
          <p:cNvPr id="630"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C1AECC0E-6460-457E-B3D5-F2A8F1B4C146}" type="slidenum">
              <a:rPr lang="lv-LV" sz="1200" b="0" strike="noStrike" spc="-1">
                <a:solidFill>
                  <a:srgbClr val="000000"/>
                </a:solidFill>
                <a:latin typeface="+mn-lt"/>
                <a:ea typeface="+mn-ea"/>
              </a:rPr>
              <a:t>4</a:t>
            </a:fld>
            <a:endParaRPr lang="lv-LV" sz="12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 name="PlaceHolder 1"/>
          <p:cNvSpPr>
            <a:spLocks noGrp="1" noRot="1" noChangeAspect="1"/>
          </p:cNvSpPr>
          <p:nvPr>
            <p:ph type="sldImg"/>
          </p:nvPr>
        </p:nvSpPr>
        <p:spPr>
          <a:xfrm>
            <a:off x="422275" y="1241425"/>
            <a:ext cx="5949950" cy="3346450"/>
          </a:xfrm>
          <a:prstGeom prst="rect">
            <a:avLst/>
          </a:prstGeom>
        </p:spPr>
      </p:sp>
      <p:sp>
        <p:nvSpPr>
          <p:cNvPr id="632" name="PlaceHolder 2"/>
          <p:cNvSpPr>
            <a:spLocks noGrp="1"/>
          </p:cNvSpPr>
          <p:nvPr>
            <p:ph type="body"/>
          </p:nvPr>
        </p:nvSpPr>
        <p:spPr>
          <a:xfrm>
            <a:off x="679680" y="4777200"/>
            <a:ext cx="5435640" cy="3906000"/>
          </a:xfrm>
          <a:prstGeom prst="rect">
            <a:avLst/>
          </a:prstGeom>
        </p:spPr>
        <p:txBody>
          <a:bodyPr lIns="0" tIns="0" rIns="0" bIns="0">
            <a:noAutofit/>
          </a:bodyPr>
          <a:lstStyle/>
          <a:p>
            <a:r>
              <a:rPr lang="lv-LV" sz="2000" dirty="0" smtClean="0"/>
              <a:t/>
            </a:r>
            <a:br>
              <a:rPr lang="lv-LV" sz="2000" dirty="0" smtClean="0"/>
            </a:br>
            <a:r>
              <a:rPr lang="lv-LV" sz="1200" b="0" i="0" kern="1200" dirty="0" smtClean="0">
                <a:solidFill>
                  <a:schemeClr val="tx1"/>
                </a:solidFill>
                <a:effectLst/>
                <a:latin typeface="+mn-lt"/>
                <a:ea typeface="+mn-ea"/>
                <a:cs typeface="+mn-cs"/>
              </a:rPr>
              <a:t>Tāpēc līgumus var noslēgt gan rakstiski, gan mutiski. Jebkurā gadījumā līgums būs saistošs abām pusēm. Ir noteiktas situācijas, kad likums pieprasa līgumu slēgt </a:t>
            </a:r>
            <a:r>
              <a:rPr lang="lv-LV" sz="1200" b="0" i="0" kern="1200" dirty="0" err="1" smtClean="0">
                <a:solidFill>
                  <a:schemeClr val="tx1"/>
                </a:solidFill>
                <a:effectLst/>
                <a:latin typeface="+mn-lt"/>
                <a:ea typeface="+mn-ea"/>
                <a:cs typeface="+mn-cs"/>
              </a:rPr>
              <a:t>rakstveidā</a:t>
            </a:r>
            <a:r>
              <a:rPr lang="lv-LV" sz="1200" b="0" i="0" kern="1200" dirty="0" smtClean="0">
                <a:solidFill>
                  <a:schemeClr val="tx1"/>
                </a:solidFill>
                <a:effectLst/>
                <a:latin typeface="+mn-lt"/>
                <a:ea typeface="+mn-ea"/>
                <a:cs typeface="+mn-cs"/>
              </a:rPr>
              <a:t>, piemēram, līgumi par nekustamo īpašumu, patēriņa kredītu vai kompleksu ceļojumu.</a:t>
            </a:r>
            <a:endParaRPr lang="lv-LV" sz="2000" b="0" strike="noStrike" spc="-1" dirty="0">
              <a:latin typeface="arial"/>
            </a:endParaRPr>
          </a:p>
        </p:txBody>
      </p:sp>
      <p:sp>
        <p:nvSpPr>
          <p:cNvPr id="633"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14AE0589-AE5F-4D5A-B57E-49284E4BEBF8}" type="slidenum">
              <a:rPr lang="lv-LV" sz="1200" b="0" strike="noStrike" spc="-1">
                <a:solidFill>
                  <a:srgbClr val="000000"/>
                </a:solidFill>
                <a:latin typeface="+mn-lt"/>
                <a:ea typeface="+mn-ea"/>
              </a:rPr>
              <a:t>5</a:t>
            </a:fld>
            <a:endParaRPr lang="lv-LV" sz="1200" b="0" strike="noStrike" spc="-1">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 name="PlaceHolder 1"/>
          <p:cNvSpPr>
            <a:spLocks noGrp="1" noRot="1" noChangeAspect="1"/>
          </p:cNvSpPr>
          <p:nvPr>
            <p:ph type="sldImg"/>
          </p:nvPr>
        </p:nvSpPr>
        <p:spPr>
          <a:xfrm>
            <a:off x="422275" y="1241425"/>
            <a:ext cx="5949950" cy="3346450"/>
          </a:xfrm>
          <a:prstGeom prst="rect">
            <a:avLst/>
          </a:prstGeom>
        </p:spPr>
      </p:sp>
      <p:sp>
        <p:nvSpPr>
          <p:cNvPr id="635" name="PlaceHolder 2"/>
          <p:cNvSpPr>
            <a:spLocks noGrp="1"/>
          </p:cNvSpPr>
          <p:nvPr>
            <p:ph type="body"/>
          </p:nvPr>
        </p:nvSpPr>
        <p:spPr>
          <a:xfrm>
            <a:off x="679680" y="4777200"/>
            <a:ext cx="5435640" cy="3906000"/>
          </a:xfrm>
          <a:prstGeom prst="rect">
            <a:avLst/>
          </a:prstGeom>
        </p:spPr>
        <p:txBody>
          <a:bodyPr lIns="0" tIns="0" rIns="0" bIns="0">
            <a:noAutofit/>
          </a:bodyPr>
          <a:lstStyle/>
          <a:p>
            <a:r>
              <a:rPr lang="lv-LV" sz="2000" dirty="0" smtClean="0"/>
              <a:t/>
            </a:r>
            <a:br>
              <a:rPr lang="lv-LV" sz="2000" dirty="0" smtClean="0"/>
            </a:br>
            <a:r>
              <a:rPr lang="lv-LV" sz="1200" b="0" i="0" kern="1200" dirty="0" smtClean="0">
                <a:solidFill>
                  <a:schemeClr val="tx1"/>
                </a:solidFill>
                <a:effectLst/>
                <a:latin typeface="+mn-lt"/>
                <a:ea typeface="+mn-ea"/>
                <a:cs typeface="+mn-cs"/>
              </a:rPr>
              <a:t>Parasti līgums, kas noslēgts atbilstoši likumam, būs saistošs tā pusēm, t.i., līguma pusēm būs juridisks pienākums izpildīt savas līgumsaistības. Līguma nepildīšanas gadījumā, puses savstarpējo strīdu risina tiesā. Šajā slaidā jūs varat redzēt Latvijas Civillikum pantu, kurā minēts ir šis noteikums. Tomēr nemaz ne tik reti nākas sastapties ar šī noteikuma izņēmumiem.</a:t>
            </a:r>
            <a:endParaRPr lang="lv-LV" sz="2000" b="0" strike="noStrike" spc="-1" dirty="0">
              <a:latin typeface="arial"/>
            </a:endParaRPr>
          </a:p>
        </p:txBody>
      </p:sp>
      <p:sp>
        <p:nvSpPr>
          <p:cNvPr id="636"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BCFD2F92-BA0E-4570-A913-B2A2502B9F4C}" type="slidenum">
              <a:rPr lang="lv-LV" sz="1200" b="0" strike="noStrike" spc="-1">
                <a:solidFill>
                  <a:srgbClr val="000000"/>
                </a:solidFill>
                <a:latin typeface="+mn-lt"/>
                <a:ea typeface="+mn-ea"/>
              </a:rPr>
              <a:t>6</a:t>
            </a:fld>
            <a:endParaRPr lang="lv-LV" sz="1200" b="0" strike="noStrike" spc="-1">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 name="PlaceHolder 1"/>
          <p:cNvSpPr>
            <a:spLocks noGrp="1" noRot="1" noChangeAspect="1"/>
          </p:cNvSpPr>
          <p:nvPr>
            <p:ph type="sldImg"/>
          </p:nvPr>
        </p:nvSpPr>
        <p:spPr>
          <a:xfrm>
            <a:off x="422275" y="1241425"/>
            <a:ext cx="5949950" cy="3346450"/>
          </a:xfrm>
          <a:prstGeom prst="rect">
            <a:avLst/>
          </a:prstGeom>
        </p:spPr>
      </p:sp>
      <p:sp>
        <p:nvSpPr>
          <p:cNvPr id="638" name="PlaceHolder 2"/>
          <p:cNvSpPr>
            <a:spLocks noGrp="1"/>
          </p:cNvSpPr>
          <p:nvPr>
            <p:ph type="body"/>
          </p:nvPr>
        </p:nvSpPr>
        <p:spPr>
          <a:xfrm>
            <a:off x="679680" y="4777200"/>
            <a:ext cx="5435640" cy="3906000"/>
          </a:xfrm>
          <a:prstGeom prst="rect">
            <a:avLst/>
          </a:prstGeom>
        </p:spPr>
        <p:txBody>
          <a:bodyPr lIns="0" tIns="0" rIns="0" bIns="0">
            <a:noAutofit/>
          </a:bodyPr>
          <a:lstStyle/>
          <a:p>
            <a:r>
              <a:rPr lang="lv-LV" sz="2000" b="0" strike="noStrike" spc="-1" dirty="0" smtClean="0">
                <a:latin typeface="arial"/>
              </a:rPr>
              <a:t>Viens ļoti svarīgs šī likuma izņēmums ir nelegāls līgums. Ja jūs uzmanīgi lasījāt iepriekšējā slaida tekstu, jūs noteikti pamanījāt, ka, lai līgums būtu saistošs, tam jābūt likumīgi noslēgtam. </a:t>
            </a:r>
          </a:p>
          <a:p>
            <a:r>
              <a:rPr lang="lv-LV" sz="2000" b="0" strike="noStrike" spc="-1" dirty="0" smtClean="0">
                <a:latin typeface="arial"/>
              </a:rPr>
              <a:t>Patērētājs var atteikties izpildīt nelikumīgu līgumu. Tomēr ir ārkārtīgi svarīgi pārliecināties, ka līgums tiešām ir nelikumīgs.</a:t>
            </a:r>
          </a:p>
          <a:p>
            <a:r>
              <a:rPr lang="lv-LV" sz="2000" b="0" strike="noStrike" spc="-1" dirty="0" smtClean="0">
                <a:latin typeface="arial"/>
              </a:rPr>
              <a:t>Kļūdas sekas var būt ļoti tālejošas. Šī iemesla dēļ patērētājam būtu jāpamato ar pierādījumiem līguma nelikumība.</a:t>
            </a:r>
            <a:r>
              <a:rPr lang="lv-LV" sz="2000" b="0" strike="noStrike" spc="-1" baseline="0" dirty="0" smtClean="0">
                <a:latin typeface="arial"/>
              </a:rPr>
              <a:t> T</a:t>
            </a:r>
            <a:r>
              <a:rPr lang="lv-LV" sz="2000" b="0" strike="noStrike" spc="-1" dirty="0" smtClean="0">
                <a:latin typeface="arial"/>
              </a:rPr>
              <a:t>iesas lēmums tam ir labs piemērs.</a:t>
            </a:r>
            <a:endParaRPr lang="lv-LV" sz="2000" b="0" strike="noStrike" spc="-1" dirty="0">
              <a:latin typeface="arial"/>
            </a:endParaRPr>
          </a:p>
        </p:txBody>
      </p:sp>
      <p:sp>
        <p:nvSpPr>
          <p:cNvPr id="639"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7527523A-8CF4-40A7-8036-9CFE6AC3BB95}" type="slidenum">
              <a:rPr lang="lv-LV" sz="1200" b="0" strike="noStrike" spc="-1">
                <a:solidFill>
                  <a:srgbClr val="000000"/>
                </a:solidFill>
                <a:latin typeface="+mn-lt"/>
                <a:ea typeface="+mn-ea"/>
              </a:rPr>
              <a:t>7</a:t>
            </a:fld>
            <a:endParaRPr lang="lv-LV" sz="1200" b="0" strike="noStrike" spc="-1">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 name="PlaceHolder 1"/>
          <p:cNvSpPr>
            <a:spLocks noGrp="1" noRot="1" noChangeAspect="1"/>
          </p:cNvSpPr>
          <p:nvPr>
            <p:ph type="sldImg"/>
          </p:nvPr>
        </p:nvSpPr>
        <p:spPr>
          <a:xfrm>
            <a:off x="422275" y="1241425"/>
            <a:ext cx="5949950" cy="3346450"/>
          </a:xfrm>
          <a:prstGeom prst="rect">
            <a:avLst/>
          </a:prstGeom>
        </p:spPr>
      </p:sp>
      <p:sp>
        <p:nvSpPr>
          <p:cNvPr id="641" name="PlaceHolder 2"/>
          <p:cNvSpPr>
            <a:spLocks noGrp="1"/>
          </p:cNvSpPr>
          <p:nvPr>
            <p:ph type="body"/>
          </p:nvPr>
        </p:nvSpPr>
        <p:spPr>
          <a:xfrm>
            <a:off x="679680" y="4777200"/>
            <a:ext cx="5435640" cy="3906000"/>
          </a:xfrm>
          <a:prstGeom prst="rect">
            <a:avLst/>
          </a:prstGeom>
        </p:spPr>
        <p:txBody>
          <a:bodyPr lIns="0" tIns="0" rIns="0" bIns="0">
            <a:noAutofit/>
          </a:bodyPr>
          <a:lstStyle/>
          <a:p>
            <a:r>
              <a:rPr lang="lv-LV" sz="2000" dirty="0" smtClean="0"/>
              <a:t/>
            </a:r>
            <a:br>
              <a:rPr lang="lv-LV" sz="2000" dirty="0" smtClean="0"/>
            </a:br>
            <a:r>
              <a:rPr lang="lv-LV" sz="1200" b="0" i="0" kern="1200" dirty="0" smtClean="0">
                <a:solidFill>
                  <a:schemeClr val="tx1"/>
                </a:solidFill>
                <a:effectLst/>
                <a:latin typeface="+mn-lt"/>
                <a:ea typeface="+mn-ea"/>
                <a:cs typeface="+mn-cs"/>
              </a:rPr>
              <a:t>Dažreiz līgums kopumā nav nelikumīgs, bet </a:t>
            </a:r>
            <a:r>
              <a:rPr lang="lv-LV" sz="1200" b="0" i="0" kern="1200" smtClean="0">
                <a:solidFill>
                  <a:schemeClr val="tx1"/>
                </a:solidFill>
                <a:effectLst/>
                <a:latin typeface="+mn-lt"/>
                <a:ea typeface="+mn-ea"/>
                <a:cs typeface="+mn-cs"/>
              </a:rPr>
              <a:t>nelikumīgi ir tikai </a:t>
            </a:r>
            <a:r>
              <a:rPr lang="lv-LV" sz="1200" b="0" i="0" kern="1200" dirty="0" smtClean="0">
                <a:solidFill>
                  <a:schemeClr val="tx1"/>
                </a:solidFill>
                <a:effectLst/>
                <a:latin typeface="+mn-lt"/>
                <a:ea typeface="+mn-ea"/>
                <a:cs typeface="+mn-cs"/>
              </a:rPr>
              <a:t>daži </a:t>
            </a:r>
            <a:r>
              <a:rPr lang="lv-LV" sz="1200" b="0" i="0" kern="1200" smtClean="0">
                <a:solidFill>
                  <a:schemeClr val="tx1"/>
                </a:solidFill>
                <a:effectLst/>
                <a:latin typeface="+mn-lt"/>
                <a:ea typeface="+mn-ea"/>
                <a:cs typeface="+mn-cs"/>
              </a:rPr>
              <a:t>līguma noteikumi. </a:t>
            </a:r>
            <a:r>
              <a:rPr lang="lv-LV" sz="1200" b="0" i="0" kern="1200" dirty="0" smtClean="0">
                <a:solidFill>
                  <a:schemeClr val="tx1"/>
                </a:solidFill>
                <a:effectLst/>
                <a:latin typeface="+mn-lt"/>
                <a:ea typeface="+mn-ea"/>
                <a:cs typeface="+mn-cs"/>
              </a:rPr>
              <a:t>Arī šajā gadījumā patērētājam jāpārliecinās, vai viņam ir pamatoti pierādījumi par konkrētā līguma nosacījuma nelikumību, piemēram, patērētāju aizsardzības iestādes lēmums, kurā šis līguma nosacījums tiek pasludināts par negodīgu.</a:t>
            </a:r>
            <a:endParaRPr lang="lv-LV" sz="2000" b="0" strike="noStrike" spc="-1" dirty="0">
              <a:latin typeface="arial"/>
            </a:endParaRPr>
          </a:p>
        </p:txBody>
      </p:sp>
      <p:sp>
        <p:nvSpPr>
          <p:cNvPr id="642"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9EE35758-1D9D-4F2D-863C-D513CD6BDB56}" type="slidenum">
              <a:rPr lang="lv-LV" sz="1200" b="0" strike="noStrike" spc="-1">
                <a:solidFill>
                  <a:srgbClr val="000000"/>
                </a:solidFill>
                <a:latin typeface="+mn-lt"/>
                <a:ea typeface="+mn-ea"/>
              </a:rPr>
              <a:t>8</a:t>
            </a:fld>
            <a:endParaRPr lang="lv-LV"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lv-LV" sz="3200" b="0" strike="noStrike" spc="-1">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lv-LV" sz="3200" b="0" strike="noStrike" spc="-1">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lv-LV" sz="3200" b="0" strike="noStrike" spc="-1">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lv-LV" sz="3200" b="0" strike="noStrike" spc="-1">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lv-LV" sz="3200" b="0" strike="noStrike" spc="-1">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lv-LV" sz="3200" b="0" strike="noStrike" spc="-1">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41"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43"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45"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4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5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
        <p:nvSpPr>
          <p:cNvPr id="52"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4"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5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56"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5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60"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62"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lv-LV" sz="3200" b="0" strike="noStrike" spc="-1">
              <a:latin typeface="arial"/>
            </a:endParaRPr>
          </a:p>
        </p:txBody>
      </p:sp>
      <p:sp>
        <p:nvSpPr>
          <p:cNvPr id="63"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6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6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67"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
        <p:nvSpPr>
          <p:cNvPr id="68"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70"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lv-LV" sz="3200" b="0" strike="noStrike" spc="-1">
              <a:latin typeface="arial"/>
            </a:endParaRPr>
          </a:p>
        </p:txBody>
      </p:sp>
      <p:sp>
        <p:nvSpPr>
          <p:cNvPr id="71"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lv-LV" sz="3200" b="0" strike="noStrike" spc="-1">
              <a:latin typeface="arial"/>
            </a:endParaRPr>
          </a:p>
        </p:txBody>
      </p:sp>
      <p:sp>
        <p:nvSpPr>
          <p:cNvPr id="72"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lv-LV" sz="3200" b="0" strike="noStrike" spc="-1">
              <a:latin typeface="arial"/>
            </a:endParaRPr>
          </a:p>
        </p:txBody>
      </p:sp>
      <p:sp>
        <p:nvSpPr>
          <p:cNvPr id="73"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lv-LV" sz="3200" b="0" strike="noStrike" spc="-1">
              <a:latin typeface="arial"/>
            </a:endParaRPr>
          </a:p>
        </p:txBody>
      </p:sp>
      <p:sp>
        <p:nvSpPr>
          <p:cNvPr id="74"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lv-LV" sz="3200" b="0" strike="noStrike" spc="-1">
              <a:latin typeface="arial"/>
            </a:endParaRPr>
          </a:p>
        </p:txBody>
      </p:sp>
      <p:sp>
        <p:nvSpPr>
          <p:cNvPr id="75"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080" cy="1144440"/>
          </a:xfrm>
          <a:prstGeom prst="rect">
            <a:avLst/>
          </a:prstGeom>
        </p:spPr>
        <p:txBody>
          <a:bodyPr lIns="0" tIns="0" rIns="0" bIns="0" anchor="ctr">
            <a:noAutofit/>
          </a:bodyPr>
          <a:lstStyle/>
          <a:p>
            <a:pPr algn="ctr"/>
            <a:r>
              <a:rPr lang="lv-LV" sz="1800" b="0" strike="noStrike" spc="-1">
                <a:latin typeface="arial"/>
              </a:rPr>
              <a:t>Click to edit the title text format</a:t>
            </a:r>
          </a:p>
        </p:txBody>
      </p:sp>
      <p:sp>
        <p:nvSpPr>
          <p:cNvPr id="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lv-LV" sz="4400" b="0" strike="noStrike" spc="-1">
                <a:latin typeface="arial"/>
              </a:rPr>
              <a:t>Click to edit the title text format</a:t>
            </a:r>
          </a:p>
        </p:txBody>
      </p:sp>
      <p:sp>
        <p:nvSpPr>
          <p:cNvPr id="39"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 name="Picture 2"/>
          <p:cNvPicPr/>
          <p:nvPr/>
        </p:nvPicPr>
        <p:blipFill>
          <a:blip r:embed="rId3"/>
          <a:stretch/>
        </p:blipFill>
        <p:spPr>
          <a:xfrm>
            <a:off x="864720" y="1841760"/>
            <a:ext cx="10582200" cy="2399760"/>
          </a:xfrm>
          <a:prstGeom prst="rect">
            <a:avLst/>
          </a:prstGeom>
          <a:ln>
            <a:noFill/>
          </a:ln>
        </p:spPr>
      </p:pic>
      <p:pic>
        <p:nvPicPr>
          <p:cNvPr id="121" name="Picture 53"/>
          <p:cNvPicPr/>
          <p:nvPr/>
        </p:nvPicPr>
        <p:blipFill>
          <a:blip r:embed="rId4"/>
          <a:stretch/>
        </p:blipFill>
        <p:spPr>
          <a:xfrm>
            <a:off x="864720" y="421920"/>
            <a:ext cx="2133720" cy="918720"/>
          </a:xfrm>
          <a:prstGeom prst="rect">
            <a:avLst/>
          </a:prstGeom>
          <a:ln>
            <a:noFill/>
          </a:ln>
        </p:spPr>
      </p:pic>
      <p:sp>
        <p:nvSpPr>
          <p:cNvPr id="122" name="CustomShape 1"/>
          <p:cNvSpPr/>
          <p:nvPr/>
        </p:nvSpPr>
        <p:spPr>
          <a:xfrm>
            <a:off x="864720" y="5621760"/>
            <a:ext cx="10582200" cy="42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1100" b="1" strike="noStrike" spc="-1">
                <a:solidFill>
                  <a:srgbClr val="383838"/>
                </a:solidFill>
                <a:latin typeface="Calibri"/>
                <a:ea typeface="Times New Roman"/>
              </a:rPr>
              <a:t>This publication reflects the views of the authors, and the Commission cannot be held  responsible for any use, which may be made of the information contained therein</a:t>
            </a:r>
            <a:endParaRPr lang="lv-LV" sz="11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4000" advTm="2000">
        <p:fade/>
      </p:transition>
    </mc:Choice>
    <mc:Fallback xmlns="" xmlns:p15="http://schemas.microsoft.com/office/powerpoint/2012/main">
      <p:transition spd="slow" advTm="2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129" name="CustomShape 1"/>
          <p:cNvSpPr/>
          <p:nvPr/>
        </p:nvSpPr>
        <p:spPr>
          <a:xfrm>
            <a:off x="3993120" y="3018960"/>
            <a:ext cx="7719840" cy="1521360"/>
          </a:xfrm>
          <a:prstGeom prst="rect">
            <a:avLst/>
          </a:prstGeom>
          <a:solidFill>
            <a:srgbClr val="FFFFFF"/>
          </a:solidFill>
          <a:ln>
            <a:noFill/>
          </a:ln>
        </p:spPr>
        <p:style>
          <a:lnRef idx="0">
            <a:scrgbClr r="0" g="0" b="0"/>
          </a:lnRef>
          <a:fillRef idx="0">
            <a:scrgbClr r="0" g="0" b="0"/>
          </a:fillRef>
          <a:effectRef idx="0">
            <a:scrgbClr r="0" g="0" b="0"/>
          </a:effectRef>
          <a:fontRef idx="minor"/>
        </p:style>
        <p:txBody>
          <a:bodyPr lIns="144000" tIns="72000" rIns="144000" bIns="72000" anchor="ctr">
            <a:normAutofit/>
          </a:bodyPr>
          <a:lstStyle/>
          <a:p>
            <a:pPr>
              <a:lnSpc>
                <a:spcPct val="90000"/>
              </a:lnSpc>
            </a:pPr>
            <a:r>
              <a:rPr lang="lv-LV" sz="10000" b="1" strike="noStrike" spc="-1" dirty="0" smtClean="0">
                <a:solidFill>
                  <a:srgbClr val="7030A0"/>
                </a:solidFill>
                <a:latin typeface="Calibri"/>
                <a:ea typeface="DejaVu Sans"/>
              </a:rPr>
              <a:t>4.1.2.tēma</a:t>
            </a:r>
            <a:endParaRPr lang="lv-LV" sz="10000" b="0" strike="noStrike" spc="-1" dirty="0">
              <a:latin typeface="arial"/>
            </a:endParaRPr>
          </a:p>
        </p:txBody>
      </p:sp>
      <p:sp>
        <p:nvSpPr>
          <p:cNvPr id="130" name="CustomShape 2"/>
          <p:cNvSpPr/>
          <p:nvPr/>
        </p:nvSpPr>
        <p:spPr>
          <a:xfrm>
            <a:off x="3991320" y="4796640"/>
            <a:ext cx="7721280" cy="1599840"/>
          </a:xfrm>
          <a:prstGeom prst="rect">
            <a:avLst/>
          </a:prstGeom>
          <a:solidFill>
            <a:srgbClr val="000000"/>
          </a:solidFill>
          <a:ln>
            <a:noFill/>
          </a:ln>
        </p:spPr>
        <p:style>
          <a:lnRef idx="0">
            <a:scrgbClr r="0" g="0" b="0"/>
          </a:lnRef>
          <a:fillRef idx="0">
            <a:scrgbClr r="0" g="0" b="0"/>
          </a:fillRef>
          <a:effectRef idx="0">
            <a:scrgbClr r="0" g="0" b="0"/>
          </a:effectRef>
          <a:fontRef idx="minor"/>
        </p:style>
        <p:txBody>
          <a:bodyPr lIns="180000" tIns="108000" rIns="180000" bIns="108000" anchor="ctr">
            <a:normAutofit/>
          </a:bodyPr>
          <a:lstStyle/>
          <a:p>
            <a:pPr algn="ctr">
              <a:lnSpc>
                <a:spcPct val="90000"/>
              </a:lnSpc>
              <a:spcBef>
                <a:spcPts val="1001"/>
              </a:spcBef>
            </a:pPr>
            <a:r>
              <a:rPr lang="lv-LV" sz="4000" b="1" strike="noStrike" spc="-1" dirty="0" smtClean="0">
                <a:solidFill>
                  <a:srgbClr val="FFFFFF"/>
                </a:solidFill>
                <a:latin typeface="Calibri"/>
                <a:ea typeface="DejaVu Sans"/>
              </a:rPr>
              <a:t>Patērētāja līgums</a:t>
            </a:r>
            <a:endParaRPr lang="lv-LV" sz="4000" b="0" strike="noStrike" spc="-1" dirty="0">
              <a:latin typeface="arial"/>
            </a:endParaRPr>
          </a:p>
        </p:txBody>
      </p:sp>
      <p:pic>
        <p:nvPicPr>
          <p:cNvPr id="131" name="Picture 6"/>
          <p:cNvPicPr/>
          <p:nvPr/>
        </p:nvPicPr>
        <p:blipFill>
          <a:blip r:embed="rId3"/>
          <a:stretch/>
        </p:blipFill>
        <p:spPr>
          <a:xfrm>
            <a:off x="173880" y="159480"/>
            <a:ext cx="3597480" cy="8146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p15="http://schemas.microsoft.com/office/powerpoint/2012/main">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CustomShape 1"/>
          <p:cNvSpPr/>
          <p:nvPr/>
        </p:nvSpPr>
        <p:spPr>
          <a:xfrm rot="16200000">
            <a:off x="-3154680" y="315936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133" name="Picture 6"/>
          <p:cNvPicPr/>
          <p:nvPr/>
        </p:nvPicPr>
        <p:blipFill>
          <a:blip r:embed="rId3"/>
          <a:stretch/>
        </p:blipFill>
        <p:spPr>
          <a:xfrm>
            <a:off x="0" y="6240240"/>
            <a:ext cx="550800" cy="615240"/>
          </a:xfrm>
          <a:prstGeom prst="rect">
            <a:avLst/>
          </a:prstGeom>
          <a:ln>
            <a:noFill/>
          </a:ln>
        </p:spPr>
      </p:pic>
      <p:sp>
        <p:nvSpPr>
          <p:cNvPr id="134"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Kas ir līgums?</a:t>
            </a:r>
            <a:endParaRPr lang="lv-LV" sz="3200" b="0" strike="noStrike" spc="-1">
              <a:latin typeface="arial"/>
            </a:endParaRPr>
          </a:p>
        </p:txBody>
      </p:sp>
      <p:sp>
        <p:nvSpPr>
          <p:cNvPr id="135"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136" name="CustomShape 4"/>
          <p:cNvSpPr/>
          <p:nvPr/>
        </p:nvSpPr>
        <p:spPr>
          <a:xfrm>
            <a:off x="3996000" y="1656000"/>
            <a:ext cx="3958200" cy="1078200"/>
          </a:xfrm>
          <a:prstGeom prst="rect">
            <a:avLst/>
          </a:prstGeom>
          <a:solidFill>
            <a:srgbClr val="FFFFFF"/>
          </a:solidFill>
          <a:ln w="36000">
            <a:solidFill>
              <a:srgbClr val="7030A0"/>
            </a:solidFill>
            <a:round/>
          </a:ln>
        </p:spPr>
        <p:style>
          <a:lnRef idx="0">
            <a:scrgbClr r="0" g="0" b="0"/>
          </a:lnRef>
          <a:fillRef idx="0">
            <a:scrgbClr r="0" g="0" b="0"/>
          </a:fillRef>
          <a:effectRef idx="0">
            <a:scrgbClr r="0" g="0" b="0"/>
          </a:effectRef>
          <a:fontRef idx="minor"/>
        </p:style>
        <p:txBody>
          <a:bodyPr wrap="none" lIns="108000" tIns="63000" rIns="108000" bIns="63000" anchor="ctr">
            <a:noAutofit/>
          </a:bodyPr>
          <a:lstStyle/>
          <a:p>
            <a:pPr algn="ctr">
              <a:lnSpc>
                <a:spcPct val="100000"/>
              </a:lnSpc>
            </a:pPr>
            <a:r>
              <a:rPr lang="lv-LV" sz="2800" b="1" strike="noStrike" spc="-1">
                <a:solidFill>
                  <a:srgbClr val="000000"/>
                </a:solidFill>
                <a:latin typeface="arial"/>
                <a:ea typeface="DejaVu Sans"/>
              </a:rPr>
              <a:t>Dokuments</a:t>
            </a:r>
            <a:endParaRPr lang="lv-LV" sz="2800" b="0" strike="noStrike" spc="-1">
              <a:latin typeface="arial"/>
            </a:endParaRPr>
          </a:p>
        </p:txBody>
      </p:sp>
      <p:sp>
        <p:nvSpPr>
          <p:cNvPr id="137" name="CustomShape 5"/>
          <p:cNvSpPr/>
          <p:nvPr/>
        </p:nvSpPr>
        <p:spPr>
          <a:xfrm>
            <a:off x="1224000" y="4104000"/>
            <a:ext cx="3958200" cy="1078200"/>
          </a:xfrm>
          <a:prstGeom prst="rect">
            <a:avLst/>
          </a:prstGeom>
          <a:solidFill>
            <a:srgbClr val="FFFFFF"/>
          </a:solidFill>
          <a:ln w="36000">
            <a:solidFill>
              <a:srgbClr val="7030A0"/>
            </a:solidFill>
            <a:round/>
          </a:ln>
        </p:spPr>
        <p:style>
          <a:lnRef idx="0">
            <a:scrgbClr r="0" g="0" b="0"/>
          </a:lnRef>
          <a:fillRef idx="0">
            <a:scrgbClr r="0" g="0" b="0"/>
          </a:fillRef>
          <a:effectRef idx="0">
            <a:scrgbClr r="0" g="0" b="0"/>
          </a:effectRef>
          <a:fontRef idx="minor"/>
        </p:style>
        <p:txBody>
          <a:bodyPr wrap="none" lIns="108000" tIns="63000" rIns="108000" bIns="63000" anchor="ctr">
            <a:noAutofit/>
          </a:bodyPr>
          <a:lstStyle/>
          <a:p>
            <a:pPr algn="ctr">
              <a:lnSpc>
                <a:spcPct val="100000"/>
              </a:lnSpc>
            </a:pPr>
            <a:r>
              <a:rPr lang="lv-LV" sz="2800" b="1" strike="noStrike" spc="-1">
                <a:solidFill>
                  <a:srgbClr val="000000"/>
                </a:solidFill>
                <a:latin typeface="arial"/>
                <a:ea typeface="DejaVu Sans"/>
              </a:rPr>
              <a:t>Vienošanās</a:t>
            </a:r>
            <a:endParaRPr lang="lv-LV" sz="2800" b="0" strike="noStrike" spc="-1">
              <a:latin typeface="arial"/>
            </a:endParaRPr>
          </a:p>
        </p:txBody>
      </p:sp>
      <p:sp>
        <p:nvSpPr>
          <p:cNvPr id="138" name="CustomShape 6"/>
          <p:cNvSpPr/>
          <p:nvPr/>
        </p:nvSpPr>
        <p:spPr>
          <a:xfrm>
            <a:off x="6660000" y="4104000"/>
            <a:ext cx="3958200" cy="1078200"/>
          </a:xfrm>
          <a:prstGeom prst="rect">
            <a:avLst/>
          </a:prstGeom>
          <a:solidFill>
            <a:srgbClr val="FFFFFF"/>
          </a:solidFill>
          <a:ln w="36000">
            <a:solidFill>
              <a:srgbClr val="7030A0"/>
            </a:solidFill>
            <a:round/>
          </a:ln>
        </p:spPr>
        <p:style>
          <a:lnRef idx="0">
            <a:scrgbClr r="0" g="0" b="0"/>
          </a:lnRef>
          <a:fillRef idx="0">
            <a:scrgbClr r="0" g="0" b="0"/>
          </a:fillRef>
          <a:effectRef idx="0">
            <a:scrgbClr r="0" g="0" b="0"/>
          </a:effectRef>
          <a:fontRef idx="minor"/>
        </p:style>
        <p:txBody>
          <a:bodyPr wrap="none" lIns="108000" tIns="63000" rIns="108000" bIns="63000" anchor="ctr">
            <a:noAutofit/>
          </a:bodyPr>
          <a:lstStyle/>
          <a:p>
            <a:pPr algn="ctr">
              <a:lnSpc>
                <a:spcPct val="100000"/>
              </a:lnSpc>
            </a:pPr>
            <a:r>
              <a:rPr lang="lv-LV" sz="2800" b="1" strike="noStrike" spc="-1">
                <a:solidFill>
                  <a:srgbClr val="000000"/>
                </a:solidFill>
                <a:latin typeface="arial"/>
                <a:ea typeface="DejaVu Sans"/>
              </a:rPr>
              <a:t>Tiesības/pienākumi</a:t>
            </a:r>
            <a:endParaRPr lang="lv-LV"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p15="http://schemas.microsoft.com/office/powerpoint/2012/main">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ustomShape 1"/>
          <p:cNvSpPr/>
          <p:nvPr/>
        </p:nvSpPr>
        <p:spPr>
          <a:xfrm rot="16200000">
            <a:off x="-3154680" y="315972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140" name="Picture 6"/>
          <p:cNvPicPr/>
          <p:nvPr/>
        </p:nvPicPr>
        <p:blipFill>
          <a:blip r:embed="rId3"/>
          <a:stretch/>
        </p:blipFill>
        <p:spPr>
          <a:xfrm>
            <a:off x="0" y="6240240"/>
            <a:ext cx="550800" cy="615240"/>
          </a:xfrm>
          <a:prstGeom prst="rect">
            <a:avLst/>
          </a:prstGeom>
          <a:ln>
            <a:noFill/>
          </a:ln>
        </p:spPr>
      </p:pic>
      <p:sp>
        <p:nvSpPr>
          <p:cNvPr id="141"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Līgums un vienošanās</a:t>
            </a:r>
            <a:endParaRPr lang="lv-LV" sz="3200" b="0" strike="noStrike" spc="-1">
              <a:latin typeface="arial"/>
            </a:endParaRPr>
          </a:p>
        </p:txBody>
      </p:sp>
      <p:sp>
        <p:nvSpPr>
          <p:cNvPr id="142"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143" name="CustomShape 4"/>
          <p:cNvSpPr/>
          <p:nvPr/>
        </p:nvSpPr>
        <p:spPr>
          <a:xfrm>
            <a:off x="4032000" y="1872000"/>
            <a:ext cx="4101840" cy="3957840"/>
          </a:xfrm>
          <a:prstGeom prst="ellipse">
            <a:avLst/>
          </a:prstGeom>
          <a:solidFill>
            <a:srgbClr val="FFFFFF"/>
          </a:solidFill>
          <a:ln w="36000">
            <a:solidFill>
              <a:srgbClr val="7030A0"/>
            </a:solidFill>
            <a:round/>
          </a:ln>
        </p:spPr>
        <p:style>
          <a:lnRef idx="0">
            <a:scrgbClr r="0" g="0" b="0"/>
          </a:lnRef>
          <a:fillRef idx="0">
            <a:scrgbClr r="0" g="0" b="0"/>
          </a:fillRef>
          <a:effectRef idx="0">
            <a:scrgbClr r="0" g="0" b="0"/>
          </a:effectRef>
          <a:fontRef idx="minor"/>
        </p:style>
        <p:txBody>
          <a:bodyPr wrap="none" lIns="108000" tIns="63000" rIns="108000" bIns="63000" anchor="ctr">
            <a:noAutofit/>
          </a:bodyPr>
          <a:lstStyle/>
          <a:p>
            <a:pPr algn="ctr">
              <a:lnSpc>
                <a:spcPct val="100000"/>
              </a:lnSpc>
            </a:pPr>
            <a:r>
              <a:rPr lang="lv-LV" sz="2800" b="0" strike="noStrike" spc="-1">
                <a:solidFill>
                  <a:srgbClr val="000000"/>
                </a:solidFill>
                <a:latin typeface="arial"/>
                <a:ea typeface="DejaVu Sans"/>
              </a:rPr>
              <a:t>Vienošanās</a:t>
            </a:r>
            <a:endParaRPr lang="lv-LV" sz="2800" b="0" strike="noStrike" spc="-1">
              <a:latin typeface="arial"/>
            </a:endParaRPr>
          </a:p>
        </p:txBody>
      </p:sp>
      <p:sp>
        <p:nvSpPr>
          <p:cNvPr id="144" name="CustomShape 5"/>
          <p:cNvSpPr/>
          <p:nvPr/>
        </p:nvSpPr>
        <p:spPr>
          <a:xfrm>
            <a:off x="5760000" y="4104000"/>
            <a:ext cx="1581840" cy="1509840"/>
          </a:xfrm>
          <a:prstGeom prst="ellipse">
            <a:avLst/>
          </a:prstGeom>
          <a:solidFill>
            <a:srgbClr val="FFFFFF"/>
          </a:solidFill>
          <a:ln w="36000">
            <a:solidFill>
              <a:srgbClr val="7030A0"/>
            </a:solidFill>
            <a:round/>
          </a:ln>
        </p:spPr>
        <p:style>
          <a:lnRef idx="0">
            <a:scrgbClr r="0" g="0" b="0"/>
          </a:lnRef>
          <a:fillRef idx="0">
            <a:scrgbClr r="0" g="0" b="0"/>
          </a:fillRef>
          <a:effectRef idx="0">
            <a:scrgbClr r="0" g="0" b="0"/>
          </a:effectRef>
          <a:fontRef idx="minor"/>
        </p:style>
        <p:txBody>
          <a:bodyPr wrap="none" lIns="108000" tIns="63000" rIns="108000" bIns="63000" anchor="ctr">
            <a:noAutofit/>
          </a:bodyPr>
          <a:lstStyle/>
          <a:p>
            <a:pPr algn="ctr">
              <a:lnSpc>
                <a:spcPct val="100000"/>
              </a:lnSpc>
            </a:pPr>
            <a:r>
              <a:rPr lang="lv-LV" sz="2800" b="0" strike="noStrike" spc="-1">
                <a:solidFill>
                  <a:srgbClr val="000000"/>
                </a:solidFill>
                <a:latin typeface="arial"/>
                <a:ea typeface="DejaVu Sans"/>
              </a:rPr>
              <a:t>Līgums</a:t>
            </a:r>
            <a:endParaRPr lang="lv-LV"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p15="http://schemas.microsoft.com/office/powerpoint/2012/main">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ustomShape 1"/>
          <p:cNvSpPr/>
          <p:nvPr/>
        </p:nvSpPr>
        <p:spPr>
          <a:xfrm rot="16200000">
            <a:off x="-3154680" y="315972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146" name="Picture 6"/>
          <p:cNvPicPr/>
          <p:nvPr/>
        </p:nvPicPr>
        <p:blipFill>
          <a:blip r:embed="rId3"/>
          <a:stretch/>
        </p:blipFill>
        <p:spPr>
          <a:xfrm>
            <a:off x="0" y="6240240"/>
            <a:ext cx="550800" cy="615240"/>
          </a:xfrm>
          <a:prstGeom prst="rect">
            <a:avLst/>
          </a:prstGeom>
          <a:ln>
            <a:noFill/>
          </a:ln>
        </p:spPr>
      </p:pic>
      <p:sp>
        <p:nvSpPr>
          <p:cNvPr id="147"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Līguma forma</a:t>
            </a:r>
            <a:endParaRPr lang="lv-LV" sz="3200" b="0" strike="noStrike" spc="-1">
              <a:latin typeface="arial"/>
            </a:endParaRPr>
          </a:p>
        </p:txBody>
      </p:sp>
      <p:sp>
        <p:nvSpPr>
          <p:cNvPr id="148"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149" name="CustomShape 4"/>
          <p:cNvSpPr/>
          <p:nvPr/>
        </p:nvSpPr>
        <p:spPr>
          <a:xfrm>
            <a:off x="1152000" y="2927880"/>
            <a:ext cx="10797480" cy="14619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50000"/>
              </a:lnSpc>
            </a:pPr>
            <a:r>
              <a:rPr lang="lv-LV" sz="3200" b="0" u="sng" strike="noStrike" spc="-1">
                <a:solidFill>
                  <a:srgbClr val="000000"/>
                </a:solidFill>
                <a:uFillTx/>
                <a:latin typeface="Calibri"/>
                <a:ea typeface="DejaVu Sans"/>
              </a:rPr>
              <a:t>Līgumu var noslēgt gan rakstiski, gan mutiski!</a:t>
            </a:r>
            <a:endParaRPr lang="lv-LV"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p15="http://schemas.microsoft.com/office/powerpoint/2012/main">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rot="16200000">
            <a:off x="-3154680" y="315972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151" name="Picture 6"/>
          <p:cNvPicPr/>
          <p:nvPr/>
        </p:nvPicPr>
        <p:blipFill>
          <a:blip r:embed="rId3"/>
          <a:stretch/>
        </p:blipFill>
        <p:spPr>
          <a:xfrm>
            <a:off x="0" y="6240240"/>
            <a:ext cx="550800" cy="615240"/>
          </a:xfrm>
          <a:prstGeom prst="rect">
            <a:avLst/>
          </a:prstGeom>
          <a:ln>
            <a:noFill/>
          </a:ln>
        </p:spPr>
      </p:pic>
      <p:sp>
        <p:nvSpPr>
          <p:cNvPr id="152"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Līguma sekas</a:t>
            </a:r>
            <a:endParaRPr lang="lv-LV" sz="3200" b="0" strike="noStrike" spc="-1">
              <a:latin typeface="arial"/>
            </a:endParaRPr>
          </a:p>
        </p:txBody>
      </p:sp>
      <p:sp>
        <p:nvSpPr>
          <p:cNvPr id="153"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154" name="CustomShape 4"/>
          <p:cNvSpPr/>
          <p:nvPr/>
        </p:nvSpPr>
        <p:spPr>
          <a:xfrm>
            <a:off x="974520" y="1415880"/>
            <a:ext cx="10797480" cy="51339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50000"/>
              </a:lnSpc>
            </a:pPr>
            <a:r>
              <a:rPr lang="lv-LV" sz="3200" b="0" strike="noStrike" spc="-1">
                <a:solidFill>
                  <a:srgbClr val="000000"/>
                </a:solidFill>
                <a:latin typeface="Calibri"/>
                <a:ea typeface="DejaVu Sans"/>
              </a:rPr>
              <a:t>“Tiesīgi noslēgts līgums uzliek līdzējam pienākumu izpildīt apsolīto, un ne darījuma sevišķais smagums, ne arī vēlāk radušās izpildīšanas grūtības nedod vienai pusei tiesību atkāpties no līguma, kaut arī atlīdzinot otrai zaudējumus.” (CL 1587.pants)</a:t>
            </a:r>
            <a:endParaRPr lang="lv-LV"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p15="http://schemas.microsoft.com/office/powerpoint/2012/main">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rot="16200000">
            <a:off x="-3154680" y="315936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156" name="Picture 6"/>
          <p:cNvPicPr/>
          <p:nvPr/>
        </p:nvPicPr>
        <p:blipFill>
          <a:blip r:embed="rId3"/>
          <a:stretch/>
        </p:blipFill>
        <p:spPr>
          <a:xfrm>
            <a:off x="0" y="6240240"/>
            <a:ext cx="550800" cy="615240"/>
          </a:xfrm>
          <a:prstGeom prst="rect">
            <a:avLst/>
          </a:prstGeom>
          <a:ln>
            <a:noFill/>
          </a:ln>
        </p:spPr>
      </p:pic>
      <p:sp>
        <p:nvSpPr>
          <p:cNvPr id="157"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Kādus līgumus var nepildīt?</a:t>
            </a:r>
            <a:endParaRPr lang="lv-LV" sz="3200" b="0" strike="noStrike" spc="-1">
              <a:latin typeface="arial"/>
            </a:endParaRPr>
          </a:p>
        </p:txBody>
      </p:sp>
      <p:sp>
        <p:nvSpPr>
          <p:cNvPr id="158"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159" name="CustomShape 4"/>
          <p:cNvSpPr/>
          <p:nvPr/>
        </p:nvSpPr>
        <p:spPr>
          <a:xfrm>
            <a:off x="974520" y="2855880"/>
            <a:ext cx="10797480" cy="18939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50000"/>
              </a:lnSpc>
            </a:pPr>
            <a:r>
              <a:rPr lang="lv-LV" sz="3200" b="0" strike="noStrike" spc="-1">
                <a:solidFill>
                  <a:srgbClr val="000000"/>
                </a:solidFill>
                <a:latin typeface="Calibri"/>
                <a:ea typeface="DejaVu Sans"/>
              </a:rPr>
              <a:t>Prettiesiski līgumi nav jāpilda, bet </a:t>
            </a:r>
            <a:endParaRPr lang="lv-LV" sz="3200" b="0" strike="noStrike" spc="-1">
              <a:latin typeface="arial"/>
            </a:endParaRPr>
          </a:p>
          <a:p>
            <a:pPr algn="ctr">
              <a:lnSpc>
                <a:spcPct val="150000"/>
              </a:lnSpc>
            </a:pPr>
            <a:r>
              <a:rPr lang="lv-LV" sz="3200" b="0" strike="noStrike" spc="-1">
                <a:solidFill>
                  <a:srgbClr val="000000"/>
                </a:solidFill>
                <a:latin typeface="Calibri"/>
                <a:ea typeface="DejaVu Sans"/>
              </a:rPr>
              <a:t>par </a:t>
            </a:r>
            <a:r>
              <a:rPr lang="lv-LV" sz="3200" b="0" u="sng" strike="noStrike" spc="-1">
                <a:solidFill>
                  <a:srgbClr val="000000"/>
                </a:solidFill>
                <a:uFillTx/>
                <a:latin typeface="Calibri"/>
                <a:ea typeface="DejaVu Sans"/>
              </a:rPr>
              <a:t>prettiesiskumu jābūt pārliecinātam!</a:t>
            </a:r>
            <a:endParaRPr lang="lv-LV"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p15="http://schemas.microsoft.com/office/powerpoint/2012/main">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CustomShape 1"/>
          <p:cNvSpPr/>
          <p:nvPr/>
        </p:nvSpPr>
        <p:spPr>
          <a:xfrm rot="16200000">
            <a:off x="-3154680" y="315936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161" name="Picture 6"/>
          <p:cNvPicPr/>
          <p:nvPr/>
        </p:nvPicPr>
        <p:blipFill>
          <a:blip r:embed="rId3"/>
          <a:stretch/>
        </p:blipFill>
        <p:spPr>
          <a:xfrm>
            <a:off x="0" y="6240240"/>
            <a:ext cx="550800" cy="615240"/>
          </a:xfrm>
          <a:prstGeom prst="rect">
            <a:avLst/>
          </a:prstGeom>
          <a:ln>
            <a:noFill/>
          </a:ln>
        </p:spPr>
      </p:pic>
      <p:sp>
        <p:nvSpPr>
          <p:cNvPr id="162"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Kā ir ar līguma noteikumiem?</a:t>
            </a:r>
            <a:endParaRPr lang="lv-LV" sz="3200" b="0" strike="noStrike" spc="-1">
              <a:latin typeface="arial"/>
            </a:endParaRPr>
          </a:p>
        </p:txBody>
      </p:sp>
      <p:sp>
        <p:nvSpPr>
          <p:cNvPr id="163"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164" name="CustomShape 4"/>
          <p:cNvSpPr/>
          <p:nvPr/>
        </p:nvSpPr>
        <p:spPr>
          <a:xfrm>
            <a:off x="974520" y="2855880"/>
            <a:ext cx="10797480" cy="18939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50000"/>
              </a:lnSpc>
            </a:pPr>
            <a:r>
              <a:rPr lang="lv-LV" sz="3200" b="0" strike="noStrike" spc="-1">
                <a:solidFill>
                  <a:srgbClr val="000000"/>
                </a:solidFill>
                <a:latin typeface="Calibri"/>
                <a:ea typeface="DejaVu Sans"/>
              </a:rPr>
              <a:t>Prettiesiski līguma noteikumi nav jāpilda, bet </a:t>
            </a:r>
            <a:endParaRPr lang="lv-LV" sz="3200" b="0" strike="noStrike" spc="-1">
              <a:latin typeface="arial"/>
            </a:endParaRPr>
          </a:p>
          <a:p>
            <a:pPr algn="ctr">
              <a:lnSpc>
                <a:spcPct val="150000"/>
              </a:lnSpc>
            </a:pPr>
            <a:r>
              <a:rPr lang="lv-LV" sz="3200" b="0" strike="noStrike" spc="-1">
                <a:solidFill>
                  <a:srgbClr val="000000"/>
                </a:solidFill>
                <a:latin typeface="Calibri"/>
                <a:ea typeface="DejaVu Sans"/>
              </a:rPr>
              <a:t>par </a:t>
            </a:r>
            <a:r>
              <a:rPr lang="lv-LV" sz="3200" b="0" u="sng" strike="noStrike" spc="-1">
                <a:solidFill>
                  <a:srgbClr val="000000"/>
                </a:solidFill>
                <a:uFillTx/>
                <a:latin typeface="Calibri"/>
                <a:ea typeface="DejaVu Sans"/>
              </a:rPr>
              <a:t>prettiesiskumu jābūt pārliecinātam!</a:t>
            </a:r>
            <a:endParaRPr lang="lv-LV"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p15="http://schemas.microsoft.com/office/powerpoint/2012/main">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9294</TotalTime>
  <Words>530</Words>
  <Application>Microsoft Office PowerPoint</Application>
  <PresentationFormat>Widescreen</PresentationFormat>
  <Paragraphs>42</Paragraphs>
  <Slides>8</Slides>
  <Notes>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8</vt:i4>
      </vt:variant>
    </vt:vector>
  </HeadingPairs>
  <TitlesOfParts>
    <vt:vector size="18" baseType="lpstr">
      <vt:lpstr>Arial</vt:lpstr>
      <vt:lpstr>Arial</vt:lpstr>
      <vt:lpstr>Calibri</vt:lpstr>
      <vt:lpstr>DejaVu Sans</vt:lpstr>
      <vt:lpstr>Symbol</vt:lpstr>
      <vt:lpstr>Times New Roman</vt:lpstr>
      <vt:lpstr>Tinos</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Teaching and Learning</dc:title>
  <dc:subject/>
  <dc:creator>Martin Pye</dc:creator>
  <dc:description/>
  <cp:lastModifiedBy>Sarmīte Pīlāte</cp:lastModifiedBy>
  <cp:revision>329</cp:revision>
  <cp:lastPrinted>2019-10-15T20:06:04Z</cp:lastPrinted>
  <dcterms:created xsi:type="dcterms:W3CDTF">2019-10-15T11:27:37Z</dcterms:created>
  <dcterms:modified xsi:type="dcterms:W3CDTF">2020-11-24T10:40:56Z</dcterms:modified>
  <dc:language>lv-LV</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5</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5</vt:i4>
  </property>
</Properties>
</file>