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3"/>
  </p:notesMasterIdLst>
  <p:sldIdLst>
    <p:sldId id="256" r:id="rId3"/>
    <p:sldId id="259" r:id="rId4"/>
    <p:sldId id="268" r:id="rId5"/>
    <p:sldId id="269" r:id="rId6"/>
    <p:sldId id="270" r:id="rId7"/>
    <p:sldId id="271" r:id="rId8"/>
    <p:sldId id="272" r:id="rId9"/>
    <p:sldId id="273" r:id="rId10"/>
    <p:sldId id="274" r:id="rId11"/>
    <p:sldId id="275" r:id="rId12"/>
  </p:sldIdLst>
  <p:sldSz cx="12192000" cy="6858000"/>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276" autoAdjust="0"/>
  </p:normalViewPr>
  <p:slideViewPr>
    <p:cSldViewPr snapToGrid="0">
      <p:cViewPr varScale="1">
        <p:scale>
          <a:sx n="39" d="100"/>
          <a:sy n="39" d="100"/>
        </p:scale>
        <p:origin x="1914"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4"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lv-LV" sz="4400" b="0" strike="noStrike" spc="-1">
                <a:latin typeface="arial"/>
              </a:rPr>
              <a:t>Click to move the slide</a:t>
            </a:r>
          </a:p>
        </p:txBody>
      </p:sp>
      <p:sp>
        <p:nvSpPr>
          <p:cNvPr id="115" name="PlaceHolder 2"/>
          <p:cNvSpPr>
            <a:spLocks noGrp="1"/>
          </p:cNvSpPr>
          <p:nvPr>
            <p:ph type="body"/>
          </p:nvPr>
        </p:nvSpPr>
        <p:spPr>
          <a:xfrm>
            <a:off x="756000" y="5078520"/>
            <a:ext cx="6047640" cy="4811040"/>
          </a:xfrm>
          <a:prstGeom prst="rect">
            <a:avLst/>
          </a:prstGeom>
        </p:spPr>
        <p:txBody>
          <a:bodyPr lIns="0" tIns="0" rIns="0" bIns="0">
            <a:noAutofit/>
          </a:bodyPr>
          <a:lstStyle/>
          <a:p>
            <a:r>
              <a:rPr lang="lv-LV" sz="2000" b="0" strike="noStrike" spc="-1">
                <a:latin typeface="arial"/>
              </a:rPr>
              <a:t>Click to edit the notes format</a:t>
            </a:r>
          </a:p>
        </p:txBody>
      </p:sp>
      <p:sp>
        <p:nvSpPr>
          <p:cNvPr id="116" name="PlaceHolder 3"/>
          <p:cNvSpPr>
            <a:spLocks noGrp="1"/>
          </p:cNvSpPr>
          <p:nvPr>
            <p:ph type="hdr"/>
          </p:nvPr>
        </p:nvSpPr>
        <p:spPr>
          <a:xfrm>
            <a:off x="0" y="0"/>
            <a:ext cx="3280680" cy="534240"/>
          </a:xfrm>
          <a:prstGeom prst="rect">
            <a:avLst/>
          </a:prstGeom>
        </p:spPr>
        <p:txBody>
          <a:bodyPr lIns="0" tIns="0" rIns="0" bIns="0">
            <a:noAutofit/>
          </a:bodyPr>
          <a:lstStyle/>
          <a:p>
            <a:r>
              <a:rPr lang="lv-LV" sz="1400" b="0" strike="noStrike" spc="-1">
                <a:latin typeface="Tinos"/>
              </a:rPr>
              <a:t>&lt;header&gt;</a:t>
            </a:r>
          </a:p>
        </p:txBody>
      </p:sp>
      <p:sp>
        <p:nvSpPr>
          <p:cNvPr id="117"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lv-LV" sz="1400" b="0" strike="noStrike" spc="-1">
                <a:latin typeface="Tinos"/>
              </a:rPr>
              <a:t>&lt;date/time&gt;</a:t>
            </a:r>
          </a:p>
        </p:txBody>
      </p:sp>
      <p:sp>
        <p:nvSpPr>
          <p:cNvPr id="118" name="PlaceHolder 5"/>
          <p:cNvSpPr>
            <a:spLocks noGrp="1"/>
          </p:cNvSpPr>
          <p:nvPr>
            <p:ph type="ftr"/>
          </p:nvPr>
        </p:nvSpPr>
        <p:spPr>
          <a:xfrm>
            <a:off x="0" y="10157400"/>
            <a:ext cx="3280680" cy="534240"/>
          </a:xfrm>
          <a:prstGeom prst="rect">
            <a:avLst/>
          </a:prstGeom>
        </p:spPr>
        <p:txBody>
          <a:bodyPr lIns="0" tIns="0" rIns="0" bIns="0" anchor="b">
            <a:noAutofit/>
          </a:bodyPr>
          <a:lstStyle/>
          <a:p>
            <a:r>
              <a:rPr lang="lv-LV" sz="1400" b="0" strike="noStrike" spc="-1">
                <a:latin typeface="Tinos"/>
              </a:rPr>
              <a:t>&lt;footer&gt;</a:t>
            </a:r>
          </a:p>
        </p:txBody>
      </p:sp>
      <p:sp>
        <p:nvSpPr>
          <p:cNvPr id="119"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B5118EB2-6CCF-4E76-AB0A-942483F89D97}" type="slidenum">
              <a:rPr lang="lv-LV" sz="1400" b="0" strike="noStrike" spc="-1">
                <a:latin typeface="Tinos"/>
              </a:rPr>
              <a:t>‹#›</a:t>
            </a:fld>
            <a:endParaRPr lang="lv-LV" sz="1400" b="0" strike="noStrike" spc="-1">
              <a:latin typeface="Tinos"/>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PlaceHolder 1"/>
          <p:cNvSpPr>
            <a:spLocks noGrp="1" noRot="1" noChangeAspect="1"/>
          </p:cNvSpPr>
          <p:nvPr>
            <p:ph type="sldImg"/>
          </p:nvPr>
        </p:nvSpPr>
        <p:spPr>
          <a:xfrm>
            <a:off x="422275" y="1241425"/>
            <a:ext cx="5949950" cy="3346450"/>
          </a:xfrm>
          <a:prstGeom prst="rect">
            <a:avLst/>
          </a:prstGeom>
        </p:spPr>
      </p:sp>
      <p:sp>
        <p:nvSpPr>
          <p:cNvPr id="614" name="PlaceHolder 2"/>
          <p:cNvSpPr>
            <a:spLocks noGrp="1"/>
          </p:cNvSpPr>
          <p:nvPr>
            <p:ph type="body"/>
          </p:nvPr>
        </p:nvSpPr>
        <p:spPr>
          <a:xfrm>
            <a:off x="679680" y="4777200"/>
            <a:ext cx="5435640" cy="3906000"/>
          </a:xfrm>
          <a:prstGeom prst="rect">
            <a:avLst/>
          </a:prstGeom>
        </p:spPr>
        <p:txBody>
          <a:bodyPr lIns="0" tIns="0" rIns="0" bIns="0">
            <a:noAutofit/>
          </a:bodyPr>
          <a:lstStyle/>
          <a:p>
            <a:endParaRPr lang="lv-LV" sz="2000" b="0" strike="noStrike" spc="-1" dirty="0">
              <a:latin typeface="arial"/>
            </a:endParaRPr>
          </a:p>
        </p:txBody>
      </p:sp>
      <p:sp>
        <p:nvSpPr>
          <p:cNvPr id="615"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2336F482-68D3-4F2F-8154-82BC11B4FEF0}" type="slidenum">
              <a:rPr lang="lv-LV" sz="1200" b="0" strike="noStrike" spc="-1">
                <a:solidFill>
                  <a:srgbClr val="000000"/>
                </a:solidFill>
                <a:latin typeface="+mn-lt"/>
                <a:ea typeface="+mn-ea"/>
              </a:rPr>
              <a:t>1</a:t>
            </a:fld>
            <a:endParaRPr lang="lv-LV" sz="12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 name="PlaceHolder 1"/>
          <p:cNvSpPr>
            <a:spLocks noGrp="1" noRot="1" noChangeAspect="1"/>
          </p:cNvSpPr>
          <p:nvPr>
            <p:ph type="sldImg"/>
          </p:nvPr>
        </p:nvSpPr>
        <p:spPr>
          <a:xfrm>
            <a:off x="422275" y="1241425"/>
            <a:ext cx="5949950" cy="3346450"/>
          </a:xfrm>
          <a:prstGeom prst="rect">
            <a:avLst/>
          </a:prstGeom>
        </p:spPr>
      </p:sp>
      <p:sp>
        <p:nvSpPr>
          <p:cNvPr id="671" name="PlaceHolder 2"/>
          <p:cNvSpPr>
            <a:spLocks noGrp="1"/>
          </p:cNvSpPr>
          <p:nvPr>
            <p:ph type="body"/>
          </p:nvPr>
        </p:nvSpPr>
        <p:spPr>
          <a:xfrm>
            <a:off x="679680" y="4777200"/>
            <a:ext cx="5435640" cy="390600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Saskaņā ar pamatnostādnēm patērētāju izglītības programmās jāiekļauj vismaz šādas tēmas:</a:t>
            </a:r>
          </a:p>
          <a:p>
            <a:r>
              <a:rPr lang="lv-LV" sz="2000" b="0" strike="noStrike" spc="-1" dirty="0" smtClean="0">
                <a:latin typeface="arial"/>
              </a:rPr>
              <a:t>- veselība un uzturs,</a:t>
            </a:r>
          </a:p>
          <a:p>
            <a:r>
              <a:rPr lang="lv-LV" sz="2000" b="0" strike="noStrike" spc="-1" dirty="0" smtClean="0">
                <a:latin typeface="arial"/>
              </a:rPr>
              <a:t>- produkta bīstamība,</a:t>
            </a:r>
          </a:p>
          <a:p>
            <a:r>
              <a:rPr lang="lv-LV" sz="2000" b="0" strike="noStrike" spc="-1" dirty="0" smtClean="0">
                <a:latin typeface="arial"/>
              </a:rPr>
              <a:t>- produkta marķēšana,</a:t>
            </a:r>
          </a:p>
          <a:p>
            <a:r>
              <a:rPr lang="lv-LV" sz="2000" b="0" strike="noStrike" spc="-1" dirty="0" smtClean="0">
                <a:latin typeface="arial"/>
              </a:rPr>
              <a:t>- strīdu izšķiršanas un patērētāju aizsardzības struktūras,</a:t>
            </a:r>
          </a:p>
          <a:p>
            <a:r>
              <a:rPr lang="lv-LV" sz="2000" b="0" strike="noStrike" spc="-1" dirty="0" smtClean="0">
                <a:latin typeface="arial"/>
              </a:rPr>
              <a:t>- vides aizsardzība,</a:t>
            </a:r>
          </a:p>
          <a:p>
            <a:r>
              <a:rPr lang="lv-LV" sz="2000" b="0" strike="noStrike" spc="-1" dirty="0" smtClean="0">
                <a:latin typeface="arial"/>
              </a:rPr>
              <a:t>- elektroniskā tirdzniecība,</a:t>
            </a:r>
          </a:p>
          <a:p>
            <a:r>
              <a:rPr lang="lv-LV" sz="2000" b="0" strike="noStrike" spc="-1" dirty="0" smtClean="0">
                <a:latin typeface="arial"/>
              </a:rPr>
              <a:t>- finanšu pakalpojumi,</a:t>
            </a:r>
          </a:p>
          <a:p>
            <a:r>
              <a:rPr lang="lv-LV" sz="2000" b="0" strike="noStrike" spc="-1" dirty="0" smtClean="0">
                <a:latin typeface="arial"/>
              </a:rPr>
              <a:t>- informācija par svariem un mēriem, cenām, kvalitāti un pirmās nepieciešamības preču pieejamību,</a:t>
            </a:r>
          </a:p>
          <a:p>
            <a:r>
              <a:rPr lang="lv-LV" sz="2000" b="0" strike="noStrike" spc="-1" dirty="0" smtClean="0">
                <a:latin typeface="arial"/>
              </a:rPr>
              <a:t>- efektīva resursu izmantošana, piem. </a:t>
            </a:r>
            <a:r>
              <a:rPr lang="lv-LV" sz="2000" b="0" strike="noStrike" spc="-1" smtClean="0">
                <a:latin typeface="arial"/>
              </a:rPr>
              <a:t>materiālu, </a:t>
            </a:r>
            <a:r>
              <a:rPr lang="lv-LV" sz="2000" b="0" strike="noStrike" spc="-1" dirty="0" smtClean="0">
                <a:latin typeface="arial"/>
              </a:rPr>
              <a:t>enerģija un ūdens.</a:t>
            </a:r>
            <a:endParaRPr lang="lv-LV" sz="2000" b="0" strike="noStrike" spc="-1" dirty="0">
              <a:latin typeface="arial"/>
            </a:endParaRPr>
          </a:p>
        </p:txBody>
      </p:sp>
      <p:sp>
        <p:nvSpPr>
          <p:cNvPr id="672"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67AB3C54-8DA3-4C1F-8EF0-5009A626CD77}" type="slidenum">
              <a:rPr lang="lv-LV" sz="1200" b="0" strike="noStrike" spc="-1">
                <a:solidFill>
                  <a:srgbClr val="000000"/>
                </a:solidFill>
                <a:latin typeface="+mn-lt"/>
                <a:ea typeface="+mn-ea"/>
              </a:rPr>
              <a:t>10</a:t>
            </a:fld>
            <a:endParaRPr lang="lv-LV"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 name="PlaceHolder 1"/>
          <p:cNvSpPr>
            <a:spLocks noGrp="1" noRot="1" noChangeAspect="1"/>
          </p:cNvSpPr>
          <p:nvPr>
            <p:ph type="sldImg"/>
          </p:nvPr>
        </p:nvSpPr>
        <p:spPr>
          <a:xfrm>
            <a:off x="422275" y="1241425"/>
            <a:ext cx="5949950" cy="3346450"/>
          </a:xfrm>
          <a:prstGeom prst="rect">
            <a:avLst/>
          </a:prstGeom>
        </p:spPr>
      </p:sp>
      <p:sp>
        <p:nvSpPr>
          <p:cNvPr id="623" name="PlaceHolder 2"/>
          <p:cNvSpPr>
            <a:spLocks noGrp="1"/>
          </p:cNvSpPr>
          <p:nvPr>
            <p:ph type="body"/>
          </p:nvPr>
        </p:nvSpPr>
        <p:spPr>
          <a:xfrm>
            <a:off x="679680" y="4777200"/>
            <a:ext cx="5435640" cy="3906000"/>
          </a:xfrm>
          <a:prstGeom prst="rect">
            <a:avLst/>
          </a:prstGeom>
        </p:spPr>
        <p:txBody>
          <a:bodyPr lIns="0" tIns="0" rIns="0" bIns="0">
            <a:noAutofit/>
          </a:bodyPr>
          <a:lstStyle/>
          <a:p>
            <a:endParaRPr lang="lv-LV" sz="2000" b="0" strike="noStrike" spc="-1">
              <a:latin typeface="arial"/>
            </a:endParaRPr>
          </a:p>
        </p:txBody>
      </p:sp>
      <p:sp>
        <p:nvSpPr>
          <p:cNvPr id="624"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29A1EF4-DE05-4D33-9DC5-D4FFE71CE84D}" type="slidenum">
              <a:rPr lang="lv-LV" sz="1200" b="0" strike="noStrike" spc="-1">
                <a:solidFill>
                  <a:srgbClr val="000000"/>
                </a:solidFill>
                <a:latin typeface="Calibri"/>
                <a:ea typeface="+mn-ea"/>
              </a:rPr>
              <a:t>2</a:t>
            </a:fld>
            <a:endParaRPr lang="lv-LV" sz="12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 name="PlaceHolder 1"/>
          <p:cNvSpPr>
            <a:spLocks noGrp="1" noRot="1" noChangeAspect="1"/>
          </p:cNvSpPr>
          <p:nvPr>
            <p:ph type="sldImg"/>
          </p:nvPr>
        </p:nvSpPr>
        <p:spPr>
          <a:xfrm>
            <a:off x="422275" y="1241425"/>
            <a:ext cx="5949950" cy="3346450"/>
          </a:xfrm>
          <a:prstGeom prst="rect">
            <a:avLst/>
          </a:prstGeom>
        </p:spPr>
      </p:sp>
      <p:sp>
        <p:nvSpPr>
          <p:cNvPr id="650"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2000" b="0" strike="noStrike" spc="-1" dirty="0" smtClean="0">
                <a:latin typeface="arial"/>
              </a:rPr>
              <a:t>Apskatiet šo slaidu, uzdodiet sev šos jautājumus un pāris minūtes apdomājiet tos.</a:t>
            </a:r>
          </a:p>
          <a:p>
            <a:r>
              <a:rPr lang="lv-LV" sz="2000" b="0" strike="noStrike" spc="-1" dirty="0" smtClean="0">
                <a:latin typeface="arial"/>
              </a:rPr>
              <a:t>Vai jums ir bijušas problēmas ar pirkumu? Vai tā bija problēma ar preču kvalitāti? Vai arī problēmas cēlonis bija informācijas trūkums par produktu? Pajautājiet sev, kā jūs varētu iegūt detalizētu informāciju par veikalā iegādāto preci, ja tirgotājs nespētu jūs informēt par dažām svarīgām tās īpašībām?</a:t>
            </a:r>
          </a:p>
          <a:p>
            <a:r>
              <a:rPr lang="lv-LV" sz="2000" b="0" strike="noStrike" spc="-1" dirty="0" smtClean="0">
                <a:latin typeface="arial"/>
              </a:rPr>
              <a:t>Vai varbūt esat kļuvis par maldinošas reklāmas upuri? Ko jūs varētu darīt, ja pēc preces iegādes kļūtu skaidrs, ka tirgotāja sniegtā informācija par produktu ir nepareiza?</a:t>
            </a:r>
          </a:p>
          <a:p>
            <a:r>
              <a:rPr lang="lv-LV" sz="2000" b="0" strike="noStrike" spc="-1" dirty="0" smtClean="0">
                <a:latin typeface="arial"/>
              </a:rPr>
              <a:t>Vai Jums ir radušās grūtības iegādāties preces tiešsaistē vai iepirkties ārzemēs? Ko jūs darītu, ja pie ārzemju tirgotāja nopirktais mobilais tālrunis būtu bojāts?</a:t>
            </a:r>
          </a:p>
          <a:p>
            <a:r>
              <a:rPr lang="lv-LV" sz="2000" b="0" strike="noStrike" spc="-1" dirty="0" smtClean="0">
                <a:latin typeface="arial"/>
              </a:rPr>
              <a:t>Vai esat meklējis informāciju par konkrētām patērētāja tiesībām un mēģinājis tās izmantot? Piemēram, jūs, iespējams, zināt, ka, pērkot tiešsaistē, jums ir tiesības atcelt pasūtījumu 14 dienu laikā pēc piegādes. Bet ko jūs varētu darīt, ja tirgotājs atsakās jums atmaksāt naudu?</a:t>
            </a:r>
          </a:p>
          <a:p>
            <a:r>
              <a:rPr lang="lv-LV" sz="2000" b="0" strike="noStrike" spc="-1" dirty="0" smtClean="0">
                <a:latin typeface="arial"/>
              </a:rPr>
              <a:t>Visas šīs iedomātās situācijas uzsver vienu svarīgu lietu. Pat ja ir noslēgts līgums, kas tirgotājam ir jāpilda tāpat kā jums, ir ļoti viegli pamanīt, ka tirgotājs parasti ir daudz labvēlīgākā situācijā nekā jūs, kā viņa klients.</a:t>
            </a:r>
          </a:p>
          <a:p>
            <a:endParaRPr lang="lv-LV" sz="2000" b="0" strike="noStrike" spc="-1" dirty="0" smtClean="0">
              <a:latin typeface="arial"/>
            </a:endParaRPr>
          </a:p>
          <a:p>
            <a:r>
              <a:rPr lang="lv-LV" sz="2000" b="0" strike="noStrike" spc="-1" dirty="0" smtClean="0">
                <a:latin typeface="arial"/>
              </a:rPr>
              <a:t>Piemēram, tirgotājs ir tas, kurš piedāvā/rada produktu, izstrādā lietotāja rokasgrāmatas, izlemj, kuru informāciju sniegt par precēm vai pakalpojumiem, sagatavo ar jums noslēdzamā līguma tekstu, izveido sūdzību izskatīšanas shēmu utt. Citiem vārdiem sakot, tas ir tirgotājs, kurš parasti kontrolē situāciju.</a:t>
            </a:r>
          </a:p>
          <a:p>
            <a:r>
              <a:rPr lang="lv-LV" sz="2000" b="0" strike="noStrike" spc="-1" dirty="0" smtClean="0">
                <a:latin typeface="arial"/>
              </a:rPr>
              <a:t>Lai mazinātu šo nevienlīdzību starp tirgotājiem un patērētājiem, pastāv īpašs noteikumu kopums, ko sauc par "patērētāju tiesībām", kas patērētājiem nodrošina efektīvus instrumentus viņu tiesību un likumīgo interešu aizsardzībai.</a:t>
            </a:r>
            <a:endParaRPr lang="lv-LV" sz="2000" b="0" strike="noStrike" spc="-1" dirty="0">
              <a:latin typeface="arial"/>
            </a:endParaRPr>
          </a:p>
        </p:txBody>
      </p:sp>
      <p:sp>
        <p:nvSpPr>
          <p:cNvPr id="651"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A9F7A94-D567-4B2D-8FFE-BB1F96747C27}" type="slidenum">
              <a:rPr lang="lv-LV" sz="1200" b="0" strike="noStrike" spc="-1">
                <a:solidFill>
                  <a:srgbClr val="000000"/>
                </a:solidFill>
                <a:latin typeface="+mn-lt"/>
                <a:ea typeface="+mn-ea"/>
              </a:rPr>
              <a:t>3</a:t>
            </a:fld>
            <a:endParaRPr lang="lv-LV" sz="12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 name="PlaceHolder 1"/>
          <p:cNvSpPr>
            <a:spLocks noGrp="1" noRot="1" noChangeAspect="1"/>
          </p:cNvSpPr>
          <p:nvPr>
            <p:ph type="sldImg"/>
          </p:nvPr>
        </p:nvSpPr>
        <p:spPr>
          <a:xfrm>
            <a:off x="422275" y="1241425"/>
            <a:ext cx="5949950" cy="3346450"/>
          </a:xfrm>
          <a:prstGeom prst="rect">
            <a:avLst/>
          </a:prstGeom>
        </p:spPr>
      </p:sp>
      <p:sp>
        <p:nvSpPr>
          <p:cNvPr id="653"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2000" dirty="0" smtClean="0"/>
              <a:t>Bet vai tiešām uz jums attiecas patērētāju tiesību akti? Kas </a:t>
            </a:r>
            <a:r>
              <a:rPr lang="lv-LV" sz="2000" dirty="0" err="1" smtClean="0"/>
              <a:t>irpatērētājs</a:t>
            </a:r>
            <a:r>
              <a:rPr lang="lv-LV" sz="2000" dirty="0" smtClean="0"/>
              <a:t> saskaņā ar likumu? Atbilde uz šo jautājumu ir ļoti svarīga, jo tieši no tā ir atkarīgs cilvēka tiesību apjoms un saturs.</a:t>
            </a:r>
          </a:p>
          <a:p>
            <a:endParaRPr lang="lv-LV" sz="2000" dirty="0" smtClean="0"/>
          </a:p>
          <a:p>
            <a:r>
              <a:rPr lang="lv-LV" sz="2000" dirty="0" smtClean="0"/>
              <a:t>Uzmanīgi aplūkojiet  attēlu. Patērētājs no tirgotāja atšķiras vairākos aspektos. </a:t>
            </a:r>
          </a:p>
          <a:p>
            <a:endParaRPr lang="lv-LV" sz="2000" dirty="0" smtClean="0"/>
          </a:p>
          <a:p>
            <a:r>
              <a:rPr lang="lv-LV" sz="2000" dirty="0" smtClean="0"/>
              <a:t>Pirmkārt, tikai patērētāji tiek uzskatīti par fiziskām personām. Tirgotājs var būt gan fiziska, gan juridiska persona.</a:t>
            </a:r>
          </a:p>
          <a:p>
            <a:endParaRPr lang="lv-LV" sz="2000" dirty="0" smtClean="0"/>
          </a:p>
          <a:p>
            <a:r>
              <a:rPr lang="lv-LV" sz="2000" dirty="0" smtClean="0"/>
              <a:t>Otrkārt. Patērētājs ir tas, kurš saņem preces un pakalpojumus, nevis tas, kurš tos piegādā. </a:t>
            </a:r>
          </a:p>
          <a:p>
            <a:endParaRPr lang="lv-LV" sz="2000" dirty="0" smtClean="0"/>
          </a:p>
          <a:p>
            <a:r>
              <a:rPr lang="lv-LV" sz="2000" dirty="0" smtClean="0"/>
              <a:t>Treškārt. Patērētāja preces un pakalpojumus iegādājas,</a:t>
            </a:r>
            <a:r>
              <a:rPr lang="lv-LV" sz="2000" baseline="0" dirty="0" smtClean="0"/>
              <a:t> lai lietotu</a:t>
            </a:r>
            <a:r>
              <a:rPr lang="lv-LV" sz="2000" dirty="0" smtClean="0"/>
              <a:t> personiskās, ģimenes vai mājsaimniecības vajadzībām, nevis peļņas gūšanai. </a:t>
            </a:r>
          </a:p>
          <a:p>
            <a:endParaRPr lang="lv-LV" sz="2000" dirty="0" smtClean="0"/>
          </a:p>
          <a:p>
            <a:r>
              <a:rPr lang="lv-LV" sz="2000" dirty="0" smtClean="0"/>
              <a:t>Un, visbeidzot, ceturtkārt. Patērētājs kļūst par patērētāju tikai attiecībās ar tirgotāju. </a:t>
            </a:r>
          </a:p>
          <a:p>
            <a:endParaRPr lang="lv-LV" sz="2000" dirty="0" smtClean="0"/>
          </a:p>
          <a:p>
            <a:r>
              <a:rPr lang="lv-LV" sz="2000" dirty="0" smtClean="0"/>
              <a:t>Lai ilustrētu šo pēdējo punktu, iedomāsimies šādu situāciju. Jūs nolemjat pārdot dažus sadzīves priekšmetus, kurus vairs nelietojat.</a:t>
            </a:r>
          </a:p>
          <a:p>
            <a:r>
              <a:rPr lang="lv-LV" sz="2000" dirty="0" smtClean="0"/>
              <a:t>Pieņemsim, ka jūs nolēmāt pārdot savu veco automašīnu, viedtālruni un vairākus apģērbus, kurus nekad īsti nelietojāt. Jūs atrodat kādu tiešsaistes portālu un pārdodat šos priekšmetus vairākiem cilvēkiem. Vai šiem pircējiem ir tiesības atcelt savus pasūtījumus 14 dienu laikā, tāpat internetveikalā?</a:t>
            </a:r>
          </a:p>
          <a:p>
            <a:r>
              <a:rPr lang="lv-LV" sz="2000" dirty="0" smtClean="0"/>
              <a:t>Atbilde uz šo jautājumu ir nē, jo jūsu galvenais mērķis nav gūt peļņu no preču pārdošanas, bet gan atrisināt problēmu, kas saistīta ar jūsu personīgajām vai mājsaimniecības vajadzībām.</a:t>
            </a:r>
            <a:endParaRPr lang="lv-LV" sz="2000" b="0" strike="noStrike" spc="-1" dirty="0">
              <a:latin typeface="arial"/>
            </a:endParaRPr>
          </a:p>
        </p:txBody>
      </p:sp>
      <p:sp>
        <p:nvSpPr>
          <p:cNvPr id="654"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025DA03-3DF5-411B-A359-A5420A18B6BB}" type="slidenum">
              <a:rPr lang="lv-LV" sz="1200" b="0" strike="noStrike" spc="-1">
                <a:solidFill>
                  <a:srgbClr val="000000"/>
                </a:solidFill>
                <a:latin typeface="+mn-lt"/>
                <a:ea typeface="+mn-ea"/>
              </a:rPr>
              <a:t>4</a:t>
            </a:fld>
            <a:endParaRPr lang="lv-LV" sz="12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 name="PlaceHolder 1"/>
          <p:cNvSpPr>
            <a:spLocks noGrp="1" noRot="1" noChangeAspect="1"/>
          </p:cNvSpPr>
          <p:nvPr>
            <p:ph type="sldImg"/>
          </p:nvPr>
        </p:nvSpPr>
        <p:spPr>
          <a:xfrm>
            <a:off x="422275" y="1241425"/>
            <a:ext cx="5949950" cy="3346450"/>
          </a:xfrm>
          <a:prstGeom prst="rect">
            <a:avLst/>
          </a:prstGeom>
        </p:spPr>
      </p:sp>
      <p:sp>
        <p:nvSpPr>
          <p:cNvPr id="656"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1200" b="0" i="0" kern="1200" dirty="0" smtClean="0">
                <a:solidFill>
                  <a:schemeClr val="tx1"/>
                </a:solidFill>
                <a:effectLst/>
                <a:latin typeface="+mn-lt"/>
                <a:ea typeface="+mn-ea"/>
                <a:cs typeface="+mn-cs"/>
              </a:rPr>
              <a:t>Tāpēc patērētāja līgums ir jebkurš līgums, kas noslēgts starp patērētāju un tirgotāju. </a:t>
            </a:r>
          </a:p>
          <a:p>
            <a:r>
              <a:rPr lang="lv-LV" sz="1200" b="0" i="0" kern="1200" dirty="0" smtClean="0">
                <a:solidFill>
                  <a:schemeClr val="tx1"/>
                </a:solidFill>
                <a:effectLst/>
                <a:latin typeface="+mn-lt"/>
                <a:ea typeface="+mn-ea"/>
                <a:cs typeface="+mn-cs"/>
              </a:rPr>
              <a:t>Līguma kā patērētāja līguma statuss ir atkarīgs tikai no iepriekš minētajiem kritērijiem, un citiem tā noslēgšanas apstākļiem šajā ziņā nav nozīmes. Tātad patērētāja līgumus var slēgt gan klātienē, gan tiešsaistē, pa tālruni vai pastu, tirgotāja apmeklējuma laikā patērētāja mājās vai darbā.</a:t>
            </a:r>
          </a:p>
          <a:p>
            <a:r>
              <a:rPr lang="lv-LV" sz="1200" b="0" i="0" kern="1200" dirty="0" smtClean="0">
                <a:solidFill>
                  <a:schemeClr val="tx1"/>
                </a:solidFill>
                <a:effectLst/>
                <a:latin typeface="+mn-lt"/>
                <a:ea typeface="+mn-ea"/>
                <a:cs typeface="+mn-cs"/>
              </a:rPr>
              <a:t> Šie apstākļi tomēr ir ļoti svarīgi, lai noteiktu citas juridiskas prasības, piemēram, informācijas saturu un daudzumu, kas jānodrošina patērētājam, vai to, ka patērētājam būs īpašas tiesības utt. </a:t>
            </a:r>
          </a:p>
          <a:p>
            <a:r>
              <a:rPr lang="lv-LV" sz="1200" b="0" i="0" kern="1200" dirty="0" smtClean="0">
                <a:solidFill>
                  <a:schemeClr val="tx1"/>
                </a:solidFill>
                <a:effectLst/>
                <a:latin typeface="+mn-lt"/>
                <a:ea typeface="+mn-ea"/>
                <a:cs typeface="+mn-cs"/>
              </a:rPr>
              <a:t>Turklāt juridiskās prasības būs atkarīgas arī no līguma priekšmeta, t.i., vai līgums tiek noslēgts par precēm, pakalpojumiem vai digitālo saturu, kas ir dati, kas ražoti un piegādāti digitālā formā, piemēram, datorprogrammas, lietojumprogrammas, spēles, mūzika, video vai teksti.</a:t>
            </a:r>
            <a:endParaRPr lang="lv-LV" sz="2000" b="0" strike="noStrike" spc="-1" dirty="0">
              <a:latin typeface="arial"/>
            </a:endParaRPr>
          </a:p>
        </p:txBody>
      </p:sp>
      <p:sp>
        <p:nvSpPr>
          <p:cNvPr id="657"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B2514746-3496-464E-8576-2154FE570B65}" type="slidenum">
              <a:rPr lang="lv-LV" sz="1200" b="0" strike="noStrike" spc="-1">
                <a:solidFill>
                  <a:srgbClr val="000000"/>
                </a:solidFill>
                <a:latin typeface="+mn-lt"/>
                <a:ea typeface="+mn-ea"/>
              </a:rPr>
              <a:t>5</a:t>
            </a:fld>
            <a:endParaRPr lang="lv-LV" sz="12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 name="PlaceHolder 1"/>
          <p:cNvSpPr>
            <a:spLocks noGrp="1" noRot="1" noChangeAspect="1"/>
          </p:cNvSpPr>
          <p:nvPr>
            <p:ph type="sldImg"/>
          </p:nvPr>
        </p:nvSpPr>
        <p:spPr>
          <a:xfrm>
            <a:off x="422275" y="1241425"/>
            <a:ext cx="5949950" cy="3346450"/>
          </a:xfrm>
          <a:prstGeom prst="rect">
            <a:avLst/>
          </a:prstGeom>
        </p:spPr>
      </p:sp>
      <p:sp>
        <p:nvSpPr>
          <p:cNvPr id="659"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2000" dirty="0" smtClean="0"/>
              <a:t/>
            </a:r>
            <a:br>
              <a:rPr lang="lv-LV" sz="2000" dirty="0" smtClean="0"/>
            </a:br>
            <a:r>
              <a:rPr lang="lv-LV" sz="1200" b="0" i="0" kern="1200" dirty="0" smtClean="0">
                <a:solidFill>
                  <a:schemeClr val="tx1"/>
                </a:solidFill>
                <a:effectLst/>
                <a:latin typeface="+mn-lt"/>
                <a:ea typeface="+mn-ea"/>
                <a:cs typeface="+mn-cs"/>
              </a:rPr>
              <a:t>Šis kurss palīdzēs jums iepazīties ar patērētāju likumdošanas pamatiem. Patērētāju aizsardzība ir starptautisks jautājums, kas būtiski ietekmē arī atsevišķu valstu likumdošanu. Šī iemesla dēļ mēs apskatīsim šīs tēmas starptautisko kontekstu, lai labāk izprastu starptautisko regulu ietekmi uz nacionālajiem tiesību aktiem. Mēs sāksim ar dokumentu, kurā izklāstīti patērētāju aizsardzības likumdošanas pamati pasaulē - Apvienoto Nāciju Organizācijas patērētāju aizsardzības pamatnostādnes, kuras pirmo reizi tika pieņemtas 1985. gadā, bet tika atjauninātas 1999. un 2015. gadā. Nākošajos slaidos laikā mēs apskatīsim galvenās patērētāju tiesības, kas iekļautas vadlīnijās. </a:t>
            </a:r>
          </a:p>
          <a:p>
            <a:r>
              <a:rPr lang="lv-LV" sz="1200" b="0" i="0" kern="1200" dirty="0" smtClean="0">
                <a:solidFill>
                  <a:schemeClr val="tx1"/>
                </a:solidFill>
                <a:effectLst/>
                <a:latin typeface="+mn-lt"/>
                <a:ea typeface="+mn-ea"/>
                <a:cs typeface="+mn-cs"/>
              </a:rPr>
              <a:t>Katrai pasaules valstij būtu jācenšas tās īstenot.</a:t>
            </a:r>
            <a:endParaRPr lang="lv-LV" sz="2000" b="0" strike="noStrike" spc="-1" dirty="0">
              <a:latin typeface="arial"/>
            </a:endParaRPr>
          </a:p>
        </p:txBody>
      </p:sp>
      <p:sp>
        <p:nvSpPr>
          <p:cNvPr id="660"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530C771F-7228-472F-938A-3EA12B2633AF}" type="slidenum">
              <a:rPr lang="lv-LV" sz="1200" b="0" strike="noStrike" spc="-1">
                <a:solidFill>
                  <a:srgbClr val="000000"/>
                </a:solidFill>
                <a:latin typeface="+mn-lt"/>
                <a:ea typeface="+mn-ea"/>
              </a:rPr>
              <a:t>6</a:t>
            </a:fld>
            <a:endParaRPr lang="lv-LV" sz="1200" b="0" strike="noStrike" spc="-1">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 name="PlaceHolder 1"/>
          <p:cNvSpPr>
            <a:spLocks noGrp="1" noRot="1" noChangeAspect="1"/>
          </p:cNvSpPr>
          <p:nvPr>
            <p:ph type="sldImg"/>
          </p:nvPr>
        </p:nvSpPr>
        <p:spPr>
          <a:xfrm>
            <a:off x="422275" y="1241425"/>
            <a:ext cx="5949950" cy="3346450"/>
          </a:xfrm>
          <a:prstGeom prst="rect">
            <a:avLst/>
          </a:prstGeom>
        </p:spPr>
      </p:sp>
      <p:sp>
        <p:nvSpPr>
          <p:cNvPr id="662"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1200" b="0" i="0" kern="1200" dirty="0" smtClean="0">
                <a:solidFill>
                  <a:schemeClr val="tx1"/>
                </a:solidFill>
                <a:effectLst/>
                <a:latin typeface="+mn-lt"/>
                <a:ea typeface="+mn-ea"/>
                <a:cs typeface="+mn-cs"/>
              </a:rPr>
              <a:t>Patērētāja </a:t>
            </a:r>
            <a:r>
              <a:rPr lang="lv-LV" sz="1200" b="0" i="0" kern="1200" dirty="0" err="1" smtClean="0">
                <a:solidFill>
                  <a:schemeClr val="tx1"/>
                </a:solidFill>
                <a:effectLst/>
                <a:latin typeface="+mn-lt"/>
                <a:ea typeface="+mn-ea"/>
                <a:cs typeface="+mn-cs"/>
              </a:rPr>
              <a:t>pamattiesības</a:t>
            </a:r>
            <a:r>
              <a:rPr lang="lv-LV" sz="1200" b="0" i="0" kern="1200" dirty="0" smtClean="0">
                <a:solidFill>
                  <a:schemeClr val="tx1"/>
                </a:solidFill>
                <a:effectLst/>
                <a:latin typeface="+mn-lt"/>
                <a:ea typeface="+mn-ea"/>
                <a:cs typeface="+mn-cs"/>
              </a:rPr>
              <a:t> ir šādas. </a:t>
            </a:r>
          </a:p>
          <a:p>
            <a:endParaRPr lang="lv-LV" sz="1200" b="0" i="0" kern="1200" dirty="0" smtClean="0">
              <a:solidFill>
                <a:schemeClr val="tx1"/>
              </a:solidFill>
              <a:effectLst/>
              <a:latin typeface="+mn-lt"/>
              <a:ea typeface="+mn-ea"/>
              <a:cs typeface="+mn-cs"/>
            </a:endParaRPr>
          </a:p>
          <a:p>
            <a:r>
              <a:rPr lang="lv-LV" sz="1200" b="0" i="0" kern="1200" dirty="0" smtClean="0">
                <a:solidFill>
                  <a:schemeClr val="tx1"/>
                </a:solidFill>
                <a:effectLst/>
                <a:latin typeface="+mn-lt"/>
                <a:ea typeface="+mn-ea"/>
                <a:cs typeface="+mn-cs"/>
              </a:rPr>
              <a:t>Pirmais. </a:t>
            </a:r>
            <a:r>
              <a:rPr lang="lv-LV" sz="1200" b="0" i="0" kern="1200" dirty="0" smtClean="0">
                <a:solidFill>
                  <a:schemeClr val="tx1"/>
                </a:solidFill>
                <a:effectLst/>
                <a:latin typeface="+mn-lt"/>
                <a:ea typeface="+mn-ea"/>
                <a:cs typeface="+mn-cs"/>
              </a:rPr>
              <a:t>Piekļuve būtiskām precēm un pakalpojumiem. Daudzās valstīs pastāv piekļuves problēma būtiskām precēm un pakalpojumiem, piemēram, ūdenim, pārtikai, enerģijai, zālēm. Šīm valstīm ir nopietni jāstrādā, lai nodrošinātu galveno preču un pakalpojumu izplatīšanu, ja šī izplatīšana ir apdraudēta, piemēram, lauku apvidos. </a:t>
            </a:r>
          </a:p>
          <a:p>
            <a:endParaRPr lang="lv-LV" sz="1200" b="0" i="0" kern="1200" dirty="0" smtClean="0">
              <a:solidFill>
                <a:schemeClr val="tx1"/>
              </a:solidFill>
              <a:effectLst/>
              <a:latin typeface="+mn-lt"/>
              <a:ea typeface="+mn-ea"/>
              <a:cs typeface="+mn-cs"/>
            </a:endParaRPr>
          </a:p>
          <a:p>
            <a:r>
              <a:rPr lang="lv-LV" sz="1200" b="0" i="0" kern="1200" dirty="0" smtClean="0">
                <a:solidFill>
                  <a:schemeClr val="tx1"/>
                </a:solidFill>
                <a:effectLst/>
                <a:latin typeface="+mn-lt"/>
                <a:ea typeface="+mn-ea"/>
                <a:cs typeface="+mn-cs"/>
              </a:rPr>
              <a:t>Otrais. </a:t>
            </a:r>
            <a:r>
              <a:rPr lang="lv-LV" sz="1200" b="0" i="0" kern="1200" dirty="0" smtClean="0">
                <a:solidFill>
                  <a:schemeClr val="tx1"/>
                </a:solidFill>
                <a:effectLst/>
                <a:latin typeface="+mn-lt"/>
                <a:ea typeface="+mn-ea"/>
                <a:cs typeface="+mn-cs"/>
              </a:rPr>
              <a:t>Neaizsargātu un nelabvēlīgā situācijā esošu patērētāju intereses un vajadzības. Būtu jāaizsargā neaizsargātu un nelabvēlīgā situācijā esošu patērētāju, piemēram, nabadzīgu vai lauku apvidū dzīvojošo, intereses un vajadzības, jo īpaši attiecībā uz negodīgu uzņēmējdarbības praksi, kompensācijas iegūšanu, izglītību, informāciju un komunālajiem pakalpojumiem.</a:t>
            </a:r>
          </a:p>
          <a:p>
            <a:endParaRPr lang="lv-LV" sz="1200" b="0" i="0" kern="1200" dirty="0" smtClean="0">
              <a:solidFill>
                <a:schemeClr val="tx1"/>
              </a:solidFill>
              <a:effectLst/>
              <a:latin typeface="+mn-lt"/>
              <a:ea typeface="+mn-ea"/>
              <a:cs typeface="+mn-cs"/>
            </a:endParaRPr>
          </a:p>
          <a:p>
            <a:r>
              <a:rPr lang="lv-LV" sz="1200" b="0" i="0" kern="1200" dirty="0" smtClean="0">
                <a:solidFill>
                  <a:schemeClr val="tx1"/>
                </a:solidFill>
                <a:effectLst/>
                <a:latin typeface="+mn-lt"/>
                <a:ea typeface="+mn-ea"/>
                <a:cs typeface="+mn-cs"/>
              </a:rPr>
              <a:t>Trešais. </a:t>
            </a:r>
            <a:r>
              <a:rPr lang="lv-LV" sz="1200" b="0" i="0" kern="1200" dirty="0" smtClean="0">
                <a:solidFill>
                  <a:schemeClr val="tx1"/>
                </a:solidFill>
                <a:effectLst/>
                <a:latin typeface="+mn-lt"/>
                <a:ea typeface="+mn-ea"/>
                <a:cs typeface="+mn-cs"/>
              </a:rPr>
              <a:t>Drošība. Valstīm būtu jānodrošina, lai produkti būtu droši paredzamos tās lietošanas apstākļos. </a:t>
            </a:r>
          </a:p>
          <a:p>
            <a:endParaRPr lang="lv-LV" sz="1200" b="0" i="0" kern="1200" dirty="0" smtClean="0">
              <a:solidFill>
                <a:schemeClr val="tx1"/>
              </a:solidFill>
              <a:effectLst/>
              <a:latin typeface="+mn-lt"/>
              <a:ea typeface="+mn-ea"/>
              <a:cs typeface="+mn-cs"/>
            </a:endParaRPr>
          </a:p>
          <a:p>
            <a:r>
              <a:rPr lang="lv-LV" sz="1200" b="0" i="0" kern="1200" dirty="0" smtClean="0">
                <a:solidFill>
                  <a:schemeClr val="tx1"/>
                </a:solidFill>
                <a:effectLst/>
                <a:latin typeface="+mn-lt"/>
                <a:ea typeface="+mn-ea"/>
                <a:cs typeface="+mn-cs"/>
              </a:rPr>
              <a:t>Ceturtais. </a:t>
            </a:r>
            <a:r>
              <a:rPr lang="lv-LV" sz="1200" b="0" i="0" kern="1200" dirty="0" smtClean="0">
                <a:solidFill>
                  <a:schemeClr val="tx1"/>
                </a:solidFill>
                <a:effectLst/>
                <a:latin typeface="+mn-lt"/>
                <a:ea typeface="+mn-ea"/>
                <a:cs typeface="+mn-cs"/>
              </a:rPr>
              <a:t>Ekonomisko interešu aizsardzība. Patērētājiem vajadzētu būt iespējai gūt optimālu labumu no saviem ekonomiskajiem resursiem. Tādēļ valstīm būtu jānodrošina apmierinoši ražošanas un veiktspējas standarti, piemērotas izplatīšanas metodes, godīga uzņēmējdarbības prakse, informatīvs mārketings un efektīva aizsardzība pret </a:t>
            </a:r>
            <a:r>
              <a:rPr lang="lv-LV" sz="1200" b="0" i="0" kern="1200" dirty="0" err="1" smtClean="0">
                <a:solidFill>
                  <a:schemeClr val="tx1"/>
                </a:solidFill>
                <a:effectLst/>
                <a:latin typeface="+mn-lt"/>
                <a:ea typeface="+mn-ea"/>
                <a:cs typeface="+mn-cs"/>
              </a:rPr>
              <a:t>komercpraksi</a:t>
            </a:r>
            <a:r>
              <a:rPr lang="lv-LV" sz="1200" b="0" i="0" kern="1200" dirty="0" smtClean="0">
                <a:solidFill>
                  <a:schemeClr val="tx1"/>
                </a:solidFill>
                <a:effectLst/>
                <a:latin typeface="+mn-lt"/>
                <a:ea typeface="+mn-ea"/>
                <a:cs typeface="+mn-cs"/>
              </a:rPr>
              <a:t>, kas varētu kaitēt patērētāju ekonomiskajām interesēm. </a:t>
            </a:r>
          </a:p>
          <a:p>
            <a:endParaRPr lang="lv-LV" sz="1200" b="0" i="0" kern="1200" dirty="0" smtClean="0">
              <a:solidFill>
                <a:schemeClr val="tx1"/>
              </a:solidFill>
              <a:effectLst/>
              <a:latin typeface="+mn-lt"/>
              <a:ea typeface="+mn-ea"/>
              <a:cs typeface="+mn-cs"/>
            </a:endParaRPr>
          </a:p>
          <a:p>
            <a:r>
              <a:rPr lang="lv-LV" sz="1200" b="0" i="0" kern="1200" dirty="0" smtClean="0">
                <a:solidFill>
                  <a:schemeClr val="tx1"/>
                </a:solidFill>
                <a:effectLst/>
                <a:latin typeface="+mn-lt"/>
                <a:ea typeface="+mn-ea"/>
                <a:cs typeface="+mn-cs"/>
              </a:rPr>
              <a:t>Piektais. </a:t>
            </a:r>
            <a:r>
              <a:rPr lang="lv-LV" sz="1200" b="0" i="0" kern="1200" dirty="0" smtClean="0">
                <a:solidFill>
                  <a:schemeClr val="tx1"/>
                </a:solidFill>
                <a:effectLst/>
                <a:latin typeface="+mn-lt"/>
                <a:ea typeface="+mn-ea"/>
                <a:cs typeface="+mn-cs"/>
              </a:rPr>
              <a:t>Informācija. Patērētāju tiesības uz informāciju ir ārkārtīgi svarīgas, lai nodrošinātu, ka patērētāji var izdarīt apzinātu izvēli. Šajā sakarā tirgotājiem būtu jāsniedz pilnīga, precīza un nemaldinoša informācija par precēm un pakalpojumiem, noteikumiem, nosacījumiem, piemērojamām maksām un galīgajām izmaksām. Tirgotājiem jānodrošina arī ērta piekļuve šai informācijai. </a:t>
            </a:r>
          </a:p>
          <a:p>
            <a:endParaRPr lang="lv-LV" sz="1200" b="0" i="0" kern="1200" dirty="0" smtClean="0">
              <a:solidFill>
                <a:schemeClr val="tx1"/>
              </a:solidFill>
              <a:effectLst/>
              <a:latin typeface="+mn-lt"/>
              <a:ea typeface="+mn-ea"/>
              <a:cs typeface="+mn-cs"/>
            </a:endParaRPr>
          </a:p>
          <a:p>
            <a:r>
              <a:rPr lang="lv-LV" sz="1200" b="0" i="0" kern="1200" dirty="0" smtClean="0">
                <a:solidFill>
                  <a:schemeClr val="tx1"/>
                </a:solidFill>
                <a:effectLst/>
                <a:latin typeface="+mn-lt"/>
                <a:ea typeface="+mn-ea"/>
                <a:cs typeface="+mn-cs"/>
              </a:rPr>
              <a:t>Sestais. </a:t>
            </a:r>
            <a:r>
              <a:rPr lang="lv-LV" sz="1200" b="0" i="0" kern="1200" dirty="0" smtClean="0">
                <a:solidFill>
                  <a:schemeClr val="tx1"/>
                </a:solidFill>
                <a:effectLst/>
                <a:latin typeface="+mn-lt"/>
                <a:ea typeface="+mn-ea"/>
                <a:cs typeface="+mn-cs"/>
              </a:rPr>
              <a:t>Patērētāju izglītošana. Valstīm būtu jādara patērētājiem pieejamas izglītības un informācijas programmas, tostarp informācija par patērētāju izvēles un uzvedības ietekmi uz vidi un patēriņa izmaiņu iespējamām sekām, tostarp ieguvumiem un izmaksām.</a:t>
            </a:r>
            <a:endParaRPr lang="lv-LV" sz="2000" b="0" strike="noStrike" spc="-1" dirty="0">
              <a:latin typeface="arial"/>
            </a:endParaRPr>
          </a:p>
        </p:txBody>
      </p:sp>
      <p:sp>
        <p:nvSpPr>
          <p:cNvPr id="663"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E85B7502-A865-43E4-BA47-FFEA30808C84}" type="slidenum">
              <a:rPr lang="lv-LV" sz="1200" b="0" strike="noStrike" spc="-1">
                <a:solidFill>
                  <a:srgbClr val="000000"/>
                </a:solidFill>
                <a:latin typeface="+mn-lt"/>
                <a:ea typeface="+mn-ea"/>
              </a:rPr>
              <a:t>7</a:t>
            </a:fld>
            <a:endParaRPr lang="lv-LV" sz="1200" b="0" strike="noStrike" spc="-1">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 name="PlaceHolder 1"/>
          <p:cNvSpPr>
            <a:spLocks noGrp="1" noRot="1" noChangeAspect="1"/>
          </p:cNvSpPr>
          <p:nvPr>
            <p:ph type="sldImg"/>
          </p:nvPr>
        </p:nvSpPr>
        <p:spPr>
          <a:xfrm>
            <a:off x="422275" y="1241425"/>
            <a:ext cx="5949950" cy="3346450"/>
          </a:xfrm>
          <a:prstGeom prst="rect">
            <a:avLst/>
          </a:prstGeom>
        </p:spPr>
      </p:sp>
      <p:sp>
        <p:nvSpPr>
          <p:cNvPr id="665"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2000" dirty="0" smtClean="0"/>
              <a:t>Septītais. Iespēja veidot patērētāju grupas un organizācijas. Tāpat kā citām sabiedrības grupām, arī patērētājiem jābūt iespējai veidot patērētāju un citas atbilstošas grupas vai organizācijas. Valstīm jānodrošina šīm grupām iespēja izklāstīt savu viedokli lēmumu pieņemšanas procesā, kas šīs grupas ietekmē.</a:t>
            </a:r>
          </a:p>
          <a:p>
            <a:endParaRPr lang="lv-LV" sz="2000" dirty="0" smtClean="0"/>
          </a:p>
          <a:p>
            <a:r>
              <a:rPr lang="lv-LV" sz="2000" dirty="0" smtClean="0"/>
              <a:t>Astotais. Efektīva strīdu izšķiršana un izdevumu atlīdzināšana. Patērētāju strīdi parasti </a:t>
            </a:r>
            <a:r>
              <a:rPr lang="lv-LV" sz="2000" dirty="0" smtClean="0"/>
              <a:t>attiecas uz produktiem, kurus patērētāji lieto katru dienu</a:t>
            </a:r>
            <a:r>
              <a:rPr lang="lv-LV" sz="2000" baseline="0" dirty="0" smtClean="0"/>
              <a:t> un</a:t>
            </a:r>
            <a:r>
              <a:rPr lang="lv-LV" sz="2000" dirty="0" smtClean="0"/>
              <a:t> kuriem </a:t>
            </a:r>
            <a:r>
              <a:rPr lang="lv-LV" sz="2000" dirty="0" smtClean="0"/>
              <a:t>ir salīdzinoši neliela  vērtība. Š</a:t>
            </a:r>
            <a:r>
              <a:rPr lang="lv-LV" sz="2000" dirty="0" smtClean="0"/>
              <a:t>ādiem strīdiem </a:t>
            </a:r>
            <a:r>
              <a:rPr lang="lv-LV" sz="2000" dirty="0" smtClean="0"/>
              <a:t>tradicionālās strīdu izšķiršanas metodes, piemēram, parastās tiesas procedūras, nav piemērotas. Šī iemesla dēļ valstīm būtu jāizveido citi strīdu izšķiršanas mehānismi, kas ir ne tikai taisnīgi, efektīvi, caurskatāmi un objektīvi, bet arī ātri, lēti un ērti izmantojami. Tas pats attiecas uz pasākumiem, kas patērētājiem vai attiecīgām organizācijām ļauj saņemt kompensāciju, izmantojot formālas vai neformālas procedūras.</a:t>
            </a:r>
          </a:p>
          <a:p>
            <a:endParaRPr lang="lv-LV" sz="2000" dirty="0" smtClean="0"/>
          </a:p>
          <a:p>
            <a:r>
              <a:rPr lang="lv-LV" sz="2000" dirty="0" smtClean="0"/>
              <a:t> Devītais. Ilgtspējīgs patēriņš. Ilgtspējīgs patēriņš nozīmē apmierināt pašreizējo un nākamo paaudžu vajadzības pēc precēm un pakalpojumiem ekonomiski, sociāli un no vides viedokļa ilgtspējīgā veidā. Patērētājiem jāsniedz atbilstoša informācija, lai viņi varētu izdarīt apzinātu izvēli un tādējādi ietekmēt ražotājus. </a:t>
            </a:r>
          </a:p>
          <a:p>
            <a:endParaRPr lang="lv-LV" sz="2000" dirty="0" smtClean="0"/>
          </a:p>
          <a:p>
            <a:r>
              <a:rPr lang="lv-LV" sz="2000" dirty="0" smtClean="0"/>
              <a:t>Desmitais. Patērētāju aizsardzības līmenis, izmantojot elektronisko tirdzniecību. Patērētāju aizsardzības līmenim elektroniskajā tirdzniecībā nevajadzētu būt zemākam par citu komercdarbības veidu līmeni. </a:t>
            </a:r>
          </a:p>
          <a:p>
            <a:endParaRPr lang="lv-LV" sz="2000" dirty="0" smtClean="0"/>
          </a:p>
          <a:p>
            <a:r>
              <a:rPr lang="lv-LV" sz="2000" dirty="0" smtClean="0"/>
              <a:t>Vienpadsmitais. Privātums un brīva informācijas plūsma. Uzņēmumiem būtu jāaizsargā patērētāju privātums, apvienojot piemērotus kontroles, drošības, caurskatāmības un apstiprināšanas mehānismus, kas saistīti ar viņu personas datu vākšanu un izmantošanu. </a:t>
            </a:r>
          </a:p>
          <a:p>
            <a:endParaRPr lang="lv-LV" sz="2000" dirty="0" smtClean="0"/>
          </a:p>
          <a:p>
            <a:r>
              <a:rPr lang="lv-LV" sz="2000" dirty="0" err="1" smtClean="0"/>
              <a:t>is</a:t>
            </a:r>
            <a:r>
              <a:rPr lang="lv-LV" sz="2000" dirty="0" smtClean="0"/>
              <a:t> saraksts ir diezgan garš, taču tas parāda, ka patērētāju aizsardzība mūsdienās ietver ļoti plašu jautājumu kopumu, kas pārklājas ar citām jomām, piemēram, cilvēktiesībām vai vides aizsardzību.</a:t>
            </a:r>
            <a:endParaRPr lang="lv-LV" sz="2000" b="0" strike="noStrike" spc="-1" dirty="0">
              <a:latin typeface="arial"/>
            </a:endParaRPr>
          </a:p>
        </p:txBody>
      </p:sp>
      <p:sp>
        <p:nvSpPr>
          <p:cNvPr id="666"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0815EFC9-EAD2-4598-830A-00FB53691770}" type="slidenum">
              <a:rPr lang="lv-LV" sz="1200" b="0" strike="noStrike" spc="-1">
                <a:solidFill>
                  <a:srgbClr val="000000"/>
                </a:solidFill>
                <a:latin typeface="+mn-lt"/>
                <a:ea typeface="+mn-ea"/>
              </a:rPr>
              <a:t>8</a:t>
            </a:fld>
            <a:endParaRPr lang="lv-LV" sz="1200" b="0" strike="noStrike" spc="-1">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 name="PlaceHolder 1"/>
          <p:cNvSpPr>
            <a:spLocks noGrp="1" noRot="1" noChangeAspect="1"/>
          </p:cNvSpPr>
          <p:nvPr>
            <p:ph type="sldImg"/>
          </p:nvPr>
        </p:nvSpPr>
        <p:spPr>
          <a:xfrm>
            <a:off x="422275" y="1241425"/>
            <a:ext cx="5949950" cy="3346450"/>
          </a:xfrm>
          <a:prstGeom prst="rect">
            <a:avLst/>
          </a:prstGeom>
        </p:spPr>
      </p:sp>
      <p:sp>
        <p:nvSpPr>
          <p:cNvPr id="668"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2000" dirty="0" smtClean="0"/>
              <a:t/>
            </a:r>
            <a:br>
              <a:rPr lang="lv-LV" sz="2000" dirty="0" smtClean="0"/>
            </a:br>
            <a:r>
              <a:rPr lang="lv-LV" sz="1200" b="0" i="0" kern="1200" dirty="0" smtClean="0">
                <a:solidFill>
                  <a:schemeClr val="tx1"/>
                </a:solidFill>
                <a:effectLst/>
                <a:latin typeface="+mn-lt"/>
                <a:ea typeface="+mn-ea"/>
                <a:cs typeface="+mn-cs"/>
              </a:rPr>
              <a:t>Attiecībā uz patērētāju izglītošanu, vadlīnijās ir noteikts globāls mērķis šīs vajadzības pilnīgai izpildei, kas ir ļaut cilvēkiem rīkoties kā patērētājiem, kuri spēj novērtēt, apzināti izvēlēties preces un pakalpojumus,  kā arī apzināties savas tiesības un pienākumus. </a:t>
            </a:r>
          </a:p>
          <a:p>
            <a:r>
              <a:rPr lang="lv-LV" sz="1200" b="0" i="0" kern="1200" dirty="0" smtClean="0">
                <a:solidFill>
                  <a:schemeClr val="tx1"/>
                </a:solidFill>
                <a:effectLst/>
                <a:latin typeface="+mn-lt"/>
                <a:ea typeface="+mn-ea"/>
                <a:cs typeface="+mn-cs"/>
              </a:rPr>
              <a:t>Valstis ir atbildīgas par patērētāju izglītošanas centieniem, taču tām šajos centienos būtu jāiesaista gan patērētāju grupas, gan biznesa organizācijas. Turklāt valstīm būtu jāpārliecinās, ka patērētāju izglītības programmu saturs tiek pielāgots </a:t>
            </a:r>
            <a:r>
              <a:rPr lang="lv-LV" sz="1200" b="0" i="0" kern="1200" dirty="0" err="1" smtClean="0">
                <a:solidFill>
                  <a:schemeClr val="tx1"/>
                </a:solidFill>
                <a:effectLst/>
                <a:latin typeface="+mn-lt"/>
                <a:ea typeface="+mn-ea"/>
                <a:cs typeface="+mn-cs"/>
              </a:rPr>
              <a:t>mazaizsargātu</a:t>
            </a:r>
            <a:r>
              <a:rPr lang="lv-LV" sz="1200" b="0" i="0" kern="1200" dirty="0" smtClean="0">
                <a:solidFill>
                  <a:schemeClr val="tx1"/>
                </a:solidFill>
                <a:effectLst/>
                <a:latin typeface="+mn-lt"/>
                <a:ea typeface="+mn-ea"/>
                <a:cs typeface="+mn-cs"/>
              </a:rPr>
              <a:t> un nelabvēlīgā situācijā esošu patērētāju vajadzībām, bet izmantotie izglītības kanāli tos spēj sasniegt.</a:t>
            </a:r>
            <a:endParaRPr lang="lv-LV" sz="2000" b="0" strike="noStrike" spc="-1" dirty="0">
              <a:latin typeface="arial"/>
            </a:endParaRPr>
          </a:p>
        </p:txBody>
      </p:sp>
      <p:sp>
        <p:nvSpPr>
          <p:cNvPr id="669"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F3E51369-6D87-4BCC-93EF-ECB879FABA4D}" type="slidenum">
              <a:rPr lang="lv-LV" sz="1200" b="0" strike="noStrike" spc="-1">
                <a:solidFill>
                  <a:srgbClr val="000000"/>
                </a:solidFill>
                <a:latin typeface="+mn-lt"/>
                <a:ea typeface="+mn-ea"/>
              </a:rPr>
              <a:t>9</a:t>
            </a:fld>
            <a:endParaRPr lang="lv-LV"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080" cy="1144440"/>
          </a:xfrm>
          <a:prstGeom prst="rect">
            <a:avLst/>
          </a:prstGeom>
        </p:spPr>
        <p:txBody>
          <a:bodyPr lIns="0" tIns="0" rIns="0" bIns="0" anchor="ctr">
            <a:noAutofit/>
          </a:bodyPr>
          <a:lstStyle/>
          <a:p>
            <a:pPr algn="ctr"/>
            <a:r>
              <a:rPr lang="lv-LV" sz="1800" b="0" strike="noStrike" spc="-1">
                <a:latin typeface="arial"/>
              </a:rPr>
              <a:t>Click to edit the title text format</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lv-LV" sz="4400" b="0" strike="noStrike" spc="-1">
                <a:latin typeface="arial"/>
              </a:rPr>
              <a:t>Click to edit the title text format</a:t>
            </a:r>
          </a:p>
        </p:txBody>
      </p:sp>
      <p:sp>
        <p:nvSpPr>
          <p:cNvPr id="39"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Picture 2"/>
          <p:cNvPicPr/>
          <p:nvPr/>
        </p:nvPicPr>
        <p:blipFill>
          <a:blip r:embed="rId3"/>
          <a:stretch/>
        </p:blipFill>
        <p:spPr>
          <a:xfrm>
            <a:off x="864720" y="1841760"/>
            <a:ext cx="10582200" cy="2399760"/>
          </a:xfrm>
          <a:prstGeom prst="rect">
            <a:avLst/>
          </a:prstGeom>
          <a:ln>
            <a:noFill/>
          </a:ln>
        </p:spPr>
      </p:pic>
      <p:pic>
        <p:nvPicPr>
          <p:cNvPr id="121" name="Picture 53"/>
          <p:cNvPicPr/>
          <p:nvPr/>
        </p:nvPicPr>
        <p:blipFill>
          <a:blip r:embed="rId4"/>
          <a:stretch/>
        </p:blipFill>
        <p:spPr>
          <a:xfrm>
            <a:off x="864720" y="421920"/>
            <a:ext cx="2133720" cy="918720"/>
          </a:xfrm>
          <a:prstGeom prst="rect">
            <a:avLst/>
          </a:prstGeom>
          <a:ln>
            <a:noFill/>
          </a:ln>
        </p:spPr>
      </p:pic>
      <p:sp>
        <p:nvSpPr>
          <p:cNvPr id="122" name="CustomShape 1"/>
          <p:cNvSpPr/>
          <p:nvPr/>
        </p:nvSpPr>
        <p:spPr>
          <a:xfrm>
            <a:off x="864720" y="5621760"/>
            <a:ext cx="10582200" cy="42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1100" b="1" strike="noStrike" spc="-1">
                <a:solidFill>
                  <a:srgbClr val="383838"/>
                </a:solidFill>
                <a:latin typeface="Calibri"/>
                <a:ea typeface="Times New Roman"/>
              </a:rPr>
              <a:t>This publication reflects the views of the authors, and the Commission cannot be held  responsible for any use, which may be made of the information contained therein</a:t>
            </a:r>
            <a:endParaRPr lang="lv-LV" sz="11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4000" advTm="2000">
        <p:fade/>
      </p:transition>
    </mc:Choice>
    <mc:Fallback xmlns="" xmlns:p15="http://schemas.microsoft.com/office/powerpoint/2012/main">
      <p:transition spd="slow" advTm="2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223" name="Picture 6"/>
          <p:cNvPicPr/>
          <p:nvPr/>
        </p:nvPicPr>
        <p:blipFill>
          <a:blip r:embed="rId3"/>
          <a:stretch/>
        </p:blipFill>
        <p:spPr>
          <a:xfrm>
            <a:off x="0" y="6240240"/>
            <a:ext cx="550800" cy="615240"/>
          </a:xfrm>
          <a:prstGeom prst="rect">
            <a:avLst/>
          </a:prstGeom>
          <a:ln>
            <a:noFill/>
          </a:ln>
        </p:spPr>
      </p:pic>
      <p:sp>
        <p:nvSpPr>
          <p:cNvPr id="224"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Patērētāju izglītības saturs</a:t>
            </a:r>
            <a:endParaRPr lang="lv-LV" sz="3200" b="0" strike="noStrike" spc="-1">
              <a:latin typeface="arial"/>
            </a:endParaRPr>
          </a:p>
        </p:txBody>
      </p:sp>
      <p:sp>
        <p:nvSpPr>
          <p:cNvPr id="225"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226" name="CustomShape 4"/>
          <p:cNvSpPr/>
          <p:nvPr/>
        </p:nvSpPr>
        <p:spPr>
          <a:xfrm>
            <a:off x="968760" y="1528920"/>
            <a:ext cx="10797480" cy="570492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3840">
              <a:lnSpc>
                <a:spcPct val="150000"/>
              </a:lnSpc>
              <a:buClr>
                <a:srgbClr val="000000"/>
              </a:buClr>
              <a:buFont typeface="StarSymbol"/>
              <a:buAutoNum type="arabicPeriod"/>
            </a:pPr>
            <a:r>
              <a:rPr lang="lv-LV" sz="2200" b="0" strike="noStrike" spc="-1">
                <a:solidFill>
                  <a:srgbClr val="000000"/>
                </a:solidFill>
                <a:latin typeface="Calibri"/>
                <a:ea typeface="Adobe Blank"/>
              </a:rPr>
              <a:t> Veselība, ēdināšanas paradumi</a:t>
            </a:r>
            <a:endParaRPr lang="lv-LV" sz="2200" b="0" strike="noStrike" spc="-1">
              <a:latin typeface="arial"/>
            </a:endParaRPr>
          </a:p>
          <a:p>
            <a:pPr marL="216000" indent="-213840">
              <a:lnSpc>
                <a:spcPct val="150000"/>
              </a:lnSpc>
              <a:buClr>
                <a:srgbClr val="000000"/>
              </a:buClr>
              <a:buFont typeface="StarSymbol"/>
              <a:buAutoNum type="arabicPeriod"/>
            </a:pPr>
            <a:r>
              <a:rPr lang="lv-LV" sz="2200" b="0" strike="noStrike" spc="-1">
                <a:solidFill>
                  <a:srgbClr val="000000"/>
                </a:solidFill>
                <a:latin typeface="Calibri"/>
                <a:ea typeface="Adobe Blank"/>
              </a:rPr>
              <a:t> Kaitīgas vielas</a:t>
            </a:r>
            <a:endParaRPr lang="lv-LV" sz="2200" b="0" strike="noStrike" spc="-1">
              <a:latin typeface="arial"/>
            </a:endParaRPr>
          </a:p>
          <a:p>
            <a:pPr marL="216000" indent="-213840">
              <a:lnSpc>
                <a:spcPct val="150000"/>
              </a:lnSpc>
              <a:buClr>
                <a:srgbClr val="000000"/>
              </a:buClr>
              <a:buFont typeface="StarSymbol"/>
              <a:buAutoNum type="arabicPeriod"/>
            </a:pPr>
            <a:r>
              <a:rPr lang="lv-LV" sz="2200" b="0" strike="noStrike" spc="-1">
                <a:solidFill>
                  <a:srgbClr val="000000"/>
                </a:solidFill>
                <a:latin typeface="Calibri"/>
                <a:ea typeface="Adobe Blank"/>
              </a:rPr>
              <a:t> Produktu marķējums</a:t>
            </a:r>
            <a:endParaRPr lang="lv-LV" sz="2200" b="0" strike="noStrike" spc="-1">
              <a:latin typeface="arial"/>
            </a:endParaRPr>
          </a:p>
          <a:p>
            <a:pPr marL="216000" indent="-213840">
              <a:lnSpc>
                <a:spcPct val="150000"/>
              </a:lnSpc>
              <a:buClr>
                <a:srgbClr val="000000"/>
              </a:buClr>
              <a:buFont typeface="StarSymbol"/>
              <a:buAutoNum type="arabicPeriod"/>
            </a:pPr>
            <a:r>
              <a:rPr lang="lv-LV" sz="2200" b="0" strike="noStrike" spc="-1">
                <a:solidFill>
                  <a:srgbClr val="000000"/>
                </a:solidFill>
                <a:latin typeface="Calibri"/>
                <a:ea typeface="Adobe Blank"/>
              </a:rPr>
              <a:t> Strīdu risināšana un tiesību aizsardzības sistēma</a:t>
            </a:r>
            <a:endParaRPr lang="lv-LV" sz="2200" b="0" strike="noStrike" spc="-1">
              <a:latin typeface="arial"/>
            </a:endParaRPr>
          </a:p>
          <a:p>
            <a:pPr marL="216000" indent="-213840">
              <a:lnSpc>
                <a:spcPct val="150000"/>
              </a:lnSpc>
              <a:buClr>
                <a:srgbClr val="000000"/>
              </a:buClr>
              <a:buFont typeface="StarSymbol"/>
              <a:buAutoNum type="arabicPeriod"/>
            </a:pPr>
            <a:r>
              <a:rPr lang="lv-LV" sz="2200" b="0" strike="noStrike" spc="-1">
                <a:solidFill>
                  <a:srgbClr val="000000"/>
                </a:solidFill>
                <a:latin typeface="Calibri"/>
                <a:ea typeface="Adobe Blank"/>
              </a:rPr>
              <a:t> Vides aizsardzība</a:t>
            </a:r>
            <a:endParaRPr lang="lv-LV" sz="2200" b="0" strike="noStrike" spc="-1">
              <a:latin typeface="arial"/>
            </a:endParaRPr>
          </a:p>
          <a:p>
            <a:pPr marL="216000" indent="-213840">
              <a:lnSpc>
                <a:spcPct val="150000"/>
              </a:lnSpc>
              <a:buClr>
                <a:srgbClr val="000000"/>
              </a:buClr>
              <a:buFont typeface="StarSymbol"/>
              <a:buAutoNum type="arabicPeriod"/>
            </a:pPr>
            <a:r>
              <a:rPr lang="lv-LV" sz="2200" b="0" strike="noStrike" spc="-1">
                <a:solidFill>
                  <a:srgbClr val="000000"/>
                </a:solidFill>
                <a:latin typeface="Calibri"/>
                <a:ea typeface="Adobe Blank"/>
              </a:rPr>
              <a:t> Elektroniskā komercija</a:t>
            </a:r>
            <a:endParaRPr lang="lv-LV" sz="2200" b="0" strike="noStrike" spc="-1">
              <a:latin typeface="arial"/>
            </a:endParaRPr>
          </a:p>
          <a:p>
            <a:pPr marL="216000" indent="-213840">
              <a:lnSpc>
                <a:spcPct val="150000"/>
              </a:lnSpc>
              <a:buClr>
                <a:srgbClr val="000000"/>
              </a:buClr>
              <a:buFont typeface="StarSymbol"/>
              <a:buAutoNum type="arabicPeriod"/>
            </a:pPr>
            <a:r>
              <a:rPr lang="lv-LV" sz="2200" b="0" strike="noStrike" spc="-1">
                <a:solidFill>
                  <a:srgbClr val="000000"/>
                </a:solidFill>
                <a:latin typeface="Calibri"/>
                <a:ea typeface="Adobe Blank"/>
              </a:rPr>
              <a:t> Finanšu pakalpojumi</a:t>
            </a:r>
            <a:endParaRPr lang="lv-LV" sz="2200" b="0" strike="noStrike" spc="-1">
              <a:latin typeface="arial"/>
            </a:endParaRPr>
          </a:p>
          <a:p>
            <a:pPr marL="216000" indent="-213840">
              <a:lnSpc>
                <a:spcPct val="150000"/>
              </a:lnSpc>
              <a:buClr>
                <a:srgbClr val="000000"/>
              </a:buClr>
              <a:buFont typeface="StarSymbol"/>
              <a:buAutoNum type="arabicPeriod"/>
            </a:pPr>
            <a:r>
              <a:rPr lang="lv-LV" sz="2200" b="0" strike="noStrike" spc="-1">
                <a:solidFill>
                  <a:srgbClr val="000000"/>
                </a:solidFill>
                <a:latin typeface="Calibri"/>
                <a:ea typeface="Adobe Blank"/>
              </a:rPr>
              <a:t> Informācija par svara/mēra un cenu noteikšanu, kvalitāti un pamatpakalpojumu pieejamību</a:t>
            </a:r>
            <a:endParaRPr lang="lv-LV" sz="2200" b="0" strike="noStrike" spc="-1">
              <a:latin typeface="arial"/>
            </a:endParaRPr>
          </a:p>
          <a:p>
            <a:pPr marL="216000" indent="-213840">
              <a:lnSpc>
                <a:spcPct val="150000"/>
              </a:lnSpc>
              <a:buClr>
                <a:srgbClr val="000000"/>
              </a:buClr>
              <a:buFont typeface="StarSymbol"/>
              <a:buAutoNum type="arabicPeriod"/>
            </a:pPr>
            <a:r>
              <a:rPr lang="lv-LV" sz="2200" b="0" strike="noStrike" spc="-1">
                <a:solidFill>
                  <a:srgbClr val="000000"/>
                </a:solidFill>
                <a:latin typeface="Calibri"/>
                <a:ea typeface="Adobe Blank"/>
              </a:rPr>
              <a:t> Efektīva resursu (materiālu, enerģijas un ūdens) izmantošana</a:t>
            </a:r>
            <a:endParaRPr lang="lv-LV" sz="2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129" name="CustomShape 1"/>
          <p:cNvSpPr/>
          <p:nvPr/>
        </p:nvSpPr>
        <p:spPr>
          <a:xfrm>
            <a:off x="3993120" y="3018960"/>
            <a:ext cx="7719840" cy="152136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144000" tIns="72000" rIns="144000" bIns="72000" anchor="ctr">
            <a:normAutofit/>
          </a:bodyPr>
          <a:lstStyle/>
          <a:p>
            <a:pPr>
              <a:lnSpc>
                <a:spcPct val="90000"/>
              </a:lnSpc>
            </a:pPr>
            <a:r>
              <a:rPr lang="lv-LV" sz="10000" b="1" strike="noStrike" spc="-1" dirty="0" smtClean="0">
                <a:solidFill>
                  <a:srgbClr val="7030A0"/>
                </a:solidFill>
                <a:latin typeface="Calibri"/>
                <a:ea typeface="DejaVu Sans"/>
              </a:rPr>
              <a:t>4.1.4. tēma</a:t>
            </a:r>
            <a:endParaRPr lang="lv-LV" sz="10000" b="0" strike="noStrike" spc="-1" dirty="0">
              <a:latin typeface="arial"/>
            </a:endParaRPr>
          </a:p>
        </p:txBody>
      </p:sp>
      <p:sp>
        <p:nvSpPr>
          <p:cNvPr id="130" name="CustomShape 2"/>
          <p:cNvSpPr/>
          <p:nvPr/>
        </p:nvSpPr>
        <p:spPr>
          <a:xfrm>
            <a:off x="3991320" y="4796640"/>
            <a:ext cx="7721280" cy="1599840"/>
          </a:xfrm>
          <a:prstGeom prst="rect">
            <a:avLst/>
          </a:prstGeom>
          <a:solidFill>
            <a:srgbClr val="000000"/>
          </a:solidFill>
          <a:ln>
            <a:noFill/>
          </a:ln>
        </p:spPr>
        <p:style>
          <a:lnRef idx="0">
            <a:scrgbClr r="0" g="0" b="0"/>
          </a:lnRef>
          <a:fillRef idx="0">
            <a:scrgbClr r="0" g="0" b="0"/>
          </a:fillRef>
          <a:effectRef idx="0">
            <a:scrgbClr r="0" g="0" b="0"/>
          </a:effectRef>
          <a:fontRef idx="minor"/>
        </p:style>
        <p:txBody>
          <a:bodyPr lIns="180000" tIns="108000" rIns="180000" bIns="108000" anchor="ctr">
            <a:normAutofit/>
          </a:bodyPr>
          <a:lstStyle/>
          <a:p>
            <a:pPr algn="ctr">
              <a:lnSpc>
                <a:spcPct val="90000"/>
              </a:lnSpc>
              <a:spcBef>
                <a:spcPts val="1001"/>
              </a:spcBef>
            </a:pPr>
            <a:r>
              <a:rPr lang="lv-LV" sz="4000" b="1" strike="noStrike" spc="-1" dirty="0" smtClean="0">
                <a:solidFill>
                  <a:srgbClr val="FFFFFF"/>
                </a:solidFill>
                <a:latin typeface="Calibri"/>
                <a:ea typeface="DejaVu Sans"/>
              </a:rPr>
              <a:t>Galvenās patērētāju tiesības</a:t>
            </a:r>
            <a:endParaRPr lang="lv-LV" sz="4000" b="0" strike="noStrike" spc="-1" dirty="0">
              <a:latin typeface="arial"/>
            </a:endParaRPr>
          </a:p>
        </p:txBody>
      </p:sp>
      <p:pic>
        <p:nvPicPr>
          <p:cNvPr id="131" name="Picture 6"/>
          <p:cNvPicPr/>
          <p:nvPr/>
        </p:nvPicPr>
        <p:blipFill>
          <a:blip r:embed="rId3"/>
          <a:stretch/>
        </p:blipFill>
        <p:spPr>
          <a:xfrm>
            <a:off x="173880" y="159480"/>
            <a:ext cx="3597480" cy="8146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p15="http://schemas.microsoft.com/office/powerpoint/2012/main">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176" name="Picture 6"/>
          <p:cNvPicPr/>
          <p:nvPr/>
        </p:nvPicPr>
        <p:blipFill>
          <a:blip r:embed="rId3"/>
          <a:stretch/>
        </p:blipFill>
        <p:spPr>
          <a:xfrm>
            <a:off x="0" y="6240240"/>
            <a:ext cx="550800" cy="615240"/>
          </a:xfrm>
          <a:prstGeom prst="rect">
            <a:avLst/>
          </a:prstGeom>
          <a:ln>
            <a:noFill/>
          </a:ln>
        </p:spPr>
      </p:pic>
      <p:sp>
        <p:nvSpPr>
          <p:cNvPr id="177"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Daži jautājumi</a:t>
            </a:r>
            <a:endParaRPr lang="lv-LV" sz="3200" b="0" strike="noStrike" spc="-1">
              <a:latin typeface="arial"/>
            </a:endParaRPr>
          </a:p>
        </p:txBody>
      </p:sp>
      <p:sp>
        <p:nvSpPr>
          <p:cNvPr id="178"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179" name="CustomShape 4"/>
          <p:cNvSpPr/>
          <p:nvPr/>
        </p:nvSpPr>
        <p:spPr>
          <a:xfrm>
            <a:off x="974520" y="1415880"/>
            <a:ext cx="10797480" cy="51339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3840">
              <a:lnSpc>
                <a:spcPct val="150000"/>
              </a:lnSpc>
              <a:buClr>
                <a:srgbClr val="000000"/>
              </a:buClr>
              <a:buFont typeface="Wingdings" charset="2"/>
              <a:buChar char=""/>
            </a:pPr>
            <a:r>
              <a:rPr lang="lv-LV" sz="3200" b="0" strike="noStrike" spc="-1" dirty="0">
                <a:solidFill>
                  <a:srgbClr val="000000"/>
                </a:solidFill>
                <a:latin typeface="Calibri"/>
                <a:ea typeface="DejaVu Sans"/>
              </a:rPr>
              <a:t> Vai Jums </a:t>
            </a:r>
            <a:r>
              <a:rPr lang="lv-LV" sz="3200" b="0" strike="noStrike" spc="-1" dirty="0" smtClean="0">
                <a:solidFill>
                  <a:srgbClr val="000000"/>
                </a:solidFill>
                <a:latin typeface="Calibri"/>
                <a:ea typeface="DejaVu Sans"/>
              </a:rPr>
              <a:t>ir bijušas </a:t>
            </a:r>
            <a:r>
              <a:rPr lang="lv-LV" sz="3200" b="0" strike="noStrike" spc="-1" dirty="0">
                <a:solidFill>
                  <a:srgbClr val="000000"/>
                </a:solidFill>
                <a:latin typeface="Calibri"/>
                <a:ea typeface="DejaVu Sans"/>
              </a:rPr>
              <a:t>problēmas ar pirkumu?</a:t>
            </a:r>
            <a:endParaRPr lang="lv-LV" sz="3200" b="0" strike="noStrike" spc="-1" dirty="0">
              <a:latin typeface="arial"/>
            </a:endParaRPr>
          </a:p>
          <a:p>
            <a:pPr marL="216000" indent="-213840">
              <a:lnSpc>
                <a:spcPct val="150000"/>
              </a:lnSpc>
              <a:buClr>
                <a:srgbClr val="000000"/>
              </a:buClr>
              <a:buFont typeface="Wingdings" charset="2"/>
              <a:buChar char=""/>
            </a:pPr>
            <a:r>
              <a:rPr lang="lv-LV" sz="3200" b="0" strike="noStrike" spc="-1" dirty="0">
                <a:solidFill>
                  <a:srgbClr val="000000"/>
                </a:solidFill>
                <a:latin typeface="Calibri"/>
                <a:ea typeface="DejaVu Sans"/>
              </a:rPr>
              <a:t> Vai esat cietis/cietusi no maldinošās reklāmas?</a:t>
            </a:r>
            <a:endParaRPr lang="lv-LV" sz="3200" b="0" strike="noStrike" spc="-1" dirty="0">
              <a:latin typeface="arial"/>
            </a:endParaRPr>
          </a:p>
          <a:p>
            <a:pPr marL="216000" indent="-213840">
              <a:lnSpc>
                <a:spcPct val="150000"/>
              </a:lnSpc>
              <a:buClr>
                <a:srgbClr val="000000"/>
              </a:buClr>
              <a:buFont typeface="Wingdings" charset="2"/>
              <a:buChar char=""/>
            </a:pPr>
            <a:r>
              <a:rPr lang="lv-LV" sz="3200" b="0" strike="noStrike" spc="-1" dirty="0">
                <a:solidFill>
                  <a:srgbClr val="000000"/>
                </a:solidFill>
                <a:latin typeface="Calibri"/>
                <a:ea typeface="DejaVu Sans"/>
              </a:rPr>
              <a:t> Vai esat saskaries/saskarusies ar grūtībām, iepērkoties tiešsaistē vai ārzemēs?</a:t>
            </a:r>
            <a:endParaRPr lang="lv-LV" sz="3200" b="0" strike="noStrike" spc="-1" dirty="0">
              <a:latin typeface="arial"/>
            </a:endParaRPr>
          </a:p>
          <a:p>
            <a:pPr marL="216000" indent="-213840">
              <a:lnSpc>
                <a:spcPct val="150000"/>
              </a:lnSpc>
              <a:buClr>
                <a:srgbClr val="000000"/>
              </a:buClr>
              <a:buFont typeface="Wingdings" charset="2"/>
              <a:buChar char=""/>
            </a:pPr>
            <a:r>
              <a:rPr lang="lv-LV" sz="3200" b="0" strike="noStrike" spc="-1" dirty="0">
                <a:solidFill>
                  <a:srgbClr val="000000"/>
                </a:solidFill>
                <a:latin typeface="Calibri"/>
                <a:ea typeface="DejaVu Sans"/>
              </a:rPr>
              <a:t> Vai, uzzinājis/uzzinājusi par savām patērētāja tiesībām, mēģinājāt tās izmantot?</a:t>
            </a:r>
            <a:endParaRPr lang="lv-LV" sz="32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181" name="Picture 6"/>
          <p:cNvPicPr/>
          <p:nvPr/>
        </p:nvPicPr>
        <p:blipFill>
          <a:blip r:embed="rId3"/>
          <a:stretch/>
        </p:blipFill>
        <p:spPr>
          <a:xfrm>
            <a:off x="0" y="6240240"/>
            <a:ext cx="550800" cy="615240"/>
          </a:xfrm>
          <a:prstGeom prst="rect">
            <a:avLst/>
          </a:prstGeom>
          <a:ln>
            <a:noFill/>
          </a:ln>
        </p:spPr>
      </p:pic>
      <p:sp>
        <p:nvSpPr>
          <p:cNvPr id="182"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Kas ir patērētājs?</a:t>
            </a:r>
            <a:endParaRPr lang="lv-LV" sz="3200" b="0" strike="noStrike" spc="-1">
              <a:latin typeface="arial"/>
            </a:endParaRPr>
          </a:p>
        </p:txBody>
      </p:sp>
      <p:sp>
        <p:nvSpPr>
          <p:cNvPr id="183" name="Line 3"/>
          <p:cNvSpPr/>
          <p:nvPr/>
        </p:nvSpPr>
        <p:spPr>
          <a:xfrm>
            <a:off x="978480" y="110088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pic>
        <p:nvPicPr>
          <p:cNvPr id="184" name="Picture 183"/>
          <p:cNvPicPr/>
          <p:nvPr/>
        </p:nvPicPr>
        <p:blipFill>
          <a:blip r:embed="rId4"/>
          <a:stretch/>
        </p:blipFill>
        <p:spPr>
          <a:xfrm>
            <a:off x="2109240" y="3451680"/>
            <a:ext cx="1345320" cy="2385360"/>
          </a:xfrm>
          <a:prstGeom prst="rect">
            <a:avLst/>
          </a:prstGeom>
          <a:ln>
            <a:noFill/>
          </a:ln>
        </p:spPr>
      </p:pic>
      <p:pic>
        <p:nvPicPr>
          <p:cNvPr id="185" name="Picture 184"/>
          <p:cNvPicPr/>
          <p:nvPr/>
        </p:nvPicPr>
        <p:blipFill>
          <a:blip r:embed="rId4"/>
          <a:stretch/>
        </p:blipFill>
        <p:spPr>
          <a:xfrm>
            <a:off x="7704360" y="2088000"/>
            <a:ext cx="1273320" cy="2257920"/>
          </a:xfrm>
          <a:prstGeom prst="rect">
            <a:avLst/>
          </a:prstGeom>
          <a:ln>
            <a:noFill/>
          </a:ln>
        </p:spPr>
      </p:pic>
      <p:sp>
        <p:nvSpPr>
          <p:cNvPr id="186" name="CustomShape 4"/>
          <p:cNvSpPr/>
          <p:nvPr/>
        </p:nvSpPr>
        <p:spPr>
          <a:xfrm>
            <a:off x="3672360" y="3852000"/>
            <a:ext cx="3598200" cy="610200"/>
          </a:xfrm>
          <a:custGeom>
            <a:avLst/>
            <a:gdLst/>
            <a:ahLst/>
            <a:cxnLst/>
            <a:rect l="l" t="t" r="r" b="b"/>
            <a:pathLst>
              <a:path w="10002" h="1702">
                <a:moveTo>
                  <a:pt x="10001" y="425"/>
                </a:moveTo>
                <a:lnTo>
                  <a:pt x="2500" y="425"/>
                </a:lnTo>
                <a:lnTo>
                  <a:pt x="2500" y="0"/>
                </a:lnTo>
                <a:lnTo>
                  <a:pt x="0" y="850"/>
                </a:lnTo>
                <a:lnTo>
                  <a:pt x="2500" y="1701"/>
                </a:lnTo>
                <a:lnTo>
                  <a:pt x="2500" y="1275"/>
                </a:lnTo>
                <a:lnTo>
                  <a:pt x="10001" y="1275"/>
                </a:lnTo>
                <a:lnTo>
                  <a:pt x="10001" y="425"/>
                </a:lnTo>
              </a:path>
            </a:pathLst>
          </a:custGeom>
          <a:solidFill>
            <a:srgbClr val="2E8B57"/>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lnSpc>
                <a:spcPct val="100000"/>
              </a:lnSpc>
            </a:pPr>
            <a:r>
              <a:rPr lang="lv-LV" sz="1800" b="0" strike="noStrike" spc="-1">
                <a:solidFill>
                  <a:srgbClr val="FFFFFF"/>
                </a:solidFill>
                <a:latin typeface="arial"/>
                <a:ea typeface="DejaVu Sans"/>
              </a:rPr>
              <a:t>Preces/pakalpojumi</a:t>
            </a:r>
            <a:endParaRPr lang="lv-LV" sz="1800" b="0" strike="noStrike" spc="-1">
              <a:latin typeface="arial"/>
            </a:endParaRPr>
          </a:p>
        </p:txBody>
      </p:sp>
      <p:sp>
        <p:nvSpPr>
          <p:cNvPr id="187" name="CustomShape 5"/>
          <p:cNvSpPr/>
          <p:nvPr/>
        </p:nvSpPr>
        <p:spPr>
          <a:xfrm>
            <a:off x="3816360" y="4680000"/>
            <a:ext cx="3454200" cy="682200"/>
          </a:xfrm>
          <a:custGeom>
            <a:avLst/>
            <a:gdLst/>
            <a:ahLst/>
            <a:cxnLst/>
            <a:rect l="l" t="t" r="r" b="b"/>
            <a:pathLst>
              <a:path w="9602" h="1902">
                <a:moveTo>
                  <a:pt x="0" y="475"/>
                </a:moveTo>
                <a:lnTo>
                  <a:pt x="7200" y="475"/>
                </a:lnTo>
                <a:lnTo>
                  <a:pt x="7200" y="0"/>
                </a:lnTo>
                <a:lnTo>
                  <a:pt x="9601" y="950"/>
                </a:lnTo>
                <a:lnTo>
                  <a:pt x="7200" y="1901"/>
                </a:lnTo>
                <a:lnTo>
                  <a:pt x="7200" y="1425"/>
                </a:lnTo>
                <a:lnTo>
                  <a:pt x="0" y="1425"/>
                </a:lnTo>
                <a:lnTo>
                  <a:pt x="0" y="475"/>
                </a:lnTo>
              </a:path>
            </a:pathLst>
          </a:custGeom>
          <a:solidFill>
            <a:srgbClr val="FFFF00"/>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lnSpc>
                <a:spcPct val="100000"/>
              </a:lnSpc>
            </a:pPr>
            <a:r>
              <a:rPr lang="lv-LV" sz="1800" b="0" strike="noStrike" spc="-1">
                <a:solidFill>
                  <a:srgbClr val="000000"/>
                </a:solidFill>
                <a:latin typeface="arial"/>
                <a:ea typeface="DejaVu Sans"/>
              </a:rPr>
              <a:t>Maksa</a:t>
            </a:r>
            <a:endParaRPr lang="lv-LV" sz="1800" b="0" strike="noStrike" spc="-1">
              <a:latin typeface="arial"/>
            </a:endParaRPr>
          </a:p>
        </p:txBody>
      </p:sp>
      <p:pic>
        <p:nvPicPr>
          <p:cNvPr id="188" name="Picture 187"/>
          <p:cNvPicPr/>
          <p:nvPr/>
        </p:nvPicPr>
        <p:blipFill>
          <a:blip r:embed="rId5"/>
          <a:stretch/>
        </p:blipFill>
        <p:spPr>
          <a:xfrm>
            <a:off x="7272360" y="4680000"/>
            <a:ext cx="2306880" cy="1942200"/>
          </a:xfrm>
          <a:prstGeom prst="rect">
            <a:avLst/>
          </a:prstGeom>
          <a:ln>
            <a:noFill/>
          </a:ln>
        </p:spPr>
      </p:pic>
      <p:sp>
        <p:nvSpPr>
          <p:cNvPr id="189" name="CustomShape 6"/>
          <p:cNvSpPr/>
          <p:nvPr/>
        </p:nvSpPr>
        <p:spPr>
          <a:xfrm>
            <a:off x="2088000" y="1512000"/>
            <a:ext cx="3166200" cy="1006200"/>
          </a:xfrm>
          <a:prstGeom prst="cloudCallout">
            <a:avLst>
              <a:gd name="adj1" fmla="val -18634"/>
              <a:gd name="adj2" fmla="val 133712"/>
            </a:avLst>
          </a:prstGeom>
          <a:solidFill>
            <a:srgbClr val="FFFFFF"/>
          </a:solidFill>
          <a:ln>
            <a:solidFill>
              <a:srgbClr val="008000"/>
            </a:solidFill>
          </a:ln>
        </p:spPr>
        <p:style>
          <a:lnRef idx="0">
            <a:scrgbClr r="0" g="0" b="0"/>
          </a:lnRef>
          <a:fillRef idx="0">
            <a:scrgbClr r="0" g="0" b="0"/>
          </a:fillRef>
          <a:effectRef idx="0">
            <a:scrgbClr r="0" g="0" b="0"/>
          </a:effectRef>
          <a:fontRef idx="minor"/>
        </p:style>
      </p:sp>
      <p:pic>
        <p:nvPicPr>
          <p:cNvPr id="190" name="Picture 189"/>
          <p:cNvPicPr/>
          <p:nvPr/>
        </p:nvPicPr>
        <p:blipFill>
          <a:blip r:embed="rId6"/>
          <a:stretch/>
        </p:blipFill>
        <p:spPr>
          <a:xfrm>
            <a:off x="2491560" y="1698480"/>
            <a:ext cx="638640" cy="639720"/>
          </a:xfrm>
          <a:prstGeom prst="rect">
            <a:avLst/>
          </a:prstGeom>
          <a:ln>
            <a:noFill/>
          </a:ln>
        </p:spPr>
      </p:pic>
      <p:pic>
        <p:nvPicPr>
          <p:cNvPr id="191" name="Picture 190"/>
          <p:cNvPicPr/>
          <p:nvPr/>
        </p:nvPicPr>
        <p:blipFill>
          <a:blip r:embed="rId7"/>
          <a:stretch/>
        </p:blipFill>
        <p:spPr>
          <a:xfrm>
            <a:off x="3132000" y="1635840"/>
            <a:ext cx="718200" cy="695880"/>
          </a:xfrm>
          <a:prstGeom prst="rect">
            <a:avLst/>
          </a:prstGeom>
          <a:ln>
            <a:noFill/>
          </a:ln>
        </p:spPr>
      </p:pic>
      <p:pic>
        <p:nvPicPr>
          <p:cNvPr id="192" name="Picture 191"/>
          <p:cNvPicPr/>
          <p:nvPr/>
        </p:nvPicPr>
        <p:blipFill>
          <a:blip r:embed="rId8"/>
          <a:stretch/>
        </p:blipFill>
        <p:spPr>
          <a:xfrm>
            <a:off x="9468360" y="2027520"/>
            <a:ext cx="1149840" cy="1102680"/>
          </a:xfrm>
          <a:prstGeom prst="rect">
            <a:avLst/>
          </a:prstGeom>
          <a:ln>
            <a:noFill/>
          </a:ln>
        </p:spPr>
      </p:pic>
      <p:pic>
        <p:nvPicPr>
          <p:cNvPr id="193" name="Picture 192"/>
          <p:cNvPicPr/>
          <p:nvPr/>
        </p:nvPicPr>
        <p:blipFill>
          <a:blip r:embed="rId8"/>
          <a:stretch/>
        </p:blipFill>
        <p:spPr>
          <a:xfrm>
            <a:off x="3831840" y="1595520"/>
            <a:ext cx="774360" cy="742680"/>
          </a:xfrm>
          <a:prstGeom prst="rect">
            <a:avLst/>
          </a:prstGeom>
          <a:ln>
            <a:noFill/>
          </a:ln>
        </p:spPr>
      </p:pic>
      <p:sp>
        <p:nvSpPr>
          <p:cNvPr id="194" name="Line 7"/>
          <p:cNvSpPr/>
          <p:nvPr/>
        </p:nvSpPr>
        <p:spPr>
          <a:xfrm>
            <a:off x="4032000" y="1692000"/>
            <a:ext cx="504000" cy="576000"/>
          </a:xfrm>
          <a:prstGeom prst="line">
            <a:avLst/>
          </a:prstGeom>
          <a:ln w="36000">
            <a:solidFill>
              <a:srgbClr val="FF0000"/>
            </a:solidFill>
            <a:round/>
          </a:ln>
        </p:spPr>
        <p:style>
          <a:lnRef idx="0">
            <a:scrgbClr r="0" g="0" b="0"/>
          </a:lnRef>
          <a:fillRef idx="0">
            <a:scrgbClr r="0" g="0" b="0"/>
          </a:fillRef>
          <a:effectRef idx="0">
            <a:scrgbClr r="0" g="0" b="0"/>
          </a:effectRef>
          <a:fontRef idx="minor"/>
        </p:style>
      </p:sp>
      <p:sp>
        <p:nvSpPr>
          <p:cNvPr id="195" name="Line 8"/>
          <p:cNvSpPr/>
          <p:nvPr/>
        </p:nvSpPr>
        <p:spPr>
          <a:xfrm flipH="1">
            <a:off x="3996000" y="1703520"/>
            <a:ext cx="504000" cy="528480"/>
          </a:xfrm>
          <a:prstGeom prst="line">
            <a:avLst/>
          </a:prstGeom>
          <a:ln w="36000">
            <a:solidFill>
              <a:srgbClr val="FF0000"/>
            </a:solidFill>
            <a:round/>
          </a:ln>
        </p:spPr>
        <p:style>
          <a:lnRef idx="0">
            <a:scrgbClr r="0" g="0" b="0"/>
          </a:lnRef>
          <a:fillRef idx="0">
            <a:scrgbClr r="0" g="0" b="0"/>
          </a:fillRef>
          <a:effectRef idx="0">
            <a:scrgbClr r="0" g="0" b="0"/>
          </a:effectRef>
          <a:fontRef idx="minor"/>
        </p:style>
      </p:sp>
      <p:sp>
        <p:nvSpPr>
          <p:cNvPr id="196" name="CustomShape 9"/>
          <p:cNvSpPr/>
          <p:nvPr/>
        </p:nvSpPr>
        <p:spPr>
          <a:xfrm rot="16201200">
            <a:off x="9540000" y="3457800"/>
            <a:ext cx="934200" cy="1006200"/>
          </a:xfrm>
          <a:custGeom>
            <a:avLst/>
            <a:gdLst/>
            <a:ahLst/>
            <a:cxnLst/>
            <a:rect l="l" t="t" r="r" b="b"/>
            <a:pathLst>
              <a:path w="841" h="854">
                <a:moveTo>
                  <a:pt x="517" y="247"/>
                </a:moveTo>
                <a:lnTo>
                  <a:pt x="517" y="415"/>
                </a:lnTo>
                <a:lnTo>
                  <a:pt x="264" y="415"/>
                </a:lnTo>
                <a:lnTo>
                  <a:pt x="264" y="0"/>
                </a:lnTo>
                <a:lnTo>
                  <a:pt x="0" y="0"/>
                </a:lnTo>
                <a:lnTo>
                  <a:pt x="0" y="680"/>
                </a:lnTo>
                <a:lnTo>
                  <a:pt x="517" y="680"/>
                </a:lnTo>
                <a:lnTo>
                  <a:pt x="517" y="854"/>
                </a:lnTo>
                <a:lnTo>
                  <a:pt x="841" y="547"/>
                </a:lnTo>
                <a:lnTo>
                  <a:pt x="517" y="247"/>
                </a:lnTo>
                <a:close/>
              </a:path>
            </a:pathLst>
          </a:custGeom>
          <a:solidFill>
            <a:srgbClr val="FFFF00"/>
          </a:solidFill>
          <a:ln>
            <a:solidFill>
              <a:srgbClr val="3465A4"/>
            </a:solidFill>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198" name="Picture 6"/>
          <p:cNvPicPr/>
          <p:nvPr/>
        </p:nvPicPr>
        <p:blipFill>
          <a:blip r:embed="rId3"/>
          <a:stretch/>
        </p:blipFill>
        <p:spPr>
          <a:xfrm>
            <a:off x="0" y="6240240"/>
            <a:ext cx="550800" cy="615240"/>
          </a:xfrm>
          <a:prstGeom prst="rect">
            <a:avLst/>
          </a:prstGeom>
          <a:ln>
            <a:noFill/>
          </a:ln>
        </p:spPr>
      </p:pic>
      <p:sp>
        <p:nvSpPr>
          <p:cNvPr id="199"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Līgums ar patērētāju</a:t>
            </a:r>
            <a:endParaRPr lang="lv-LV" sz="3200" b="0" strike="noStrike" spc="-1">
              <a:latin typeface="arial"/>
            </a:endParaRPr>
          </a:p>
        </p:txBody>
      </p:sp>
      <p:sp>
        <p:nvSpPr>
          <p:cNvPr id="200"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201" name="CustomShape 4"/>
          <p:cNvSpPr/>
          <p:nvPr/>
        </p:nvSpPr>
        <p:spPr>
          <a:xfrm>
            <a:off x="974520" y="1415880"/>
            <a:ext cx="10797480" cy="51339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50000"/>
              </a:lnSpc>
            </a:pPr>
            <a:r>
              <a:rPr lang="lv-LV" sz="2800" b="0" strike="noStrike" spc="-1">
                <a:solidFill>
                  <a:srgbClr val="000000"/>
                </a:solidFill>
                <a:latin typeface="Calibri"/>
                <a:ea typeface="DejaVu Sans"/>
              </a:rPr>
              <a:t>I. Var tikt noslēgts:</a:t>
            </a:r>
            <a:endParaRPr lang="lv-LV" sz="2800" b="0" strike="noStrike" spc="-1">
              <a:latin typeface="arial"/>
            </a:endParaRPr>
          </a:p>
          <a:p>
            <a:pPr marL="216000" indent="-213840">
              <a:lnSpc>
                <a:spcPct val="150000"/>
              </a:lnSpc>
              <a:buClr>
                <a:srgbClr val="000000"/>
              </a:buClr>
              <a:buFont typeface="StarSymbol"/>
              <a:buAutoNum type="arabicPeriod"/>
            </a:pPr>
            <a:r>
              <a:rPr lang="lv-LV" sz="2800" b="0" strike="noStrike" spc="-1">
                <a:solidFill>
                  <a:srgbClr val="000000"/>
                </a:solidFill>
                <a:latin typeface="Calibri"/>
                <a:ea typeface="DejaVu Sans"/>
              </a:rPr>
              <a:t> Veikalā, tirgū, pakalpojumu sniegšanas vietā u.t.t.</a:t>
            </a:r>
            <a:endParaRPr lang="lv-LV" sz="2800" b="0" strike="noStrike" spc="-1">
              <a:latin typeface="arial"/>
            </a:endParaRPr>
          </a:p>
          <a:p>
            <a:pPr marL="216000" indent="-213840">
              <a:lnSpc>
                <a:spcPct val="150000"/>
              </a:lnSpc>
              <a:buClr>
                <a:srgbClr val="000000"/>
              </a:buClr>
              <a:buFont typeface="StarSymbol"/>
              <a:buAutoNum type="arabicPeriod"/>
            </a:pPr>
            <a:r>
              <a:rPr lang="lv-LV" sz="2800" b="0" strike="noStrike" spc="-1">
                <a:solidFill>
                  <a:srgbClr val="000000"/>
                </a:solidFill>
                <a:latin typeface="Calibri"/>
                <a:ea typeface="DejaVu Sans"/>
              </a:rPr>
              <a:t> Pa telefonu, internetā, pa pastu u.t.t.</a:t>
            </a:r>
            <a:endParaRPr lang="lv-LV" sz="2800" b="0" strike="noStrike" spc="-1">
              <a:latin typeface="arial"/>
            </a:endParaRPr>
          </a:p>
          <a:p>
            <a:pPr marL="216000" indent="-213840">
              <a:lnSpc>
                <a:spcPct val="150000"/>
              </a:lnSpc>
              <a:buClr>
                <a:srgbClr val="000000"/>
              </a:buClr>
              <a:buFont typeface="StarSymbol"/>
              <a:buAutoNum type="arabicPeriod"/>
            </a:pPr>
            <a:r>
              <a:rPr lang="lv-LV" sz="2800" b="0" strike="noStrike" spc="-1">
                <a:solidFill>
                  <a:srgbClr val="000000"/>
                </a:solidFill>
                <a:latin typeface="Calibri"/>
                <a:ea typeface="DejaVu Sans"/>
              </a:rPr>
              <a:t> Mājās, darbā, prezentācijas laikā u.t.t.</a:t>
            </a:r>
            <a:endParaRPr lang="lv-LV" sz="2800" b="0" strike="noStrike" spc="-1">
              <a:latin typeface="arial"/>
            </a:endParaRPr>
          </a:p>
          <a:p>
            <a:pPr>
              <a:lnSpc>
                <a:spcPct val="150000"/>
              </a:lnSpc>
            </a:pPr>
            <a:r>
              <a:rPr lang="lv-LV" sz="2800" b="0" strike="noStrike" spc="-1">
                <a:solidFill>
                  <a:srgbClr val="000000"/>
                </a:solidFill>
                <a:latin typeface="Calibri"/>
                <a:ea typeface="DejaVu Sans"/>
              </a:rPr>
              <a:t>II. Līgums var būt par:</a:t>
            </a:r>
            <a:endParaRPr lang="lv-LV" sz="2800" b="0" strike="noStrike" spc="-1">
              <a:latin typeface="arial"/>
            </a:endParaRPr>
          </a:p>
          <a:p>
            <a:pPr marL="216000" indent="-213840">
              <a:lnSpc>
                <a:spcPct val="150000"/>
              </a:lnSpc>
              <a:buClr>
                <a:srgbClr val="000000"/>
              </a:buClr>
              <a:buFont typeface="StarSymbol"/>
              <a:buAutoNum type="arabicPeriod"/>
            </a:pPr>
            <a:r>
              <a:rPr lang="lv-LV" sz="2800" b="0" strike="noStrike" spc="-1">
                <a:solidFill>
                  <a:srgbClr val="000000"/>
                </a:solidFill>
                <a:latin typeface="Calibri"/>
                <a:ea typeface="DejaVu Sans"/>
              </a:rPr>
              <a:t> Precēm </a:t>
            </a:r>
            <a:endParaRPr lang="lv-LV" sz="2800" b="0" strike="noStrike" spc="-1">
              <a:latin typeface="arial"/>
            </a:endParaRPr>
          </a:p>
          <a:p>
            <a:pPr marL="216000" indent="-213840">
              <a:lnSpc>
                <a:spcPct val="150000"/>
              </a:lnSpc>
              <a:buClr>
                <a:srgbClr val="000000"/>
              </a:buClr>
              <a:buFont typeface="StarSymbol"/>
              <a:buAutoNum type="arabicPeriod"/>
            </a:pPr>
            <a:r>
              <a:rPr lang="lv-LV" sz="2800" b="0" strike="noStrike" spc="-1">
                <a:solidFill>
                  <a:srgbClr val="000000"/>
                </a:solidFill>
                <a:latin typeface="Calibri"/>
                <a:ea typeface="DejaVu Sans"/>
              </a:rPr>
              <a:t> Pakalpojumiem</a:t>
            </a:r>
            <a:endParaRPr lang="lv-LV" sz="2800" b="0" strike="noStrike" spc="-1">
              <a:latin typeface="arial"/>
            </a:endParaRPr>
          </a:p>
          <a:p>
            <a:pPr marL="216000" indent="-213840">
              <a:lnSpc>
                <a:spcPct val="150000"/>
              </a:lnSpc>
              <a:buClr>
                <a:srgbClr val="000000"/>
              </a:buClr>
              <a:buFont typeface="StarSymbol"/>
              <a:buAutoNum type="arabicPeriod"/>
            </a:pPr>
            <a:r>
              <a:rPr lang="lv-LV" sz="2800" b="0" strike="noStrike" spc="-1">
                <a:solidFill>
                  <a:srgbClr val="000000"/>
                </a:solidFill>
                <a:latin typeface="Calibri"/>
                <a:ea typeface="DejaVu Sans"/>
              </a:rPr>
              <a:t> Digitālo saturu</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203" name="Picture 6"/>
          <p:cNvPicPr/>
          <p:nvPr/>
        </p:nvPicPr>
        <p:blipFill>
          <a:blip r:embed="rId3"/>
          <a:stretch/>
        </p:blipFill>
        <p:spPr>
          <a:xfrm>
            <a:off x="0" y="6240240"/>
            <a:ext cx="550800" cy="615240"/>
          </a:xfrm>
          <a:prstGeom prst="rect">
            <a:avLst/>
          </a:prstGeom>
          <a:ln>
            <a:noFill/>
          </a:ln>
        </p:spPr>
      </p:pic>
      <p:sp>
        <p:nvSpPr>
          <p:cNvPr id="204"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Galvenās patērētāju tiesības</a:t>
            </a:r>
            <a:endParaRPr lang="lv-LV" sz="3200" b="0" strike="noStrike" spc="-1">
              <a:latin typeface="arial"/>
            </a:endParaRPr>
          </a:p>
        </p:txBody>
      </p:sp>
      <p:sp>
        <p:nvSpPr>
          <p:cNvPr id="205"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206" name="CustomShape 4"/>
          <p:cNvSpPr/>
          <p:nvPr/>
        </p:nvSpPr>
        <p:spPr>
          <a:xfrm>
            <a:off x="968760" y="1528920"/>
            <a:ext cx="10797480" cy="570492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3840">
              <a:lnSpc>
                <a:spcPct val="150000"/>
              </a:lnSpc>
              <a:buClr>
                <a:srgbClr val="000000"/>
              </a:buClr>
              <a:buFont typeface="StarSymbol"/>
              <a:buAutoNum type="arabicPeriod"/>
            </a:pPr>
            <a:r>
              <a:rPr lang="lv-LV" sz="3200" b="0" strike="noStrike" spc="-1">
                <a:solidFill>
                  <a:srgbClr val="000000"/>
                </a:solidFill>
                <a:latin typeface="Calibri"/>
                <a:ea typeface="DejaVu Sans"/>
              </a:rPr>
              <a:t> Nosaka ANO 1985.gada vadlīnijas</a:t>
            </a:r>
            <a:endParaRPr lang="lv-LV" sz="3200" b="0" strike="noStrike" spc="-1">
              <a:latin typeface="arial"/>
            </a:endParaRPr>
          </a:p>
          <a:p>
            <a:pPr marL="216000" indent="-213840">
              <a:lnSpc>
                <a:spcPct val="150000"/>
              </a:lnSpc>
              <a:buClr>
                <a:srgbClr val="000000"/>
              </a:buClr>
              <a:buFont typeface="StarSymbol"/>
              <a:buAutoNum type="arabicPeriod"/>
            </a:pPr>
            <a:r>
              <a:rPr lang="lv-LV" sz="3200" b="0" strike="noStrike" spc="-1">
                <a:solidFill>
                  <a:srgbClr val="000000"/>
                </a:solidFill>
                <a:latin typeface="Calibri"/>
                <a:ea typeface="DejaVu Sans"/>
              </a:rPr>
              <a:t> Paplašinātas 1999. un 2015.gadā</a:t>
            </a:r>
            <a:endParaRPr lang="lv-LV" sz="3200" b="0" strike="noStrike" spc="-1">
              <a:latin typeface="arial"/>
            </a:endParaRPr>
          </a:p>
          <a:p>
            <a:pPr marL="216000" indent="-213840">
              <a:lnSpc>
                <a:spcPct val="150000"/>
              </a:lnSpc>
              <a:buClr>
                <a:srgbClr val="000000"/>
              </a:buClr>
              <a:buFont typeface="StarSymbol"/>
              <a:buAutoNum type="arabicPeriod"/>
            </a:pPr>
            <a:r>
              <a:rPr lang="lv-LV" sz="3200" b="0" strike="noStrike" spc="-1">
                <a:solidFill>
                  <a:srgbClr val="000000"/>
                </a:solidFill>
                <a:latin typeface="Calibri"/>
                <a:ea typeface="DejaVu Sans"/>
              </a:rPr>
              <a:t> Nosaka galvenās patērētāju leģitīmās vajadzības jeb “patērētāja tiesības” un veidus, kā tās realizēt</a:t>
            </a:r>
            <a:endParaRPr lang="lv-LV"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208" name="Picture 6"/>
          <p:cNvPicPr/>
          <p:nvPr/>
        </p:nvPicPr>
        <p:blipFill>
          <a:blip r:embed="rId3"/>
          <a:stretch/>
        </p:blipFill>
        <p:spPr>
          <a:xfrm>
            <a:off x="0" y="6240240"/>
            <a:ext cx="550800" cy="615240"/>
          </a:xfrm>
          <a:prstGeom prst="rect">
            <a:avLst/>
          </a:prstGeom>
          <a:ln>
            <a:noFill/>
          </a:ln>
        </p:spPr>
      </p:pic>
      <p:sp>
        <p:nvSpPr>
          <p:cNvPr id="209"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Galvenās patērētāja tiesības (ANO vadlīnijas)</a:t>
            </a:r>
            <a:endParaRPr lang="lv-LV" sz="3200" b="0" strike="noStrike" spc="-1">
              <a:latin typeface="arial"/>
            </a:endParaRPr>
          </a:p>
        </p:txBody>
      </p:sp>
      <p:sp>
        <p:nvSpPr>
          <p:cNvPr id="210"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211" name="CustomShape 4"/>
          <p:cNvSpPr/>
          <p:nvPr/>
        </p:nvSpPr>
        <p:spPr>
          <a:xfrm>
            <a:off x="968760" y="1528920"/>
            <a:ext cx="10797480" cy="570492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3840">
              <a:lnSpc>
                <a:spcPct val="150000"/>
              </a:lnSpc>
              <a:buClr>
                <a:srgbClr val="000000"/>
              </a:buClr>
              <a:buFont typeface="StarSymbol"/>
              <a:buAutoNum type="arabicPeriod"/>
            </a:pPr>
            <a:r>
              <a:rPr lang="lv-LV" sz="3200" b="0" strike="noStrike" spc="-1">
                <a:solidFill>
                  <a:srgbClr val="000000"/>
                </a:solidFill>
                <a:latin typeface="Calibri"/>
                <a:ea typeface="DejaVu Sans"/>
              </a:rPr>
              <a:t> Pamatpreču un pamatpakalpojumu pieejamība</a:t>
            </a:r>
            <a:endParaRPr lang="lv-LV" sz="3200" b="0" strike="noStrike" spc="-1">
              <a:latin typeface="arial"/>
            </a:endParaRPr>
          </a:p>
          <a:p>
            <a:pPr marL="216000" indent="-213840">
              <a:lnSpc>
                <a:spcPct val="150000"/>
              </a:lnSpc>
              <a:buClr>
                <a:srgbClr val="000000"/>
              </a:buClr>
              <a:buFont typeface="StarSymbol"/>
              <a:buAutoNum type="arabicPeriod"/>
            </a:pPr>
            <a:r>
              <a:rPr lang="lv-LV" sz="3200" b="0" strike="noStrike" spc="-1">
                <a:solidFill>
                  <a:srgbClr val="000000"/>
                </a:solidFill>
                <a:latin typeface="Calibri"/>
                <a:ea typeface="DejaVu Sans"/>
              </a:rPr>
              <a:t> Mazaizsargāto patērētāju aizsardzība</a:t>
            </a:r>
            <a:endParaRPr lang="lv-LV" sz="3200" b="0" strike="noStrike" spc="-1">
              <a:latin typeface="arial"/>
            </a:endParaRPr>
          </a:p>
          <a:p>
            <a:pPr marL="216000" indent="-213840">
              <a:lnSpc>
                <a:spcPct val="150000"/>
              </a:lnSpc>
              <a:buClr>
                <a:srgbClr val="000000"/>
              </a:buClr>
              <a:buFont typeface="StarSymbol"/>
              <a:buAutoNum type="arabicPeriod"/>
            </a:pPr>
            <a:r>
              <a:rPr lang="lv-LV" sz="3200" b="0" strike="noStrike" spc="-1">
                <a:solidFill>
                  <a:srgbClr val="000000"/>
                </a:solidFill>
                <a:latin typeface="Calibri"/>
                <a:ea typeface="DejaVu Sans"/>
              </a:rPr>
              <a:t> Drošums</a:t>
            </a:r>
            <a:endParaRPr lang="lv-LV" sz="3200" b="0" strike="noStrike" spc="-1">
              <a:latin typeface="arial"/>
            </a:endParaRPr>
          </a:p>
          <a:p>
            <a:pPr marL="216000" indent="-213840">
              <a:lnSpc>
                <a:spcPct val="150000"/>
              </a:lnSpc>
              <a:buClr>
                <a:srgbClr val="000000"/>
              </a:buClr>
              <a:buFont typeface="StarSymbol"/>
              <a:buAutoNum type="arabicPeriod"/>
            </a:pPr>
            <a:r>
              <a:rPr lang="lv-LV" sz="3200" b="0" strike="noStrike" spc="-1">
                <a:solidFill>
                  <a:srgbClr val="000000"/>
                </a:solidFill>
                <a:latin typeface="Calibri"/>
                <a:ea typeface="DejaVu Sans"/>
              </a:rPr>
              <a:t> Ekonomisko interešu aizsardzība</a:t>
            </a:r>
            <a:endParaRPr lang="lv-LV" sz="3200" b="0" strike="noStrike" spc="-1">
              <a:latin typeface="arial"/>
            </a:endParaRPr>
          </a:p>
          <a:p>
            <a:pPr marL="216000" indent="-213840">
              <a:lnSpc>
                <a:spcPct val="150000"/>
              </a:lnSpc>
              <a:buClr>
                <a:srgbClr val="000000"/>
              </a:buClr>
              <a:buFont typeface="StarSymbol"/>
              <a:buAutoNum type="arabicPeriod"/>
            </a:pPr>
            <a:r>
              <a:rPr lang="lv-LV" sz="3200" b="0" strike="noStrike" spc="-1">
                <a:solidFill>
                  <a:srgbClr val="000000"/>
                </a:solidFill>
                <a:latin typeface="Calibri"/>
                <a:ea typeface="DejaVu Sans"/>
              </a:rPr>
              <a:t> Informācija </a:t>
            </a:r>
            <a:endParaRPr lang="lv-LV" sz="3200" b="0" strike="noStrike" spc="-1">
              <a:latin typeface="arial"/>
            </a:endParaRPr>
          </a:p>
          <a:p>
            <a:pPr marL="216000" indent="-213840">
              <a:lnSpc>
                <a:spcPct val="150000"/>
              </a:lnSpc>
              <a:buClr>
                <a:srgbClr val="000000"/>
              </a:buClr>
              <a:buFont typeface="StarSymbol"/>
              <a:buAutoNum type="arabicPeriod"/>
            </a:pPr>
            <a:r>
              <a:rPr lang="lv-LV" sz="3200" b="0" strike="noStrike" spc="-1">
                <a:solidFill>
                  <a:srgbClr val="000000"/>
                </a:solidFill>
                <a:latin typeface="Calibri"/>
                <a:ea typeface="DejaVu Sans"/>
              </a:rPr>
              <a:t> Izglītība</a:t>
            </a:r>
            <a:endParaRPr lang="lv-LV"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213" name="Picture 6"/>
          <p:cNvPicPr/>
          <p:nvPr/>
        </p:nvPicPr>
        <p:blipFill>
          <a:blip r:embed="rId3"/>
          <a:stretch/>
        </p:blipFill>
        <p:spPr>
          <a:xfrm>
            <a:off x="0" y="6240240"/>
            <a:ext cx="550800" cy="615240"/>
          </a:xfrm>
          <a:prstGeom prst="rect">
            <a:avLst/>
          </a:prstGeom>
          <a:ln>
            <a:noFill/>
          </a:ln>
        </p:spPr>
      </p:pic>
      <p:sp>
        <p:nvSpPr>
          <p:cNvPr id="214"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Galvenās patērētāja tiesības (ANO vadlīnijas)</a:t>
            </a:r>
            <a:endParaRPr lang="lv-LV" sz="3200" b="0" strike="noStrike" spc="-1">
              <a:latin typeface="arial"/>
            </a:endParaRPr>
          </a:p>
        </p:txBody>
      </p:sp>
      <p:sp>
        <p:nvSpPr>
          <p:cNvPr id="215"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216" name="CustomShape 4"/>
          <p:cNvSpPr/>
          <p:nvPr/>
        </p:nvSpPr>
        <p:spPr>
          <a:xfrm>
            <a:off x="968760" y="1528920"/>
            <a:ext cx="10797480" cy="570492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3840">
              <a:lnSpc>
                <a:spcPct val="150000"/>
              </a:lnSpc>
              <a:buClr>
                <a:srgbClr val="000000"/>
              </a:buClr>
              <a:buFont typeface="StarSymbol"/>
              <a:buAutoNum type="arabicPeriod" startAt="7"/>
            </a:pPr>
            <a:r>
              <a:rPr lang="lv-LV" sz="3200" b="0" strike="noStrike" spc="-1" dirty="0">
                <a:solidFill>
                  <a:srgbClr val="000000"/>
                </a:solidFill>
                <a:latin typeface="Calibri"/>
                <a:ea typeface="Adobe Blank"/>
              </a:rPr>
              <a:t> </a:t>
            </a:r>
            <a:r>
              <a:rPr lang="lv-LV" sz="3200" b="0" strike="noStrike" spc="-1" dirty="0">
                <a:solidFill>
                  <a:srgbClr val="000000"/>
                </a:solidFill>
                <a:latin typeface="Calibri"/>
                <a:ea typeface="DejaVu Sans"/>
              </a:rPr>
              <a:t>Apvienošanās</a:t>
            </a:r>
            <a:endParaRPr lang="lv-LV" sz="3200" b="0" strike="noStrike" spc="-1" dirty="0">
              <a:latin typeface="arial"/>
            </a:endParaRPr>
          </a:p>
          <a:p>
            <a:pPr marL="2160">
              <a:lnSpc>
                <a:spcPct val="150000"/>
              </a:lnSpc>
              <a:buClr>
                <a:srgbClr val="000000"/>
              </a:buClr>
            </a:pPr>
            <a:r>
              <a:rPr lang="lv-LV" sz="3200" b="0" strike="noStrike" spc="-1" dirty="0" smtClean="0">
                <a:solidFill>
                  <a:srgbClr val="000000"/>
                </a:solidFill>
                <a:latin typeface="Calibri"/>
                <a:ea typeface="DejaVu Sans"/>
              </a:rPr>
              <a:t>8. </a:t>
            </a:r>
            <a:r>
              <a:rPr lang="lv-LV" sz="3200" b="0" strike="noStrike" spc="-1" dirty="0">
                <a:solidFill>
                  <a:srgbClr val="000000"/>
                </a:solidFill>
                <a:latin typeface="Calibri"/>
                <a:ea typeface="DejaVu Sans"/>
              </a:rPr>
              <a:t>Efektīva strīdu risināšana un tiesību aizsardzība</a:t>
            </a:r>
            <a:endParaRPr lang="lv-LV" sz="3200" b="0" strike="noStrike" spc="-1" dirty="0">
              <a:latin typeface="arial"/>
            </a:endParaRPr>
          </a:p>
          <a:p>
            <a:pPr marL="2160">
              <a:lnSpc>
                <a:spcPct val="150000"/>
              </a:lnSpc>
              <a:buClr>
                <a:srgbClr val="000000"/>
              </a:buClr>
            </a:pPr>
            <a:r>
              <a:rPr lang="lv-LV" sz="3200" b="0" strike="noStrike" spc="-1" dirty="0" smtClean="0">
                <a:solidFill>
                  <a:srgbClr val="000000"/>
                </a:solidFill>
                <a:latin typeface="Calibri"/>
                <a:ea typeface="DejaVu Sans"/>
              </a:rPr>
              <a:t>9. </a:t>
            </a:r>
            <a:r>
              <a:rPr lang="lv-LV" sz="3200" b="0" strike="noStrike" spc="-1" dirty="0">
                <a:solidFill>
                  <a:srgbClr val="000000"/>
                </a:solidFill>
                <a:latin typeface="Calibri"/>
                <a:ea typeface="DejaVu Sans"/>
              </a:rPr>
              <a:t>Ilgtspējīgs patēriņš</a:t>
            </a:r>
            <a:endParaRPr lang="lv-LV" sz="3200" b="0" strike="noStrike" spc="-1" dirty="0">
              <a:latin typeface="arial"/>
            </a:endParaRPr>
          </a:p>
          <a:p>
            <a:pPr marL="2160">
              <a:lnSpc>
                <a:spcPct val="150000"/>
              </a:lnSpc>
              <a:buClr>
                <a:srgbClr val="000000"/>
              </a:buClr>
            </a:pPr>
            <a:r>
              <a:rPr lang="lv-LV" sz="3200" b="0" strike="noStrike" spc="-1" dirty="0" smtClean="0">
                <a:solidFill>
                  <a:srgbClr val="000000"/>
                </a:solidFill>
                <a:latin typeface="Calibri"/>
                <a:ea typeface="DejaVu Sans"/>
              </a:rPr>
              <a:t>10. </a:t>
            </a:r>
            <a:r>
              <a:rPr lang="lv-LV" sz="3200" b="0" strike="noStrike" spc="-1" dirty="0">
                <a:solidFill>
                  <a:srgbClr val="000000"/>
                </a:solidFill>
                <a:latin typeface="Calibri"/>
                <a:ea typeface="DejaVu Sans"/>
              </a:rPr>
              <a:t>Aizsardzības līmenis </a:t>
            </a:r>
            <a:r>
              <a:rPr lang="lv-LV" sz="3200" b="0" strike="noStrike" spc="-1" dirty="0" smtClean="0">
                <a:solidFill>
                  <a:srgbClr val="000000"/>
                </a:solidFill>
                <a:latin typeface="Calibri"/>
                <a:ea typeface="DejaVu Sans"/>
              </a:rPr>
              <a:t>elektroniskās </a:t>
            </a:r>
            <a:r>
              <a:rPr lang="lv-LV" sz="3200" b="0" strike="noStrike" spc="-1" dirty="0">
                <a:solidFill>
                  <a:srgbClr val="000000"/>
                </a:solidFill>
                <a:latin typeface="Calibri"/>
                <a:ea typeface="DejaVu Sans"/>
              </a:rPr>
              <a:t>komercijas apstākļos nav zemāks</a:t>
            </a:r>
            <a:endParaRPr lang="lv-LV" sz="3200" b="0" strike="noStrike" spc="-1" dirty="0">
              <a:latin typeface="arial"/>
            </a:endParaRPr>
          </a:p>
          <a:p>
            <a:pPr marL="2160">
              <a:lnSpc>
                <a:spcPct val="150000"/>
              </a:lnSpc>
              <a:buClr>
                <a:srgbClr val="000000"/>
              </a:buClr>
            </a:pPr>
            <a:r>
              <a:rPr lang="lv-LV" sz="3200" spc="-1" dirty="0" smtClean="0">
                <a:solidFill>
                  <a:srgbClr val="000000"/>
                </a:solidFill>
                <a:latin typeface="Calibri"/>
                <a:ea typeface="DejaVu Sans"/>
              </a:rPr>
              <a:t>11. </a:t>
            </a:r>
            <a:r>
              <a:rPr lang="lv-LV" sz="3200" b="0" strike="noStrike" spc="-1" dirty="0" smtClean="0">
                <a:solidFill>
                  <a:srgbClr val="000000"/>
                </a:solidFill>
                <a:latin typeface="Calibri"/>
                <a:ea typeface="DejaVu Sans"/>
              </a:rPr>
              <a:t>Privātums </a:t>
            </a:r>
            <a:r>
              <a:rPr lang="lv-LV" sz="3200" b="0" strike="noStrike" spc="-1" dirty="0">
                <a:solidFill>
                  <a:srgbClr val="000000"/>
                </a:solidFill>
                <a:latin typeface="Calibri"/>
                <a:ea typeface="DejaVu Sans"/>
              </a:rPr>
              <a:t>un brīva informācija plūsma</a:t>
            </a:r>
            <a:endParaRPr lang="lv-LV" sz="32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218" name="Picture 6"/>
          <p:cNvPicPr/>
          <p:nvPr/>
        </p:nvPicPr>
        <p:blipFill>
          <a:blip r:embed="rId3"/>
          <a:stretch/>
        </p:blipFill>
        <p:spPr>
          <a:xfrm>
            <a:off x="0" y="6240240"/>
            <a:ext cx="550800" cy="615240"/>
          </a:xfrm>
          <a:prstGeom prst="rect">
            <a:avLst/>
          </a:prstGeom>
          <a:ln>
            <a:noFill/>
          </a:ln>
        </p:spPr>
      </p:pic>
      <p:sp>
        <p:nvSpPr>
          <p:cNvPr id="219"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Patērētāju izglītības mērķis</a:t>
            </a:r>
            <a:endParaRPr lang="lv-LV" sz="3200" b="0" strike="noStrike" spc="-1">
              <a:latin typeface="arial"/>
            </a:endParaRPr>
          </a:p>
        </p:txBody>
      </p:sp>
      <p:sp>
        <p:nvSpPr>
          <p:cNvPr id="220"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221" name="CustomShape 4"/>
          <p:cNvSpPr/>
          <p:nvPr/>
        </p:nvSpPr>
        <p:spPr>
          <a:xfrm>
            <a:off x="968760" y="1528920"/>
            <a:ext cx="10797480" cy="570492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50000"/>
              </a:lnSpc>
            </a:pPr>
            <a:r>
              <a:rPr lang="lv-LV" sz="3200" b="1" strike="noStrike" spc="-1">
                <a:solidFill>
                  <a:srgbClr val="000000"/>
                </a:solidFill>
                <a:latin typeface="Calibri"/>
                <a:ea typeface="Adobe Blank"/>
              </a:rPr>
              <a:t> </a:t>
            </a:r>
            <a:r>
              <a:rPr lang="lv-LV" sz="3200" b="0" strike="noStrike" spc="-1">
                <a:solidFill>
                  <a:srgbClr val="000000"/>
                </a:solidFill>
                <a:latin typeface="Calibri"/>
                <a:ea typeface="Adobe Blank"/>
              </a:rPr>
              <a:t>Mērķis ir panākt, lai patērētāji:</a:t>
            </a:r>
            <a:endParaRPr lang="lv-LV" sz="3200" b="0" strike="noStrike" spc="-1">
              <a:latin typeface="arial"/>
            </a:endParaRPr>
          </a:p>
          <a:p>
            <a:pPr marL="216000" indent="-213840">
              <a:lnSpc>
                <a:spcPct val="150000"/>
              </a:lnSpc>
              <a:buClr>
                <a:srgbClr val="000000"/>
              </a:buClr>
              <a:buFont typeface="StarSymbol"/>
              <a:buAutoNum type="arabicPeriod"/>
            </a:pPr>
            <a:r>
              <a:rPr lang="lv-LV" sz="3200" b="0" strike="noStrike" spc="-1">
                <a:solidFill>
                  <a:srgbClr val="000000"/>
                </a:solidFill>
                <a:latin typeface="Calibri"/>
                <a:ea typeface="Adobe Blank"/>
              </a:rPr>
              <a:t> Ir spējīgi izdarīt uz informāciju balstītu izvēli</a:t>
            </a:r>
            <a:endParaRPr lang="lv-LV" sz="3200" b="0" strike="noStrike" spc="-1">
              <a:latin typeface="arial"/>
            </a:endParaRPr>
          </a:p>
          <a:p>
            <a:pPr marL="216000" indent="-213840">
              <a:lnSpc>
                <a:spcPct val="150000"/>
              </a:lnSpc>
              <a:buClr>
                <a:srgbClr val="000000"/>
              </a:buClr>
              <a:buFont typeface="StarSymbol"/>
              <a:buAutoNum type="arabicPeriod"/>
            </a:pPr>
            <a:r>
              <a:rPr lang="lv-LV" sz="3200" b="0" strike="noStrike" spc="-1">
                <a:solidFill>
                  <a:srgbClr val="000000"/>
                </a:solidFill>
                <a:latin typeface="Calibri"/>
                <a:ea typeface="Adobe Blank"/>
              </a:rPr>
              <a:t> Apzinās savas tiesības un pienākumus</a:t>
            </a:r>
            <a:endParaRPr lang="lv-LV" sz="3200" b="0" strike="noStrike" spc="-1">
              <a:latin typeface="arial"/>
            </a:endParaRPr>
          </a:p>
          <a:p>
            <a:pPr>
              <a:lnSpc>
                <a:spcPct val="150000"/>
              </a:lnSpc>
            </a:pPr>
            <a:endParaRPr lang="lv-LV" sz="3200" b="0" strike="noStrike" spc="-1">
              <a:latin typeface="arial"/>
            </a:endParaRPr>
          </a:p>
          <a:p>
            <a:pPr algn="ctr">
              <a:lnSpc>
                <a:spcPct val="150000"/>
              </a:lnSpc>
            </a:pPr>
            <a:r>
              <a:rPr lang="lv-LV" sz="3200" b="0" u="sng" strike="noStrike" spc="-1">
                <a:solidFill>
                  <a:srgbClr val="000000"/>
                </a:solidFill>
                <a:uFillTx/>
                <a:latin typeface="Calibri"/>
                <a:ea typeface="Adobe Blank"/>
              </a:rPr>
              <a:t>Īpaša uzmanība jāpievērš mazaizsargātiem patērētājiem!</a:t>
            </a:r>
            <a:endParaRPr lang="lv-LV"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9354</TotalTime>
  <Words>1847</Words>
  <Application>Microsoft Office PowerPoint</Application>
  <PresentationFormat>Widescreen</PresentationFormat>
  <Paragraphs>138</Paragraphs>
  <Slides>10</Slides>
  <Notes>10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10</vt:i4>
      </vt:variant>
    </vt:vector>
  </HeadingPairs>
  <TitlesOfParts>
    <vt:vector size="22" baseType="lpstr">
      <vt:lpstr>Adobe Blank</vt:lpstr>
      <vt:lpstr>Arial</vt:lpstr>
      <vt:lpstr>Arial</vt:lpstr>
      <vt:lpstr>Calibri</vt:lpstr>
      <vt:lpstr>DejaVu Sans</vt:lpstr>
      <vt:lpstr>Symbol</vt:lpstr>
      <vt:lpstr>StarSymbol</vt:lpstr>
      <vt:lpstr>Times New Roman</vt:lpstr>
      <vt:lpstr>Tinos</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Teaching and Learning</dc:title>
  <dc:subject/>
  <dc:creator>Martin Pye</dc:creator>
  <dc:description/>
  <cp:lastModifiedBy>Sarmīte Pīlāte</cp:lastModifiedBy>
  <cp:revision>338</cp:revision>
  <cp:lastPrinted>2019-10-15T20:06:04Z</cp:lastPrinted>
  <dcterms:created xsi:type="dcterms:W3CDTF">2019-10-15T11:27:37Z</dcterms:created>
  <dcterms:modified xsi:type="dcterms:W3CDTF">2020-11-25T06:20:01Z</dcterms:modified>
  <dc:language>lv-LV</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5</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5</vt:i4>
  </property>
</Properties>
</file>