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4" r:id="rId2"/>
    <p:sldMasterId id="2147483687" r:id="rId3"/>
    <p:sldMasterId id="2147483713" r:id="rId4"/>
    <p:sldMasterId id="2147483726" r:id="rId5"/>
  </p:sldMasterIdLst>
  <p:notesMasterIdLst>
    <p:notesMasterId r:id="rId34"/>
  </p:notesMasterIdLst>
  <p:sldIdLst>
    <p:sldId id="256" r:id="rId6"/>
    <p:sldId id="287" r:id="rId7"/>
    <p:sldId id="288" r:id="rId8"/>
    <p:sldId id="289" r:id="rId9"/>
    <p:sldId id="290" r:id="rId10"/>
    <p:sldId id="291" r:id="rId11"/>
    <p:sldId id="292" r:id="rId12"/>
    <p:sldId id="293" r:id="rId13"/>
    <p:sldId id="294" r:id="rId14"/>
    <p:sldId id="295"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412" autoAdjust="0"/>
  </p:normalViewPr>
  <p:slideViewPr>
    <p:cSldViewPr snapToGrid="0">
      <p:cViewPr varScale="1">
        <p:scale>
          <a:sx n="49" d="100"/>
          <a:sy n="49" d="100"/>
        </p:scale>
        <p:origin x="15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267"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268"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26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27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27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5A313454-4367-478A-96FD-BE60CCCEEE50}"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 name="PlaceHolder 1"/>
          <p:cNvSpPr>
            <a:spLocks noGrp="1" noRot="1" noChangeAspect="1"/>
          </p:cNvSpPr>
          <p:nvPr>
            <p:ph type="sldImg"/>
          </p:nvPr>
        </p:nvSpPr>
        <p:spPr>
          <a:xfrm>
            <a:off x="422275" y="1241425"/>
            <a:ext cx="5949950" cy="3346450"/>
          </a:xfrm>
          <a:prstGeom prst="rect">
            <a:avLst/>
          </a:prstGeom>
        </p:spPr>
      </p:sp>
      <p:sp>
        <p:nvSpPr>
          <p:cNvPr id="870" name="PlaceHolder 2"/>
          <p:cNvSpPr>
            <a:spLocks noGrp="1"/>
          </p:cNvSpPr>
          <p:nvPr>
            <p:ph type="body"/>
          </p:nvPr>
        </p:nvSpPr>
        <p:spPr>
          <a:xfrm>
            <a:off x="679680" y="4777200"/>
            <a:ext cx="5434920" cy="3905280"/>
          </a:xfrm>
          <a:prstGeom prst="rect">
            <a:avLst/>
          </a:prstGeom>
        </p:spPr>
        <p:txBody>
          <a:bodyPr lIns="0" tIns="0" rIns="0" bIns="0">
            <a:noAutofit/>
          </a:bodyPr>
          <a:lstStyle/>
          <a:p>
            <a:endParaRPr lang="lv-LV" sz="2000" b="0" strike="noStrike" spc="-1">
              <a:latin typeface="arial"/>
            </a:endParaRPr>
          </a:p>
        </p:txBody>
      </p:sp>
      <p:sp>
        <p:nvSpPr>
          <p:cNvPr id="871" name="CustomShape 3"/>
          <p:cNvSpPr/>
          <p:nvPr/>
        </p:nvSpPr>
        <p:spPr>
          <a:xfrm>
            <a:off x="3850560" y="9428760"/>
            <a:ext cx="2942280" cy="49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6C1EDEE-CC10-4CD6-A5F2-03B346996E7D}"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 name="PlaceHolder 1"/>
          <p:cNvSpPr>
            <a:spLocks noGrp="1" noRot="1" noChangeAspect="1"/>
          </p:cNvSpPr>
          <p:nvPr>
            <p:ph type="sldImg"/>
          </p:nvPr>
        </p:nvSpPr>
        <p:spPr>
          <a:xfrm>
            <a:off x="423863" y="1241425"/>
            <a:ext cx="5943600" cy="3343275"/>
          </a:xfrm>
          <a:prstGeom prst="rect">
            <a:avLst/>
          </a:prstGeom>
        </p:spPr>
      </p:sp>
      <p:sp>
        <p:nvSpPr>
          <p:cNvPr id="943" name="PlaceHolder 2"/>
          <p:cNvSpPr>
            <a:spLocks noGrp="1"/>
          </p:cNvSpPr>
          <p:nvPr>
            <p:ph type="body"/>
          </p:nvPr>
        </p:nvSpPr>
        <p:spPr>
          <a:xfrm>
            <a:off x="679680" y="4777200"/>
            <a:ext cx="5432040" cy="3902400"/>
          </a:xfrm>
          <a:prstGeom prst="rect">
            <a:avLst/>
          </a:prstGeom>
        </p:spPr>
        <p:txBody>
          <a:bodyPr lIns="0" tIns="0" rIns="0" bIns="0">
            <a:noAutofit/>
          </a:bodyPr>
          <a:lstStyle/>
          <a:p>
            <a:r>
              <a:rPr lang="lv-LV" sz="2000" b="0" strike="noStrike" spc="-1" dirty="0" smtClean="0">
                <a:latin typeface="arial"/>
              </a:rPr>
              <a:t>Tagad, kad būsim apskatījuši dažas Negodīgas </a:t>
            </a:r>
            <a:r>
              <a:rPr lang="lv-LV" sz="2000" b="0" strike="noStrike" spc="-1" dirty="0" err="1" smtClean="0">
                <a:latin typeface="arial"/>
              </a:rPr>
              <a:t>komercprakses</a:t>
            </a:r>
            <a:r>
              <a:rPr lang="lv-LV" sz="2000" b="0" strike="noStrike" spc="-1" dirty="0" smtClean="0">
                <a:latin typeface="arial"/>
              </a:rPr>
              <a:t> direktīvas pamatidejas, īsumā apskatīsim direktīvā izmantoto metodiku, lai noteiktu, vai </a:t>
            </a:r>
            <a:r>
              <a:rPr lang="lv-LV" sz="2000" b="0" strike="noStrike" spc="-1" dirty="0" err="1" smtClean="0">
                <a:latin typeface="arial"/>
              </a:rPr>
              <a:t>komercprakse</a:t>
            </a:r>
            <a:r>
              <a:rPr lang="lv-LV" sz="2000" b="0" strike="noStrike" spc="-1" dirty="0" smtClean="0">
                <a:latin typeface="arial"/>
              </a:rPr>
              <a:t> ir negodīga.</a:t>
            </a:r>
          </a:p>
          <a:p>
            <a:endParaRPr lang="lv-LV" sz="2000" b="0" strike="noStrike" spc="-1" dirty="0" smtClean="0">
              <a:latin typeface="arial"/>
            </a:endParaRPr>
          </a:p>
          <a:p>
            <a:r>
              <a:rPr lang="lv-LV" sz="2000" b="0" strike="noStrike" spc="-1" dirty="0" smtClean="0">
                <a:latin typeface="arial"/>
              </a:rPr>
              <a:t>Kā redzat šajā slaidā, šī metodika ir balstīta uz trim testiem.</a:t>
            </a:r>
          </a:p>
          <a:p>
            <a:endParaRPr lang="lv-LV" sz="2000" b="0" strike="noStrike" spc="-1" dirty="0" smtClean="0">
              <a:latin typeface="arial"/>
            </a:endParaRPr>
          </a:p>
          <a:p>
            <a:r>
              <a:rPr lang="lv-LV" sz="2000" b="0" strike="noStrike" spc="-1" dirty="0" smtClean="0">
                <a:latin typeface="arial"/>
              </a:rPr>
              <a:t>Pirmkārt, direktīvā ir iekļauts to darbību saraksts, kuras ir aizliegtas visos apstākļos - tā sauktais "melnais" saraksts. Tāpēc pirmais ir jāpārbauda, vai attiecīgā </a:t>
            </a:r>
            <a:r>
              <a:rPr lang="lv-LV" sz="2000" b="0" strike="noStrike" spc="-1" dirty="0" err="1" smtClean="0">
                <a:latin typeface="arial"/>
              </a:rPr>
              <a:t>komercprakse</a:t>
            </a:r>
            <a:r>
              <a:rPr lang="lv-LV" sz="2000" b="0" strike="noStrike" spc="-1" dirty="0" smtClean="0">
                <a:latin typeface="arial"/>
              </a:rPr>
              <a:t> ir iekļauta melnajā sarakstā.</a:t>
            </a:r>
          </a:p>
          <a:p>
            <a:endParaRPr lang="lv-LV" sz="2000" b="0" strike="noStrike" spc="-1" dirty="0" smtClean="0">
              <a:latin typeface="arial"/>
            </a:endParaRPr>
          </a:p>
          <a:p>
            <a:r>
              <a:rPr lang="lv-LV" sz="2000" b="0" strike="noStrike" spc="-1" dirty="0" smtClean="0">
                <a:latin typeface="arial"/>
              </a:rPr>
              <a:t>Otrkārt, direktīva satur maldinošas un agresīvas </a:t>
            </a:r>
            <a:r>
              <a:rPr lang="lv-LV" sz="2000" b="0" strike="noStrike" spc="-1" dirty="0" err="1" smtClean="0">
                <a:latin typeface="arial"/>
              </a:rPr>
              <a:t>komercprakses</a:t>
            </a:r>
            <a:r>
              <a:rPr lang="lv-LV" sz="2000" b="0" strike="noStrike" spc="-1" dirty="0" smtClean="0">
                <a:latin typeface="arial"/>
              </a:rPr>
              <a:t> definīcijas. Tātad otrais ir jāpārbauda, vai uz šo </a:t>
            </a:r>
            <a:r>
              <a:rPr lang="lv-LV" sz="2000" b="0" strike="noStrike" spc="-1" dirty="0" err="1" smtClean="0">
                <a:latin typeface="arial"/>
              </a:rPr>
              <a:t>komercpraksi</a:t>
            </a:r>
            <a:r>
              <a:rPr lang="lv-LV" sz="2000" b="0" strike="noStrike" spc="-1" dirty="0" smtClean="0">
                <a:latin typeface="arial"/>
              </a:rPr>
              <a:t> attiecas šīs definīcijas.</a:t>
            </a:r>
          </a:p>
          <a:p>
            <a:endParaRPr lang="lv-LV" sz="2000" b="0" strike="noStrike" spc="-1" dirty="0" smtClean="0">
              <a:latin typeface="arial"/>
            </a:endParaRPr>
          </a:p>
          <a:p>
            <a:r>
              <a:rPr lang="lv-LV" sz="2000" b="0" strike="noStrike" spc="-1" dirty="0" smtClean="0">
                <a:latin typeface="arial"/>
              </a:rPr>
              <a:t>Treškārt, direktīvā ir profesionālās rūpības jēdziens. Tātad trešais un pēdējais ir jāpārbauda, vai uz šo </a:t>
            </a:r>
            <a:r>
              <a:rPr lang="lv-LV" sz="2000" b="0" strike="noStrike" spc="-1" dirty="0" err="1" smtClean="0">
                <a:latin typeface="arial"/>
              </a:rPr>
              <a:t>komercpraksi</a:t>
            </a:r>
            <a:r>
              <a:rPr lang="lv-LV" sz="2000" b="0" strike="noStrike" spc="-1" dirty="0" smtClean="0">
                <a:latin typeface="arial"/>
              </a:rPr>
              <a:t> attiecas arī šī definīcija.</a:t>
            </a:r>
          </a:p>
          <a:p>
            <a:endParaRPr lang="lv-LV" sz="2000" b="0" strike="noStrike" spc="-1" dirty="0" smtClean="0">
              <a:latin typeface="arial"/>
            </a:endParaRPr>
          </a:p>
          <a:p>
            <a:r>
              <a:rPr lang="lv-LV" sz="2000" b="0" strike="noStrike" spc="-1" dirty="0" smtClean="0">
                <a:latin typeface="arial"/>
              </a:rPr>
              <a:t>Lai </a:t>
            </a:r>
            <a:r>
              <a:rPr lang="lv-LV" sz="2000" b="0" strike="noStrike" spc="-1" dirty="0" err="1" smtClean="0">
                <a:latin typeface="arial"/>
              </a:rPr>
              <a:t>komercpraksi</a:t>
            </a:r>
            <a:r>
              <a:rPr lang="lv-LV" sz="2000" b="0" strike="noStrike" spc="-1" dirty="0" smtClean="0">
                <a:latin typeface="arial"/>
              </a:rPr>
              <a:t> uzskatītu par negodīgu un tāpēc aizliegtu, pietiek ar to, ka </a:t>
            </a:r>
            <a:r>
              <a:rPr lang="lv-LV" sz="2000" b="0" strike="noStrike" spc="-1" dirty="0" err="1" smtClean="0">
                <a:latin typeface="arial"/>
              </a:rPr>
              <a:t>komercprakse</a:t>
            </a:r>
            <a:r>
              <a:rPr lang="lv-LV" sz="2000" b="0" strike="noStrike" spc="-1" dirty="0" smtClean="0">
                <a:latin typeface="arial"/>
              </a:rPr>
              <a:t> atbilst kaut tikai vienam no šiem testiem.</a:t>
            </a:r>
          </a:p>
          <a:p>
            <a:endParaRPr lang="lv-LV" sz="2000" b="0" strike="noStrike" spc="-1" dirty="0" smtClean="0">
              <a:latin typeface="arial"/>
            </a:endParaRPr>
          </a:p>
          <a:p>
            <a:r>
              <a:rPr lang="lv-LV" sz="2000" b="0" strike="noStrike" spc="-1" dirty="0" smtClean="0">
                <a:latin typeface="arial"/>
              </a:rPr>
              <a:t>Apskatīsim visus trīs testus nedaudz tuvāk.</a:t>
            </a:r>
            <a:endParaRPr lang="lv-LV" sz="2000" b="0" strike="noStrike" spc="-1" dirty="0">
              <a:latin typeface="arial"/>
            </a:endParaRPr>
          </a:p>
        </p:txBody>
      </p:sp>
      <p:sp>
        <p:nvSpPr>
          <p:cNvPr id="944" name="CustomShape 3"/>
          <p:cNvSpPr/>
          <p:nvPr/>
        </p:nvSpPr>
        <p:spPr>
          <a:xfrm>
            <a:off x="3850560" y="9428760"/>
            <a:ext cx="2939400" cy="49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E567CEA-30AD-4E39-85AB-6DCEB1990A33}" type="slidenum">
              <a:rPr lang="lv-LV" sz="1200" b="0" strike="noStrike" spc="-1">
                <a:solidFill>
                  <a:srgbClr val="000000"/>
                </a:solidFill>
                <a:latin typeface="+mn-lt"/>
                <a:ea typeface="+mn-ea"/>
              </a:rPr>
              <a:t>10</a:t>
            </a:fld>
            <a:endParaRPr lang="lv-LV"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 name="PlaceHolder 1"/>
          <p:cNvSpPr>
            <a:spLocks noGrp="1" noRot="1" noChangeAspect="1"/>
          </p:cNvSpPr>
          <p:nvPr>
            <p:ph type="sldImg"/>
          </p:nvPr>
        </p:nvSpPr>
        <p:spPr>
          <a:xfrm>
            <a:off x="90488" y="754063"/>
            <a:ext cx="6611937" cy="3719512"/>
          </a:xfrm>
          <a:prstGeom prst="rect">
            <a:avLst/>
          </a:prstGeom>
        </p:spPr>
      </p:sp>
      <p:sp>
        <p:nvSpPr>
          <p:cNvPr id="948"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Kā apspriests 4.1. Modulī, melnajā sarakstā ir iekļautas </a:t>
            </a:r>
            <a:r>
              <a:rPr lang="lv-LV" sz="2000" b="0" strike="noStrike" spc="-1" dirty="0" err="1" smtClean="0">
                <a:latin typeface="arial"/>
              </a:rPr>
              <a:t>komercprakses</a:t>
            </a:r>
            <a:r>
              <a:rPr lang="lv-LV" sz="2000" b="0" strike="noStrike" spc="-1" dirty="0" smtClean="0">
                <a:latin typeface="arial"/>
              </a:rPr>
              <a:t>, kuras maldinoša vai agresīva</a:t>
            </a:r>
            <a:r>
              <a:rPr lang="lv-LV" sz="2000" b="0" strike="noStrike" spc="-1" baseline="0" dirty="0" smtClean="0">
                <a:latin typeface="arial"/>
              </a:rPr>
              <a:t> </a:t>
            </a:r>
            <a:r>
              <a:rPr lang="lv-LV" sz="2000" b="0" strike="noStrike" spc="-1" dirty="0" smtClean="0">
                <a:latin typeface="arial"/>
              </a:rPr>
              <a:t>rakstura dēļ aizliegtas visos apstākļos.</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Šajā slaidā ir sniegti daži maldinošas prakses piemēri, kur tirgotāja uzrādītā</a:t>
            </a:r>
            <a:r>
              <a:rPr lang="lv-LV" sz="2000" b="0" strike="noStrike" spc="-1" baseline="0" dirty="0" smtClean="0">
                <a:latin typeface="arial"/>
              </a:rPr>
              <a:t> informācija</a:t>
            </a:r>
            <a:r>
              <a:rPr lang="lv-LV" sz="2000" b="0" strike="noStrike" spc="-1" dirty="0" smtClean="0">
                <a:latin typeface="arial"/>
              </a:rPr>
              <a:t> ir nepatiesa. Piemēram, tirgotājs apgalvo, ka viņš ir parakstījis labas prakses kodeksu, bet patiesībā tā nav, vai arī tirgotājs uzrāda uzticības vai kvalitātes zīmi bez nepieciešamās atļaujas.</a:t>
            </a:r>
            <a:endParaRPr lang="lv-LV" sz="2000" b="0" strike="noStrike" spc="-1" dirty="0">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 name="PlaceHolder 1"/>
          <p:cNvSpPr>
            <a:spLocks noGrp="1" noRot="1" noChangeAspect="1"/>
          </p:cNvSpPr>
          <p:nvPr>
            <p:ph type="sldImg"/>
          </p:nvPr>
        </p:nvSpPr>
        <p:spPr>
          <a:xfrm>
            <a:off x="90488" y="754063"/>
            <a:ext cx="6611937" cy="3719512"/>
          </a:xfrm>
          <a:prstGeom prst="rect">
            <a:avLst/>
          </a:prstGeom>
        </p:spPr>
      </p:sp>
      <p:sp>
        <p:nvSpPr>
          <p:cNvPr id="950"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1800" indent="0">
              <a:lnSpc>
                <a:spcPct val="100000"/>
              </a:lnSpc>
              <a:buClr>
                <a:srgbClr val="000000"/>
              </a:buClr>
              <a:buFont typeface="StarSymbol"/>
              <a:buNone/>
            </a:pPr>
            <a:r>
              <a:rPr lang="lv-LV" sz="2000" b="0" strike="noStrike" spc="-1" dirty="0" smtClean="0">
                <a:latin typeface="arial"/>
              </a:rPr>
              <a:t>Dažas prakses tiek iekļautas melnajā sarakstā tirgotāja piedāvājumu maldinošā satura dēļ, piemēram, kad tirgotājs nepatiesi paziņo, ka produkts būs pieejams tikai ļoti ierobežotu laiku vai tirgotājs apgalvo, ka gatavojas pārtraukt tirdzniecību vai </a:t>
            </a:r>
            <a:r>
              <a:rPr lang="lv-LV" sz="2000" b="0" strike="noStrike" spc="-1" dirty="0" smtClean="0">
                <a:solidFill>
                  <a:srgbClr val="000000"/>
                </a:solidFill>
                <a:latin typeface="Calibri Light"/>
                <a:ea typeface="+mn-ea"/>
              </a:rPr>
              <a:t>pārcelties uz citām telpām, kas</a:t>
            </a:r>
            <a:r>
              <a:rPr lang="lv-LV" sz="2000" b="0" strike="noStrike" spc="-1" baseline="0" dirty="0" smtClean="0">
                <a:solidFill>
                  <a:srgbClr val="000000"/>
                </a:solidFill>
                <a:latin typeface="Calibri Light"/>
                <a:ea typeface="+mn-ea"/>
              </a:rPr>
              <a:t> patiesībā tā </a:t>
            </a:r>
            <a:r>
              <a:rPr lang="lv-LV" sz="2000" b="0" strike="noStrike" spc="-1" dirty="0" smtClean="0">
                <a:latin typeface="arial"/>
              </a:rPr>
              <a:t>nav. Vai </a:t>
            </a:r>
            <a:r>
              <a:rPr lang="lv-LV" sz="2000" b="0" strike="noStrike" spc="-1" dirty="0" smtClean="0">
                <a:solidFill>
                  <a:srgbClr val="000000"/>
                </a:solidFill>
                <a:latin typeface="Calibri Light"/>
                <a:ea typeface="+mn-ea"/>
              </a:rPr>
              <a:t>piedāvā konkursu un apgalvo, ka piešķirs balvas, taču neizsniedz nedz solītās balvas, nedz arī pieņemamu to ekvivalentu. </a:t>
            </a:r>
          </a:p>
          <a:p>
            <a:pPr marL="1800" indent="0">
              <a:lnSpc>
                <a:spcPct val="100000"/>
              </a:lnSpc>
              <a:buClr>
                <a:srgbClr val="000000"/>
              </a:buClr>
              <a:buFont typeface="StarSymbol"/>
              <a:buNone/>
            </a:pPr>
            <a:r>
              <a:rPr lang="lv-LV" sz="2000" b="0" strike="noStrike" spc="-1" dirty="0" smtClean="0">
                <a:solidFill>
                  <a:srgbClr val="000000"/>
                </a:solidFill>
                <a:latin typeface="Calibri Light"/>
                <a:ea typeface="+mn-ea"/>
              </a:rPr>
              <a:t>Vai patērētāja likumīgās tiesības traktē kā īpašu piedāvājumu. </a:t>
            </a:r>
          </a:p>
          <a:p>
            <a:pPr marL="1800" indent="0">
              <a:lnSpc>
                <a:spcPct val="100000"/>
              </a:lnSpc>
              <a:buClr>
                <a:srgbClr val="000000"/>
              </a:buClr>
              <a:buFont typeface="StarSymbol"/>
              <a:buNone/>
            </a:pPr>
            <a:r>
              <a:rPr lang="lv-LV" sz="2000" b="0" strike="noStrike" spc="-1" dirty="0" smtClean="0">
                <a:solidFill>
                  <a:schemeClr val="tx1"/>
                </a:solidFill>
                <a:latin typeface="arial"/>
                <a:ea typeface="+mn-ea"/>
              </a:rPr>
              <a:t>Vai</a:t>
            </a:r>
            <a:r>
              <a:rPr lang="lv-LV" sz="2000" b="0" strike="noStrike" spc="-1" baseline="0" dirty="0" smtClean="0">
                <a:solidFill>
                  <a:schemeClr val="tx1"/>
                </a:solidFill>
                <a:latin typeface="arial"/>
                <a:ea typeface="+mn-ea"/>
              </a:rPr>
              <a:t> arī</a:t>
            </a:r>
            <a:r>
              <a:rPr lang="lv-LV" sz="2000" b="0" strike="noStrike" spc="-1" dirty="0" smtClean="0">
                <a:solidFill>
                  <a:srgbClr val="000000"/>
                </a:solidFill>
                <a:latin typeface="Calibri Light"/>
                <a:ea typeface="+mn-ea"/>
              </a:rPr>
              <a:t> raksturo preci vai pakalpojumu ar vārdiem "bezmaksas", "par velti", "bez atlīdzības" u.tml., bet patērētājam ir jāmaksā vairāk nekā nepieciešamās izmaksas, kuras rodas, atbildot uz </a:t>
            </a:r>
            <a:r>
              <a:rPr lang="lv-LV" sz="2000" b="0" strike="noStrike" spc="-1" dirty="0" err="1" smtClean="0">
                <a:solidFill>
                  <a:srgbClr val="000000"/>
                </a:solidFill>
                <a:latin typeface="Calibri Light"/>
                <a:ea typeface="+mn-ea"/>
              </a:rPr>
              <a:t>komercpraksi</a:t>
            </a:r>
            <a:r>
              <a:rPr lang="lv-LV" sz="2000" b="0" strike="noStrike" spc="-1" dirty="0" smtClean="0">
                <a:solidFill>
                  <a:srgbClr val="000000"/>
                </a:solidFill>
                <a:latin typeface="Calibri Light"/>
                <a:ea typeface="+mn-ea"/>
              </a:rPr>
              <a:t> un saņemot preci vai pakalpojumu vai maksājot par preces piegādi.</a:t>
            </a:r>
            <a:endParaRPr lang="lv-LV" sz="2000" b="0" strike="noStrike" spc="-1" dirty="0">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 name="PlaceHolder 1"/>
          <p:cNvSpPr>
            <a:spLocks noGrp="1" noRot="1" noChangeAspect="1"/>
          </p:cNvSpPr>
          <p:nvPr>
            <p:ph type="sldImg"/>
          </p:nvPr>
        </p:nvSpPr>
        <p:spPr>
          <a:xfrm>
            <a:off x="90488" y="754063"/>
            <a:ext cx="6611937" cy="3719512"/>
          </a:xfrm>
          <a:prstGeom prst="rect">
            <a:avLst/>
          </a:prstGeom>
        </p:spPr>
      </p:sp>
      <p:sp>
        <p:nvSpPr>
          <p:cNvPr id="952"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Viena īpaša maldinošas </a:t>
            </a:r>
            <a:r>
              <a:rPr lang="lv-LV" sz="2000" b="0" strike="noStrike" spc="-1" dirty="0" err="1" smtClean="0">
                <a:latin typeface="arial"/>
              </a:rPr>
              <a:t>komercprakses</a:t>
            </a:r>
            <a:r>
              <a:rPr lang="lv-LV" sz="2000" b="0" strike="noStrike" spc="-1" dirty="0" smtClean="0">
                <a:latin typeface="arial"/>
              </a:rPr>
              <a:t> kategorija, uz kuru attiecas melnais saraksts, ir tā sauktā «pievilināšanas" prakse. Piemēram, tas būtu gadījumā, ja tirgotājs vilina patērētājus ar pievilcīgiem īpašiem piedāvājumiem vai atlaidēm, kad viņš zina vai viņam būtu jāzina, ka viņš vai nu nevar vispār piedāvāt šos produktus, vai arī nepietiekami daudz. Cits piemērs varētu būt tirgotājs, kurš reklamē cienījama ražotāja augstākās klases viedtālruni par salīdzinoši zemu cenu, taču, kad patērētājs dodas uz veikalu, lai iegādātos šo tālruni, tirgotājs atsakās rādīt vai pārdot darba paraugu lai mudinātu patērētājus iegādāties citu produktu - tā saukto “ēsmu un maiņu”.</a:t>
            </a:r>
            <a:endParaRPr lang="lv-LV" sz="2000" b="0" strike="noStrike" spc="-1" dirty="0">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 name="PlaceHolder 1"/>
          <p:cNvSpPr>
            <a:spLocks noGrp="1" noRot="1" noChangeAspect="1"/>
          </p:cNvSpPr>
          <p:nvPr>
            <p:ph type="sldImg"/>
          </p:nvPr>
        </p:nvSpPr>
        <p:spPr>
          <a:xfrm>
            <a:off x="90488" y="754063"/>
            <a:ext cx="6611937" cy="3719512"/>
          </a:xfrm>
          <a:prstGeom prst="rect">
            <a:avLst/>
          </a:prstGeom>
        </p:spPr>
      </p:sp>
      <p:sp>
        <p:nvSpPr>
          <p:cNvPr id="954" name="PlaceHolder 2"/>
          <p:cNvSpPr>
            <a:spLocks noGrp="1"/>
          </p:cNvSpPr>
          <p:nvPr>
            <p:ph type="body"/>
          </p:nvPr>
        </p:nvSpPr>
        <p:spPr>
          <a:xfrm>
            <a:off x="679680" y="4714920"/>
            <a:ext cx="5435280" cy="4464000"/>
          </a:xfrm>
          <a:prstGeom prst="rect">
            <a:avLst/>
          </a:prstGeom>
        </p:spPr>
        <p:txBody>
          <a:bodyPr lIns="0" tIns="0" rIns="0" bIns="0">
            <a:noAutofit/>
          </a:bodyPr>
          <a:lstStyle/>
          <a:p>
            <a:r>
              <a:rPr lang="lv-LV" sz="1200" b="0" i="0" kern="1200" dirty="0" smtClean="0">
                <a:solidFill>
                  <a:schemeClr val="tx1"/>
                </a:solidFill>
                <a:effectLst/>
                <a:latin typeface="+mn-lt"/>
                <a:ea typeface="+mn-ea"/>
                <a:cs typeface="+mn-cs"/>
              </a:rPr>
              <a:t/>
            </a:r>
            <a:br>
              <a:rPr lang="lv-LV" sz="1200" b="0" i="0" kern="1200" dirty="0" smtClean="0">
                <a:solidFill>
                  <a:schemeClr val="tx1"/>
                </a:solidFill>
                <a:effectLst/>
                <a:latin typeface="+mn-lt"/>
                <a:ea typeface="+mn-ea"/>
                <a:cs typeface="+mn-cs"/>
              </a:rPr>
            </a:br>
            <a:endParaRPr lang="lv-LV" sz="1200" b="0" i="0" kern="1200" dirty="0" smtClean="0">
              <a:solidFill>
                <a:schemeClr val="tx1"/>
              </a:solidFill>
              <a:effectLst/>
              <a:latin typeface="+mn-lt"/>
              <a:ea typeface="+mn-ea"/>
              <a:cs typeface="+mn-cs"/>
            </a:endParaRPr>
          </a:p>
          <a:p>
            <a:pPr>
              <a:lnSpc>
                <a:spcPct val="100000"/>
              </a:lnSpc>
            </a:pPr>
            <a:r>
              <a:rPr lang="lv-LV" sz="1200" b="0" strike="noStrike" spc="-1" dirty="0" err="1" smtClean="0">
                <a:solidFill>
                  <a:srgbClr val="000000"/>
                </a:solidFill>
                <a:latin typeface="Calibri"/>
                <a:ea typeface="+mn-ea"/>
              </a:rPr>
              <a:t>Komercprakse</a:t>
            </a:r>
            <a:r>
              <a:rPr lang="lv-LV" sz="1200" b="0" strike="noStrike" spc="-1" dirty="0" smtClean="0">
                <a:solidFill>
                  <a:srgbClr val="000000"/>
                </a:solidFill>
                <a:latin typeface="Calibri"/>
                <a:ea typeface="+mn-ea"/>
              </a:rPr>
              <a:t> jebkuros apstākļos ir maldinoša, ja tirgotājs:</a:t>
            </a:r>
            <a:endParaRPr lang="lv-LV" sz="1200" b="0" strike="noStrike" spc="-1" dirty="0" smtClean="0">
              <a:solidFill>
                <a:schemeClr val="tx1"/>
              </a:solidFill>
              <a:latin typeface="arial"/>
              <a:ea typeface="+mn-ea"/>
            </a:endParaRPr>
          </a:p>
          <a:p>
            <a:pPr marL="171450" indent="-171450">
              <a:lnSpc>
                <a:spcPct val="100000"/>
              </a:lnSpc>
              <a:buFontTx/>
              <a:buChar char="-"/>
            </a:pPr>
            <a:r>
              <a:rPr lang="lv-LV" sz="1200" b="0" strike="noStrike" spc="-1" dirty="0" smtClean="0">
                <a:solidFill>
                  <a:srgbClr val="000000"/>
                </a:solidFill>
                <a:latin typeface="Calibri"/>
                <a:ea typeface="+mn-ea"/>
              </a:rPr>
              <a:t>reklamē noteikta ražotāja vai pakalpojuma sniedzēja produktam līdzīgu produktu tādā veidā, lai patērētājs maldīgi uzskatītu, ka preci ražojis vai pakalpojumu sniedzis </a:t>
            </a:r>
          </a:p>
          <a:p>
            <a:pPr marL="171450" indent="-171450">
              <a:lnSpc>
                <a:spcPct val="100000"/>
              </a:lnSpc>
              <a:buFontTx/>
              <a:buChar char="-"/>
            </a:pPr>
            <a:r>
              <a:rPr lang="lv-LV" sz="1200" b="0" strike="noStrike" spc="-1" baseline="0" dirty="0" smtClean="0">
                <a:solidFill>
                  <a:srgbClr val="000000"/>
                </a:solidFill>
                <a:latin typeface="Calibri"/>
                <a:ea typeface="+mn-ea"/>
              </a:rPr>
              <a:t> </a:t>
            </a:r>
            <a:r>
              <a:rPr lang="lv-LV" sz="1200" b="0" strike="noStrike" spc="-1" dirty="0" smtClean="0">
                <a:solidFill>
                  <a:srgbClr val="000000"/>
                </a:solidFill>
                <a:latin typeface="Calibri"/>
                <a:ea typeface="+mn-ea"/>
              </a:rPr>
              <a:t>apgalvo, ka prece vai pakalpojums var palīdzēt laimēt azartspēlēs, izlozēs vai loterijās</a:t>
            </a:r>
            <a:endParaRPr lang="lv-LV" sz="1200" b="0" strike="noStrike" spc="-1" dirty="0" smtClean="0">
              <a:latin typeface="arial"/>
            </a:endParaRPr>
          </a:p>
          <a:p>
            <a:pPr marL="1800" indent="0">
              <a:lnSpc>
                <a:spcPct val="100000"/>
              </a:lnSpc>
              <a:buClr>
                <a:srgbClr val="000000"/>
              </a:buClr>
              <a:buFont typeface="StarSymbol"/>
              <a:buNone/>
            </a:pPr>
            <a:r>
              <a:rPr lang="lv-LV" sz="1200" b="0" strike="noStrike" spc="-1" dirty="0" smtClean="0">
                <a:solidFill>
                  <a:srgbClr val="000000"/>
                </a:solidFill>
                <a:latin typeface="Calibri"/>
                <a:ea typeface="+mn-ea"/>
              </a:rPr>
              <a:t>-</a:t>
            </a:r>
            <a:r>
              <a:rPr lang="lv-LV" sz="1200" b="0" strike="noStrike" spc="-1" baseline="0" dirty="0" smtClean="0">
                <a:solidFill>
                  <a:srgbClr val="000000"/>
                </a:solidFill>
                <a:latin typeface="Calibri"/>
                <a:ea typeface="+mn-ea"/>
              </a:rPr>
              <a:t>    </a:t>
            </a:r>
            <a:r>
              <a:rPr lang="lv-LV" sz="1200" b="0" strike="noStrike" spc="-1" dirty="0" smtClean="0">
                <a:solidFill>
                  <a:srgbClr val="000000"/>
                </a:solidFill>
                <a:latin typeface="Calibri"/>
                <a:ea typeface="+mn-ea"/>
              </a:rPr>
              <a:t>sniedz patiesībai neatbilstošu informāciju par to, ka prece vai pakalpojums var palīdzēt izārstēt slimības, novērst disfunkciju vai fiziskos defektus</a:t>
            </a:r>
            <a:endParaRPr lang="lv-LV" sz="1200" b="0" strike="noStrike" spc="-1" dirty="0">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 name="PlaceHolder 1"/>
          <p:cNvSpPr>
            <a:spLocks noGrp="1" noRot="1" noChangeAspect="1"/>
          </p:cNvSpPr>
          <p:nvPr>
            <p:ph type="sldImg"/>
          </p:nvPr>
        </p:nvSpPr>
        <p:spPr>
          <a:xfrm>
            <a:off x="90488" y="754063"/>
            <a:ext cx="6611937" cy="3719512"/>
          </a:xfrm>
          <a:prstGeom prst="rect">
            <a:avLst/>
          </a:prstGeom>
        </p:spPr>
      </p:sp>
      <p:sp>
        <p:nvSpPr>
          <p:cNvPr id="956" name="PlaceHolder 2"/>
          <p:cNvSpPr>
            <a:spLocks noGrp="1"/>
          </p:cNvSpPr>
          <p:nvPr>
            <p:ph type="body"/>
          </p:nvPr>
        </p:nvSpPr>
        <p:spPr>
          <a:xfrm>
            <a:off x="679680" y="4714920"/>
            <a:ext cx="5435280" cy="4464000"/>
          </a:xfrm>
          <a:prstGeom prst="rect">
            <a:avLst/>
          </a:prstGeom>
        </p:spPr>
        <p:txBody>
          <a:bodyPr lIns="0" tIns="0" rIns="0" bIns="0">
            <a:noAutofit/>
          </a:bodyPr>
          <a:lstStyle/>
          <a:p>
            <a:pPr>
              <a:lnSpc>
                <a:spcPct val="100000"/>
              </a:lnSpc>
            </a:pPr>
            <a:r>
              <a:rPr lang="lv-LV" sz="2000" b="0" strike="noStrike" spc="-1" dirty="0" err="1" smtClean="0">
                <a:solidFill>
                  <a:srgbClr val="000000"/>
                </a:solidFill>
                <a:latin typeface="Calibri"/>
                <a:ea typeface="+mn-ea"/>
              </a:rPr>
              <a:t>Komercprakse</a:t>
            </a:r>
            <a:r>
              <a:rPr lang="lv-LV" sz="2000" b="0" strike="noStrike" spc="-1" dirty="0" smtClean="0">
                <a:solidFill>
                  <a:srgbClr val="000000"/>
                </a:solidFill>
                <a:latin typeface="Calibri"/>
                <a:ea typeface="+mn-ea"/>
              </a:rPr>
              <a:t> jebkuros apstākļos ir maldinoša, ja tirgotājs:</a:t>
            </a:r>
            <a:endParaRPr lang="lv-LV" sz="2000" b="0" strike="noStrike" spc="-1" dirty="0" smtClean="0">
              <a:latin typeface="arial"/>
            </a:endParaRPr>
          </a:p>
          <a:p>
            <a:pPr marL="216000" indent="-214200">
              <a:lnSpc>
                <a:spcPct val="100000"/>
              </a:lnSpc>
              <a:buClr>
                <a:srgbClr val="000000"/>
              </a:buClr>
              <a:buFont typeface="StarSymbol"/>
              <a:buAutoNum type="arabicPeriod"/>
            </a:pPr>
            <a:r>
              <a:rPr lang="lv-LV" sz="2000" b="0" strike="noStrike" spc="-1" dirty="0" smtClean="0">
                <a:solidFill>
                  <a:srgbClr val="000000"/>
                </a:solidFill>
                <a:latin typeface="Calibri"/>
                <a:ea typeface="+mn-ea"/>
              </a:rPr>
              <a:t> reklamē noteikta ražotāja vai pakalpojuma sniedzēja produktam līdzīgu produktu tādā veidā, lai patērētājs maldīgi uzskatītu, ka preci ražojis vai pakalpojumu sniedzis noteiktais ražotājs vai pakalpojuma sniedzējs, bet tā nav patiesība</a:t>
            </a:r>
            <a:endParaRPr lang="lv-LV" sz="2000" b="0" strike="noStrike" spc="-1" dirty="0" smtClean="0">
              <a:latin typeface="arial"/>
            </a:endParaRPr>
          </a:p>
          <a:p>
            <a:pPr marL="216000" indent="-214200">
              <a:lnSpc>
                <a:spcPct val="100000"/>
              </a:lnSpc>
              <a:buClr>
                <a:srgbClr val="000000"/>
              </a:buClr>
              <a:buFont typeface="StarSymbol"/>
              <a:buAutoNum type="arabicPeriod"/>
            </a:pPr>
            <a:r>
              <a:rPr lang="lv-LV" sz="2000" b="0" strike="noStrike" spc="-1" dirty="0" smtClean="0">
                <a:solidFill>
                  <a:srgbClr val="000000"/>
                </a:solidFill>
                <a:latin typeface="Calibri"/>
                <a:ea typeface="+mn-ea"/>
              </a:rPr>
              <a:t> apgalvo, ka prece vai pakalpojums var palīdzēt laimēt azartspēlēs, izlozēs vai loterijās</a:t>
            </a:r>
            <a:endParaRPr lang="lv-LV" sz="2000" b="0" strike="noStrike" spc="-1" dirty="0" smtClean="0">
              <a:latin typeface="arial"/>
            </a:endParaRPr>
          </a:p>
          <a:p>
            <a:pPr marL="216000" indent="-214200">
              <a:lnSpc>
                <a:spcPct val="100000"/>
              </a:lnSpc>
              <a:buClr>
                <a:srgbClr val="000000"/>
              </a:buClr>
              <a:buFont typeface="StarSymbol"/>
              <a:buAutoNum type="arabicPeriod"/>
            </a:pPr>
            <a:r>
              <a:rPr lang="lv-LV" sz="2000" b="0" strike="noStrike" spc="-1" dirty="0" smtClean="0">
                <a:solidFill>
                  <a:srgbClr val="000000"/>
                </a:solidFill>
                <a:latin typeface="Calibri"/>
                <a:ea typeface="+mn-ea"/>
              </a:rPr>
              <a:t> sniedz patiesībai neatbilstošu informāciju par to, ka prece vai pakalpojums var palīdzēt izārstēt slimības, novērst disfunkciju vai fiziskos defektus</a:t>
            </a:r>
            <a:endParaRPr lang="lv-LV" sz="2000" b="0" strike="noStrike" spc="-1" dirty="0">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 name="PlaceHolder 1"/>
          <p:cNvSpPr>
            <a:spLocks noGrp="1" noRot="1" noChangeAspect="1"/>
          </p:cNvSpPr>
          <p:nvPr>
            <p:ph type="sldImg"/>
          </p:nvPr>
        </p:nvSpPr>
        <p:spPr>
          <a:xfrm>
            <a:off x="423863" y="1241425"/>
            <a:ext cx="5943600" cy="3343275"/>
          </a:xfrm>
          <a:prstGeom prst="rect">
            <a:avLst/>
          </a:prstGeom>
        </p:spPr>
      </p:sp>
      <p:sp>
        <p:nvSpPr>
          <p:cNvPr id="958" name="PlaceHolder 2"/>
          <p:cNvSpPr>
            <a:spLocks noGrp="1"/>
          </p:cNvSpPr>
          <p:nvPr>
            <p:ph type="body"/>
          </p:nvPr>
        </p:nvSpPr>
        <p:spPr>
          <a:xfrm>
            <a:off x="679680" y="4777200"/>
            <a:ext cx="5432040" cy="39024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Maldinošas prakses definīcija attiecas gan uz maldinošām darbībām, tas ir, situācijām, kad tirgotāja sniegtā informācija ir faktiski nepareiza vai maldina vai var maldināt patērētāju, gan maldinošiem paziņojumiem, ja informācija ir nepietiekama, lai patērētājs varētu izdarīt apzinātu izvēli vai informācija faktiski ir pietiekama, taču tā tiek sniegta ļoti neskaidrā, nesaprotamā</a:t>
            </a:r>
            <a:r>
              <a:rPr lang="lv-LV" sz="2000" b="0" strike="noStrike" spc="-1" baseline="0" dirty="0" smtClean="0">
                <a:latin typeface="arial"/>
              </a:rPr>
              <a:t> </a:t>
            </a:r>
            <a:r>
              <a:rPr lang="lv-LV" sz="2000" b="0" strike="noStrike" spc="-1" dirty="0" smtClean="0">
                <a:latin typeface="arial"/>
              </a:rPr>
              <a:t>veidā vai nepiemērotā laikā.</a:t>
            </a:r>
            <a:endParaRPr lang="lv-LV" sz="2000" b="0" strike="noStrike" spc="-1" dirty="0">
              <a:latin typeface="arial"/>
            </a:endParaRPr>
          </a:p>
        </p:txBody>
      </p:sp>
      <p:sp>
        <p:nvSpPr>
          <p:cNvPr id="959" name="CustomShape 3"/>
          <p:cNvSpPr/>
          <p:nvPr/>
        </p:nvSpPr>
        <p:spPr>
          <a:xfrm>
            <a:off x="3850560" y="9428760"/>
            <a:ext cx="2939400" cy="49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5F58147-D189-429D-BF1E-1A9A16BD2E2F}" type="slidenum">
              <a:rPr lang="lv-LV" sz="1200" b="0" strike="noStrike" spc="-1">
                <a:solidFill>
                  <a:srgbClr val="000000"/>
                </a:solidFill>
                <a:latin typeface="+mn-lt"/>
                <a:ea typeface="+mn-ea"/>
              </a:rPr>
              <a:t>16</a:t>
            </a:fld>
            <a:endParaRPr lang="lv-LV" sz="12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 name="PlaceHolder 1"/>
          <p:cNvSpPr>
            <a:spLocks noGrp="1" noRot="1" noChangeAspect="1"/>
          </p:cNvSpPr>
          <p:nvPr>
            <p:ph type="sldImg"/>
          </p:nvPr>
        </p:nvSpPr>
        <p:spPr>
          <a:xfrm>
            <a:off x="90488" y="754063"/>
            <a:ext cx="6611937" cy="3719512"/>
          </a:xfrm>
          <a:prstGeom prst="rect">
            <a:avLst/>
          </a:prstGeom>
        </p:spPr>
      </p:sp>
      <p:sp>
        <p:nvSpPr>
          <p:cNvPr id="961"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r>
              <a:rPr lang="lv-LV" sz="2000" dirty="0" smtClean="0"/>
              <a:t/>
            </a:r>
            <a:br>
              <a:rPr lang="lv-LV" sz="2000" dirty="0" smtClean="0"/>
            </a:br>
            <a:r>
              <a:rPr lang="lv-LV" sz="2000" dirty="0" smtClean="0"/>
              <a:t>M</a:t>
            </a:r>
            <a:r>
              <a:rPr lang="lv-LV" sz="1200" b="0" i="0" kern="1200" dirty="0" smtClean="0">
                <a:solidFill>
                  <a:schemeClr val="tx1"/>
                </a:solidFill>
                <a:effectLst/>
                <a:latin typeface="+mn-lt"/>
                <a:ea typeface="+mn-ea"/>
                <a:cs typeface="+mn-cs"/>
              </a:rPr>
              <a:t>aldinošas darbības raksturo tirgotāja aktīvu mēģinājumu pārliecināt patērētāju pirkt preces, izmantojot nepatiesu informāciju, kas spēj maldināt patērētāju. Piemēram, piedāvājot nopirkt putekļu sūcēju ar 50% atlaidi par 99,99 eiro, tādējādi radot iespaidu, ka šī putekļsūcēja normālā cena ir 199,99 eiro, lai gan faktiski tas pats modelis ir pieejams pie citiem tirgotājiem par mazāk nekā 99,99 eiro, bez jebkādas atlaides.</a:t>
            </a:r>
            <a:endParaRPr lang="lv-LV" sz="2000" b="0" strike="noStrike" spc="-1" dirty="0">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 name="PlaceHolder 1"/>
          <p:cNvSpPr>
            <a:spLocks noGrp="1" noRot="1" noChangeAspect="1"/>
          </p:cNvSpPr>
          <p:nvPr>
            <p:ph type="sldImg"/>
          </p:nvPr>
        </p:nvSpPr>
        <p:spPr>
          <a:xfrm>
            <a:off x="90488" y="754063"/>
            <a:ext cx="6611937" cy="3719512"/>
          </a:xfrm>
          <a:prstGeom prst="rect">
            <a:avLst/>
          </a:prstGeom>
        </p:spPr>
      </p:sp>
      <p:sp>
        <p:nvSpPr>
          <p:cNvPr id="963"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r>
              <a:rPr lang="lv-LV" sz="2000" dirty="0" smtClean="0"/>
              <a:t/>
            </a:r>
            <a:br>
              <a:rPr lang="lv-LV" sz="2000" dirty="0" smtClean="0"/>
            </a:br>
            <a:r>
              <a:rPr lang="lv-LV" sz="1200" b="0" i="0" kern="1200" dirty="0" smtClean="0">
                <a:solidFill>
                  <a:schemeClr val="tx1"/>
                </a:solidFill>
                <a:effectLst/>
                <a:latin typeface="+mn-lt"/>
                <a:ea typeface="+mn-ea"/>
                <a:cs typeface="+mn-cs"/>
              </a:rPr>
              <a:t>Maldinoša noklusēšana nozīmē, ka tirgotājs sniedz informāciju, kas nav pietiekama, lai patērētājs varētu izdarīt apzinātu izvēli, vai sniedz informāciju tādā veidā, kas patērētājam to ļoti apgrūtina. Piemēram, reklamējot mobilā tālruņa zvanu plānu kā 0 eiro minūtē, bet neminot 5 eiro centu savienojuma maksu, kas piemērota katram zvanam.</a:t>
            </a:r>
            <a:endParaRPr lang="lv-LV" sz="2000" b="0" strike="noStrike" spc="-1" dirty="0">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 name="PlaceHolder 1"/>
          <p:cNvSpPr>
            <a:spLocks noGrp="1" noRot="1" noChangeAspect="1"/>
          </p:cNvSpPr>
          <p:nvPr>
            <p:ph type="sldImg"/>
          </p:nvPr>
        </p:nvSpPr>
        <p:spPr>
          <a:xfrm>
            <a:off x="423863" y="1241425"/>
            <a:ext cx="5943600" cy="3343275"/>
          </a:xfrm>
          <a:prstGeom prst="rect">
            <a:avLst/>
          </a:prstGeom>
        </p:spPr>
      </p:sp>
      <p:sp>
        <p:nvSpPr>
          <p:cNvPr id="965" name="PlaceHolder 2"/>
          <p:cNvSpPr>
            <a:spLocks noGrp="1"/>
          </p:cNvSpPr>
          <p:nvPr>
            <p:ph type="body"/>
          </p:nvPr>
        </p:nvSpPr>
        <p:spPr>
          <a:xfrm>
            <a:off x="679680" y="4777200"/>
            <a:ext cx="5432040" cy="39024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Ja maldinošas prakses jēdziens attiecas uz patērētāja apzinātas izvēles ietekmēšanu, agresīvas </a:t>
            </a:r>
            <a:r>
              <a:rPr lang="lv-LV" sz="2000" b="0" strike="noStrike" spc="-1" dirty="0" err="1" smtClean="0">
                <a:latin typeface="arial"/>
              </a:rPr>
              <a:t>komercprakses</a:t>
            </a:r>
            <a:r>
              <a:rPr lang="lv-LV" sz="2000" b="0" strike="noStrike" spc="-1" dirty="0" smtClean="0">
                <a:latin typeface="arial"/>
              </a:rPr>
              <a:t> jēdziens attiecas uz patērētāja tiesību brīvi veikt savu izvēli.</a:t>
            </a:r>
          </a:p>
          <a:p>
            <a:endParaRPr lang="lv-LV" sz="2000" b="0" strike="noStrike" spc="-1" dirty="0" smtClean="0">
              <a:latin typeface="arial"/>
            </a:endParaRPr>
          </a:p>
          <a:p>
            <a:r>
              <a:rPr lang="lv-LV" sz="2000" b="0" strike="noStrike" spc="-1" dirty="0" smtClean="0">
                <a:latin typeface="arial"/>
              </a:rPr>
              <a:t>Agresīva </a:t>
            </a:r>
            <a:r>
              <a:rPr lang="lv-LV" sz="2000" b="0" strike="noStrike" spc="-1" dirty="0" err="1" smtClean="0">
                <a:latin typeface="arial"/>
              </a:rPr>
              <a:t>komercprakse</a:t>
            </a:r>
            <a:r>
              <a:rPr lang="lv-LV" sz="2000" b="0" strike="noStrike" spc="-1" dirty="0" smtClean="0">
                <a:latin typeface="arial"/>
              </a:rPr>
              <a:t> ir tā, kas kaitē patērētāja izvēles brīvībai, izmantojot uzmākšanos, piespiešanu vai nesamērīgu ietekmi.</a:t>
            </a:r>
          </a:p>
          <a:p>
            <a:endParaRPr lang="lv-LV" sz="2000" b="0" strike="noStrike" spc="-1" dirty="0" smtClean="0">
              <a:latin typeface="arial"/>
            </a:endParaRPr>
          </a:p>
          <a:p>
            <a:r>
              <a:rPr lang="lv-LV" sz="2000" b="0" strike="noStrike" spc="-1" dirty="0" smtClean="0">
                <a:latin typeface="arial"/>
              </a:rPr>
              <a:t>Uzmākšanās piemērs būtu, ja tirgotājs pastāvīgi zvana patērētājam un piedāvā produktus, neskatoties uz patērētāju atteikumiem un pieprasījumiem pārtraukt zvanus.</a:t>
            </a:r>
          </a:p>
          <a:p>
            <a:endParaRPr lang="lv-LV" sz="2000" b="0" strike="noStrike" spc="-1" dirty="0" smtClean="0">
              <a:latin typeface="arial"/>
            </a:endParaRPr>
          </a:p>
          <a:p>
            <a:r>
              <a:rPr lang="lv-LV" sz="2000" b="0" strike="noStrike" spc="-1" dirty="0" smtClean="0">
                <a:latin typeface="arial"/>
              </a:rPr>
              <a:t>Piespiešana</a:t>
            </a:r>
            <a:r>
              <a:rPr lang="lv-LV" sz="2000" b="0" strike="noStrike" spc="-1" baseline="0" dirty="0" smtClean="0">
                <a:latin typeface="arial"/>
              </a:rPr>
              <a:t> </a:t>
            </a:r>
            <a:r>
              <a:rPr lang="lv-LV" sz="2000" b="0" strike="noStrike" spc="-1" dirty="0" smtClean="0">
                <a:latin typeface="arial"/>
              </a:rPr>
              <a:t>būtu, piemēram, ja tirgotājs izmanto fizisku spēku vai tā draudus, lai nokļūtu patērētāja mājā.</a:t>
            </a:r>
          </a:p>
          <a:p>
            <a:endParaRPr lang="lv-LV" sz="2000" b="0" strike="noStrike" spc="-1" dirty="0" smtClean="0">
              <a:latin typeface="arial"/>
            </a:endParaRPr>
          </a:p>
          <a:p>
            <a:r>
              <a:rPr lang="lv-LV" sz="2000" b="0" strike="noStrike" spc="-1" dirty="0" smtClean="0">
                <a:latin typeface="arial"/>
              </a:rPr>
              <a:t>Pārmērīgas ietekmes piemērs varētu būt situācija, kad tirgotājs patērētājam, kuram steidzami jāsaremontē izsists logs, pieprasa ievērojami augstāku cenu, nekā parastos apstākļos.</a:t>
            </a:r>
            <a:endParaRPr lang="lv-LV" sz="2000" b="0" strike="noStrike" spc="-1" dirty="0">
              <a:latin typeface="arial"/>
            </a:endParaRPr>
          </a:p>
        </p:txBody>
      </p:sp>
      <p:sp>
        <p:nvSpPr>
          <p:cNvPr id="966" name="CustomShape 3"/>
          <p:cNvSpPr/>
          <p:nvPr/>
        </p:nvSpPr>
        <p:spPr>
          <a:xfrm>
            <a:off x="3850560" y="9428760"/>
            <a:ext cx="2939400" cy="49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F8CF03F-96C3-4C0B-8EC7-10164DCA617C}" type="slidenum">
              <a:rPr lang="lv-LV" sz="1200" b="0" strike="noStrike" spc="-1">
                <a:solidFill>
                  <a:srgbClr val="000000"/>
                </a:solidFill>
                <a:latin typeface="+mn-lt"/>
                <a:ea typeface="+mn-ea"/>
              </a:rPr>
              <a:t>19</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 name="PlaceHolder 1"/>
          <p:cNvSpPr>
            <a:spLocks noGrp="1" noRot="1" noChangeAspect="1"/>
          </p:cNvSpPr>
          <p:nvPr>
            <p:ph type="sldImg"/>
          </p:nvPr>
        </p:nvSpPr>
        <p:spPr>
          <a:xfrm>
            <a:off x="422275" y="1241425"/>
            <a:ext cx="5948363" cy="3346450"/>
          </a:xfrm>
          <a:prstGeom prst="rect">
            <a:avLst/>
          </a:prstGeom>
        </p:spPr>
      </p:sp>
      <p:sp>
        <p:nvSpPr>
          <p:cNvPr id="923" name="PlaceHolder 2"/>
          <p:cNvSpPr>
            <a:spLocks noGrp="1"/>
          </p:cNvSpPr>
          <p:nvPr>
            <p:ph type="body"/>
          </p:nvPr>
        </p:nvSpPr>
        <p:spPr>
          <a:xfrm>
            <a:off x="679680" y="4777200"/>
            <a:ext cx="5434200" cy="3904560"/>
          </a:xfrm>
          <a:prstGeom prst="rect">
            <a:avLst/>
          </a:prstGeom>
        </p:spPr>
        <p:txBody>
          <a:bodyPr lIns="0" tIns="0" rIns="0" bIns="0">
            <a:noAutofit/>
          </a:bodyPr>
          <a:lstStyle/>
          <a:p>
            <a:endParaRPr lang="lv-LV" sz="2000" b="0" strike="noStrike" spc="-1">
              <a:latin typeface="arial"/>
            </a:endParaRPr>
          </a:p>
        </p:txBody>
      </p:sp>
      <p:sp>
        <p:nvSpPr>
          <p:cNvPr id="924" name="CustomShape 3"/>
          <p:cNvSpPr/>
          <p:nvPr/>
        </p:nvSpPr>
        <p:spPr>
          <a:xfrm>
            <a:off x="3850560" y="9428760"/>
            <a:ext cx="2941560" cy="4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E5B404C-BEED-47FD-8B81-25890F9C8770}"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 name="PlaceHolder 1"/>
          <p:cNvSpPr>
            <a:spLocks noGrp="1" noRot="1" noChangeAspect="1"/>
          </p:cNvSpPr>
          <p:nvPr>
            <p:ph type="sldImg"/>
          </p:nvPr>
        </p:nvSpPr>
        <p:spPr>
          <a:xfrm>
            <a:off x="90488" y="754063"/>
            <a:ext cx="6611937" cy="3719512"/>
          </a:xfrm>
          <a:prstGeom prst="rect">
            <a:avLst/>
          </a:prstGeom>
        </p:spPr>
      </p:sp>
      <p:sp>
        <p:nvSpPr>
          <p:cNvPr id="968"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r>
              <a:rPr lang="lv-LV" sz="2000" b="0" strike="noStrike" spc="-1" dirty="0" smtClean="0">
                <a:latin typeface="arial"/>
              </a:rPr>
              <a:t>Visbeidzot, pēdējais novērtējums, kas jāveic, lai noteiktu, vai </a:t>
            </a:r>
            <a:r>
              <a:rPr lang="lv-LV" sz="2000" b="0" strike="noStrike" spc="-1" dirty="0" err="1" smtClean="0">
                <a:latin typeface="arial"/>
              </a:rPr>
              <a:t>komercprakse</a:t>
            </a:r>
            <a:r>
              <a:rPr lang="lv-LV" sz="2000" b="0" strike="noStrike" spc="-1" dirty="0" smtClean="0">
                <a:latin typeface="arial"/>
              </a:rPr>
              <a:t> ir negodīga, ir saistīts ar profesionālās rūpības jēdzienu.</a:t>
            </a:r>
          </a:p>
          <a:p>
            <a:pPr marL="216000" indent="-213840">
              <a:lnSpc>
                <a:spcPct val="100000"/>
              </a:lnSpc>
            </a:pPr>
            <a:endParaRPr lang="lv-LV" sz="2000" b="0" strike="noStrike" spc="-1" dirty="0" smtClean="0">
              <a:latin typeface="arial"/>
            </a:endParaRPr>
          </a:p>
          <a:p>
            <a:pPr>
              <a:lnSpc>
                <a:spcPct val="100000"/>
              </a:lnSpc>
            </a:pPr>
            <a:r>
              <a:rPr lang="lv-LV" sz="2000" b="0" strike="noStrike" spc="-1" dirty="0" smtClean="0">
                <a:latin typeface="arial"/>
              </a:rPr>
              <a:t>Profesionālā rūpība </a:t>
            </a:r>
            <a:r>
              <a:rPr lang="lv-LV" sz="2000" b="0" strike="noStrike" spc="-1" dirty="0" smtClean="0">
                <a:solidFill>
                  <a:srgbClr val="000000"/>
                </a:solidFill>
                <a:latin typeface="Calibri"/>
                <a:ea typeface="+mn-ea"/>
              </a:rPr>
              <a:t>ir tāda līmeņa prasme un rūpība, ko patērētājs var pamatoti sagaidīt un kas atbilst attiecīgajā saimnieciskās vai profesionālās darbības jomā vispāratzītai godīgai tirgus praksei un labas ticības principam</a:t>
            </a:r>
            <a:endParaRPr lang="lv-LV" sz="2000" b="0" strike="noStrike" spc="-1" dirty="0" smtClean="0">
              <a:latin typeface="arial"/>
            </a:endParaRP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Patērētāju aizsardzības tiesību aktu ievērošana tiek uzskatīta par būtisku profesionālās rūpības sastāvdaļu. Tā, piemēram, ja tirgotājs neievēro noteikumus par atteikuma tiesībām distances līgumu vai ārpus tirdzniecības telpām noslēgto līgumu gadījumā, šī </a:t>
            </a:r>
            <a:r>
              <a:rPr lang="lv-LV" sz="2000" b="0" strike="noStrike" spc="-1" dirty="0" err="1" smtClean="0">
                <a:latin typeface="arial"/>
              </a:rPr>
              <a:t>komercprakse</a:t>
            </a:r>
            <a:r>
              <a:rPr lang="lv-LV" sz="2000" b="0" strike="noStrike" spc="-1" dirty="0" smtClean="0">
                <a:latin typeface="arial"/>
              </a:rPr>
              <a:t> tiks uzskatīta par negodīgu. </a:t>
            </a:r>
            <a:endParaRPr lang="lv-LV" sz="2000" b="0" strike="noStrike" spc="-1" dirty="0">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 name="PlaceHolder 1"/>
          <p:cNvSpPr>
            <a:spLocks noGrp="1" noRot="1" noChangeAspect="1"/>
          </p:cNvSpPr>
          <p:nvPr>
            <p:ph type="sldImg"/>
          </p:nvPr>
        </p:nvSpPr>
        <p:spPr>
          <a:xfrm>
            <a:off x="90488" y="754063"/>
            <a:ext cx="6611937" cy="3719512"/>
          </a:xfrm>
          <a:prstGeom prst="rect">
            <a:avLst/>
          </a:prstGeom>
        </p:spPr>
      </p:sp>
      <p:sp>
        <p:nvSpPr>
          <p:cNvPr id="970"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r>
              <a:rPr lang="lv-LV" sz="2000" dirty="0" smtClean="0"/>
              <a:t/>
            </a:r>
            <a:br>
              <a:rPr lang="lv-LV" sz="2000" dirty="0" smtClean="0"/>
            </a:br>
            <a:r>
              <a:rPr lang="lv-LV" sz="1200" b="0" i="0" kern="1200" dirty="0" smtClean="0">
                <a:solidFill>
                  <a:schemeClr val="tx1"/>
                </a:solidFill>
                <a:effectLst/>
                <a:latin typeface="+mn-lt"/>
                <a:ea typeface="+mn-ea"/>
                <a:cs typeface="+mn-cs"/>
              </a:rPr>
              <a:t>Pieņemsim, ka kāda tirgotāja </a:t>
            </a:r>
            <a:r>
              <a:rPr lang="lv-LV" sz="1200" b="0" i="0" kern="1200" dirty="0" err="1" smtClean="0">
                <a:solidFill>
                  <a:schemeClr val="tx1"/>
                </a:solidFill>
                <a:effectLst/>
                <a:latin typeface="+mn-lt"/>
                <a:ea typeface="+mn-ea"/>
                <a:cs typeface="+mn-cs"/>
              </a:rPr>
              <a:t>komercprakse</a:t>
            </a:r>
            <a:r>
              <a:rPr lang="lv-LV" sz="1200" b="0" i="0" kern="1200" dirty="0" smtClean="0">
                <a:solidFill>
                  <a:schemeClr val="tx1"/>
                </a:solidFill>
                <a:effectLst/>
                <a:latin typeface="+mn-lt"/>
                <a:ea typeface="+mn-ea"/>
                <a:cs typeface="+mn-cs"/>
              </a:rPr>
              <a:t> patiešām izskatās negodīga, pamatojoties uz iepriekš apspriestajiem kritērijiem. Bet tirgotājs joprojām turpina izmantot šo praksi un pārkāpj patērētāju tiesības. Ko var darīt?</a:t>
            </a:r>
            <a:endParaRPr lang="lv-LV" sz="2000" b="0" strike="noStrike" spc="-1" dirty="0">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 name="PlaceHolder 1"/>
          <p:cNvSpPr>
            <a:spLocks noGrp="1" noRot="1" noChangeAspect="1"/>
          </p:cNvSpPr>
          <p:nvPr>
            <p:ph type="sldImg"/>
          </p:nvPr>
        </p:nvSpPr>
        <p:spPr>
          <a:xfrm>
            <a:off x="423863" y="1241425"/>
            <a:ext cx="5943600" cy="3343275"/>
          </a:xfrm>
          <a:prstGeom prst="rect">
            <a:avLst/>
          </a:prstGeom>
        </p:spPr>
      </p:sp>
      <p:sp>
        <p:nvSpPr>
          <p:cNvPr id="972"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Parasti šajā sakarā ir divas pieejas.</a:t>
            </a:r>
          </a:p>
          <a:p>
            <a:endParaRPr lang="lv-LV" sz="2000" b="0" strike="noStrike" spc="-1" dirty="0" smtClean="0">
              <a:latin typeface="arial"/>
            </a:endParaRPr>
          </a:p>
          <a:p>
            <a:r>
              <a:rPr lang="lv-LV" sz="2000" b="0" strike="noStrike" spc="-1" dirty="0" smtClean="0">
                <a:latin typeface="arial"/>
              </a:rPr>
              <a:t>Pirmā pieeja ir tāda, ka patērētājam jārīkojas individuāli, tas ir, jāmēģina atrisināt savu individuālo problēmu, piemēram, novērst problēmu ar kļūdainu preci vai saņemt atlīdzību pēc atteikuma tiesību izmantošanas. Izmantojot šo iespēju, patērētājs risinātu sarunas ar tirgotāju, saņemtu padomu un palīdzību no patērētāju organizācijām vai valsts iestādēm, izmantotu dažus ADR mehānismus utt., Kā jau tika apspriests iepriekšējā tēmā.</a:t>
            </a:r>
          </a:p>
          <a:p>
            <a:endParaRPr lang="lv-LV" sz="2000" b="0" strike="noStrike" spc="-1" dirty="0" smtClean="0">
              <a:latin typeface="arial"/>
            </a:endParaRPr>
          </a:p>
          <a:p>
            <a:r>
              <a:rPr lang="lv-LV" sz="2000" b="0" strike="noStrike" spc="-1" dirty="0" smtClean="0">
                <a:latin typeface="arial"/>
              </a:rPr>
              <a:t>Otra pieeja ir patērētājiem rīkoties kolektīvi, tas ir, piedalīties kolektīvajā darbībā pret tirgotāju, lai panāktu kompensāciju daudziem patērētājiem uzreiz, piemēram, lai apturētu tirgotāja veikto negodīgo </a:t>
            </a:r>
            <a:r>
              <a:rPr lang="lv-LV" sz="2000" b="0" strike="noStrike" spc="-1" dirty="0" err="1" smtClean="0">
                <a:latin typeface="arial"/>
              </a:rPr>
              <a:t>komercpraksi</a:t>
            </a:r>
            <a:r>
              <a:rPr lang="lv-LV" sz="2000" b="0" strike="noStrike" spc="-1" dirty="0" smtClean="0">
                <a:latin typeface="arial"/>
              </a:rPr>
              <a:t> vai saņemtu kompensāciju visiem grupas dalībniekiem.</a:t>
            </a:r>
          </a:p>
          <a:p>
            <a:endParaRPr lang="lv-LV" sz="2000" b="0" strike="noStrike" spc="-1" dirty="0" smtClean="0">
              <a:latin typeface="arial"/>
            </a:endParaRPr>
          </a:p>
          <a:p>
            <a:r>
              <a:rPr lang="lv-LV" sz="2000" b="0" strike="noStrike" spc="-1" dirty="0" smtClean="0">
                <a:latin typeface="arial"/>
              </a:rPr>
              <a:t>Abas pieejas ir vienlīdz svarīgas. Tā kā pirmā pieeja tika apspriesta iepriekš, mēs turpināsim izpētīt kolektīvo pieeju patērētāju tiesību īstenošanai.</a:t>
            </a:r>
            <a:endParaRPr lang="lv-LV" sz="2000" b="0" strike="noStrike" spc="-1" dirty="0">
              <a:latin typeface="arial"/>
            </a:endParaRPr>
          </a:p>
        </p:txBody>
      </p:sp>
      <p:sp>
        <p:nvSpPr>
          <p:cNvPr id="973"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3D0D2EB-66F2-4BE4-902B-92CF9EA9CD4B}" type="slidenum">
              <a:rPr lang="lv-LV" sz="1200" b="0" strike="noStrike" spc="-1">
                <a:solidFill>
                  <a:srgbClr val="000000"/>
                </a:solidFill>
                <a:latin typeface="+mn-lt"/>
                <a:ea typeface="+mn-ea"/>
              </a:rPr>
              <a:t>22</a:t>
            </a:fld>
            <a:endParaRPr lang="lv-LV" sz="12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4700" cy="4008438"/>
          </a:xfrm>
        </p:spPr>
      </p:sp>
      <p:sp>
        <p:nvSpPr>
          <p:cNvPr id="3" name="Notes Placeholder 2"/>
          <p:cNvSpPr>
            <a:spLocks noGrp="1"/>
          </p:cNvSpPr>
          <p:nvPr>
            <p:ph type="body" idx="1"/>
          </p:nvPr>
        </p:nvSpPr>
        <p:spPr/>
        <p:txBody>
          <a:bodyPr/>
          <a:lstStyle/>
          <a:p>
            <a:endParaRPr lang="lv-LV" dirty="0" smtClean="0"/>
          </a:p>
          <a:p>
            <a:r>
              <a:rPr lang="lv-LV" dirty="0" smtClean="0"/>
              <a:t>Patērētāju tiesību kolektīvai īstenošanai ir divi galvenie aspekti.</a:t>
            </a:r>
          </a:p>
          <a:p>
            <a:endParaRPr lang="lv-LV" dirty="0" smtClean="0"/>
          </a:p>
          <a:p>
            <a:r>
              <a:rPr lang="lv-LV" dirty="0" smtClean="0"/>
              <a:t>Kolektīvā pārkāpuma gadījumā ir jāsasniedz divi mērķi:</a:t>
            </a:r>
          </a:p>
          <a:p>
            <a:r>
              <a:rPr lang="lv-LV" dirty="0" smtClean="0"/>
              <a:t>- pirmkārt, pārtraukt pārkāpumu;</a:t>
            </a:r>
          </a:p>
          <a:p>
            <a:r>
              <a:rPr lang="lv-LV" dirty="0" smtClean="0"/>
              <a:t>- otrkārt, nodrošināt, lai patērētāji, kuri cietuši no pārkāpuma, saņemtu kompensāciju, tostarp atbilstošu kompensāciju.</a:t>
            </a:r>
          </a:p>
          <a:p>
            <a:endParaRPr lang="lv-LV" dirty="0" smtClean="0"/>
          </a:p>
          <a:p>
            <a:r>
              <a:rPr lang="lv-LV" dirty="0" smtClean="0"/>
              <a:t>Pirmais mērķis tiek sasniegts ar Aizlieguma Direktīvu, kuru mēs jau apspriedām 4.1. Modulī</a:t>
            </a:r>
            <a:r>
              <a:rPr lang="lv-LV" baseline="0" dirty="0" smtClean="0"/>
              <a:t> un k</a:t>
            </a:r>
            <a:r>
              <a:rPr lang="lv-LV" dirty="0" smtClean="0"/>
              <a:t>uras mērķis ir apturēt pārkāpumu, tostarp pieņemt nepieciešamo saistošo lēmumu, to publicēt un, ja nepieciešams, piemērot naudas sodus.</a:t>
            </a:r>
          </a:p>
          <a:p>
            <a:endParaRPr lang="lv-LV" dirty="0" smtClean="0"/>
          </a:p>
          <a:p>
            <a:r>
              <a:rPr lang="lv-LV" dirty="0" smtClean="0"/>
              <a:t>Otro mērķi var sasniegt ar pašu patērētāju vai viņu pārstāvju, tas ir, patērētāju organizāciju kolektīvām darbībām.</a:t>
            </a:r>
            <a:endParaRPr lang="lv-LV" dirty="0"/>
          </a:p>
        </p:txBody>
      </p:sp>
      <p:sp>
        <p:nvSpPr>
          <p:cNvPr id="4" name="Slide Number Placeholder 3"/>
          <p:cNvSpPr>
            <a:spLocks noGrp="1"/>
          </p:cNvSpPr>
          <p:nvPr>
            <p:ph type="sldNum" idx="10"/>
          </p:nvPr>
        </p:nvSpPr>
        <p:spPr/>
        <p:txBody>
          <a:bodyPr/>
          <a:lstStyle/>
          <a:p>
            <a:pPr algn="r"/>
            <a:fld id="{5A313454-4367-478A-96FD-BE60CCCEEE50}" type="slidenum">
              <a:rPr lang="lv-LV" sz="1400" b="0" strike="noStrike" spc="-1" smtClean="0">
                <a:latin typeface="Tinos"/>
              </a:rPr>
              <a:t>24</a:t>
            </a:fld>
            <a:endParaRPr lang="lv-LV" sz="1400" b="0" strike="noStrike" spc="-1">
              <a:latin typeface="Tinos"/>
            </a:endParaRPr>
          </a:p>
        </p:txBody>
      </p:sp>
    </p:spTree>
    <p:extLst>
      <p:ext uri="{BB962C8B-B14F-4D97-AF65-F5344CB8AC3E}">
        <p14:creationId xmlns:p14="http://schemas.microsoft.com/office/powerpoint/2010/main" val="1005500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 name="PlaceHolder 1"/>
          <p:cNvSpPr>
            <a:spLocks noGrp="1" noRot="1" noChangeAspect="1"/>
          </p:cNvSpPr>
          <p:nvPr>
            <p:ph type="sldImg"/>
          </p:nvPr>
        </p:nvSpPr>
        <p:spPr>
          <a:xfrm>
            <a:off x="90488" y="754063"/>
            <a:ext cx="6613525" cy="3721100"/>
          </a:xfrm>
          <a:prstGeom prst="rect">
            <a:avLst/>
          </a:prstGeom>
        </p:spPr>
      </p:sp>
      <p:sp>
        <p:nvSpPr>
          <p:cNvPr id="975" name="PlaceHolder 2"/>
          <p:cNvSpPr>
            <a:spLocks noGrp="1"/>
          </p:cNvSpPr>
          <p:nvPr>
            <p:ph type="body"/>
          </p:nvPr>
        </p:nvSpPr>
        <p:spPr>
          <a:xfrm>
            <a:off x="679680" y="4714920"/>
            <a:ext cx="5436000" cy="4464720"/>
          </a:xfrm>
          <a:prstGeom prst="rect">
            <a:avLst/>
          </a:prstGeom>
        </p:spPr>
        <p:txBody>
          <a:bodyPr lIns="0" tIns="0" rIns="0" bIns="0">
            <a:noAutofit/>
          </a:bodyPr>
          <a:lstStyle/>
          <a:p>
            <a:pPr marL="216000" indent="-214560">
              <a:lnSpc>
                <a:spcPct val="100000"/>
              </a:lnSpc>
            </a:pPr>
            <a:r>
              <a:rPr lang="lv-LV" sz="2000" b="0" strike="noStrike" spc="-1" dirty="0" smtClean="0">
                <a:latin typeface="arial"/>
              </a:rPr>
              <a:t>Latvijā tikai valsts pārvaldes iestādes ir tiesīgas veikt izmeklēšanu un pieņemt lēmumus (Patērētāju tiesību aizsardzības centrs, Veselības inspekcija)</a:t>
            </a:r>
          </a:p>
          <a:p>
            <a:pPr marL="216000" indent="-214560">
              <a:lnSpc>
                <a:spcPct val="100000"/>
              </a:lnSpc>
            </a:pPr>
            <a:r>
              <a:rPr lang="lv-LV" sz="2000" b="0" strike="noStrike" spc="-1" dirty="0" smtClean="0">
                <a:latin typeface="arial"/>
              </a:rPr>
              <a:t>Valsts iestādēs pašas nosaka prioritātes</a:t>
            </a:r>
          </a:p>
          <a:p>
            <a:pPr marL="216000" indent="-214560">
              <a:lnSpc>
                <a:spcPct val="100000"/>
              </a:lnSpc>
            </a:pPr>
            <a:r>
              <a:rPr lang="lv-LV" sz="2000" b="0" strike="noStrike" spc="-1" dirty="0" smtClean="0">
                <a:latin typeface="arial"/>
              </a:rPr>
              <a:t>Patērētāju organizācijas ir tiesīgas aicināt valsts iestādes rīkoties</a:t>
            </a:r>
          </a:p>
          <a:p>
            <a:pPr marL="216000" indent="-214560">
              <a:lnSpc>
                <a:spcPct val="100000"/>
              </a:lnSpc>
            </a:pPr>
            <a:r>
              <a:rPr lang="lv-LV" sz="2000" b="0" strike="noStrike" spc="-1" dirty="0" smtClean="0">
                <a:latin typeface="arial"/>
              </a:rPr>
              <a:t>Tirgotājiem ir iespēja izteikt brīvprātīgu apņemšanos novērst pārkāpumu</a:t>
            </a:r>
          </a:p>
          <a:p>
            <a:pPr marL="216000" indent="-214560">
              <a:lnSpc>
                <a:spcPct val="100000"/>
              </a:lnSpc>
            </a:pPr>
            <a:r>
              <a:rPr lang="lv-LV" sz="2000" b="0" strike="noStrike" spc="-1" dirty="0" smtClean="0">
                <a:latin typeface="arial"/>
              </a:rPr>
              <a:t>Naudas sodi var sasniegt 100 000 EUR</a:t>
            </a:r>
          </a:p>
          <a:p>
            <a:pPr marL="216000" indent="-214560">
              <a:lnSpc>
                <a:spcPct val="100000"/>
              </a:lnSpc>
            </a:pPr>
            <a:endParaRPr lang="lv-LV" sz="2000" b="0" strike="noStrike" spc="-1" dirty="0">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 name="PlaceHolder 1"/>
          <p:cNvSpPr>
            <a:spLocks noGrp="1" noRot="1" noChangeAspect="1"/>
          </p:cNvSpPr>
          <p:nvPr>
            <p:ph type="sldImg"/>
          </p:nvPr>
        </p:nvSpPr>
        <p:spPr>
          <a:xfrm>
            <a:off x="90488" y="754063"/>
            <a:ext cx="6613525" cy="3721100"/>
          </a:xfrm>
          <a:prstGeom prst="rect">
            <a:avLst/>
          </a:prstGeom>
        </p:spPr>
      </p:sp>
      <p:sp>
        <p:nvSpPr>
          <p:cNvPr id="977" name="PlaceHolder 2"/>
          <p:cNvSpPr>
            <a:spLocks noGrp="1"/>
          </p:cNvSpPr>
          <p:nvPr>
            <p:ph type="body"/>
          </p:nvPr>
        </p:nvSpPr>
        <p:spPr>
          <a:xfrm>
            <a:off x="679680" y="4714920"/>
            <a:ext cx="5436000" cy="4464720"/>
          </a:xfrm>
          <a:prstGeom prst="rect">
            <a:avLst/>
          </a:prstGeom>
        </p:spPr>
        <p:txBody>
          <a:bodyPr lIns="0" tIns="0" rIns="0" bIns="0">
            <a:noAutofit/>
          </a:bodyPr>
          <a:lstStyle/>
          <a:p>
            <a:pPr marL="216000" indent="-214560">
              <a:lnSpc>
                <a:spcPct val="100000"/>
              </a:lnSpc>
            </a:pPr>
            <a:r>
              <a:rPr lang="lv-LV" sz="2000" dirty="0" smtClean="0"/>
              <a:t/>
            </a:r>
            <a:br>
              <a:rPr lang="lv-LV" sz="2000" dirty="0" smtClean="0"/>
            </a:br>
            <a:r>
              <a:rPr lang="lv-LV" sz="1200" b="0" i="0" kern="1200" dirty="0" smtClean="0">
                <a:solidFill>
                  <a:schemeClr val="tx1"/>
                </a:solidFill>
                <a:effectLst/>
                <a:latin typeface="+mn-lt"/>
                <a:ea typeface="+mn-ea"/>
                <a:cs typeface="+mn-cs"/>
              </a:rPr>
              <a:t>Teorētiski kolektīvās darbības var vadīt atšķirīgi. Viens veids ir ja individuālu patērētāju grupa vēršas tiesā ar savām individuālajām prasībām pret vienu un to pašu tirgotāju. Šo pieeju ilustrē attēls uz slaida, kas atrodas jūsu priekšā. Šis kolektīvo lietu kārtošanas veids ir diezgan neefektīvs, jo tad patērētāju organizācijai un tiesu sistēmai ārkārtīgi grūtu izskatīt lielu skaitu patērētāju prasību. Tāpēc šāda pieeja nav piemērota situācijai mūsdienu </a:t>
            </a:r>
            <a:r>
              <a:rPr lang="lv-LV" sz="1200" b="0" i="0" kern="1200" dirty="0" err="1" smtClean="0">
                <a:solidFill>
                  <a:schemeClr val="tx1"/>
                </a:solidFill>
                <a:effectLst/>
                <a:latin typeface="+mn-lt"/>
                <a:ea typeface="+mn-ea"/>
                <a:cs typeface="+mn-cs"/>
              </a:rPr>
              <a:t>digitalizētajā</a:t>
            </a:r>
            <a:r>
              <a:rPr lang="lv-LV" sz="1200" b="0" i="0" kern="1200" dirty="0" smtClean="0">
                <a:solidFill>
                  <a:schemeClr val="tx1"/>
                </a:solidFill>
                <a:effectLst/>
                <a:latin typeface="+mn-lt"/>
                <a:ea typeface="+mn-ea"/>
                <a:cs typeface="+mn-cs"/>
              </a:rPr>
              <a:t> tirgū.</a:t>
            </a:r>
            <a:endParaRPr lang="lv-LV" sz="2000" b="0" strike="noStrike" spc="-1" dirty="0">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 name="PlaceHolder 1"/>
          <p:cNvSpPr>
            <a:spLocks noGrp="1" noRot="1" noChangeAspect="1"/>
          </p:cNvSpPr>
          <p:nvPr>
            <p:ph type="sldImg"/>
          </p:nvPr>
        </p:nvSpPr>
        <p:spPr>
          <a:xfrm>
            <a:off x="90488" y="754063"/>
            <a:ext cx="6613525" cy="3721100"/>
          </a:xfrm>
          <a:prstGeom prst="rect">
            <a:avLst/>
          </a:prstGeom>
        </p:spPr>
      </p:sp>
      <p:sp>
        <p:nvSpPr>
          <p:cNvPr id="979" name="PlaceHolder 2"/>
          <p:cNvSpPr>
            <a:spLocks noGrp="1"/>
          </p:cNvSpPr>
          <p:nvPr>
            <p:ph type="body"/>
          </p:nvPr>
        </p:nvSpPr>
        <p:spPr>
          <a:xfrm>
            <a:off x="679680" y="4714920"/>
            <a:ext cx="5436000" cy="4464720"/>
          </a:xfrm>
          <a:prstGeom prst="rect">
            <a:avLst/>
          </a:prstGeom>
        </p:spPr>
        <p:txBody>
          <a:bodyPr lIns="0" tIns="0" rIns="0" bIns="0">
            <a:noAutofit/>
          </a:bodyPr>
          <a:lstStyle/>
          <a:p>
            <a:pPr marL="216000" indent="-214560">
              <a:lnSpc>
                <a:spcPct val="100000"/>
              </a:lnSpc>
            </a:pPr>
            <a:r>
              <a:rPr lang="lv-LV" sz="2000" dirty="0" smtClean="0"/>
              <a:t/>
            </a:r>
            <a:br>
              <a:rPr lang="lv-LV" sz="2000" dirty="0" smtClean="0"/>
            </a:br>
            <a:r>
              <a:rPr lang="lv-LV" sz="1200" b="0" i="0" kern="1200" dirty="0" smtClean="0">
                <a:solidFill>
                  <a:schemeClr val="tx1"/>
                </a:solidFill>
                <a:effectLst/>
                <a:latin typeface="+mn-lt"/>
                <a:ea typeface="+mn-ea"/>
                <a:cs typeface="+mn-cs"/>
              </a:rPr>
              <a:t>Cits veids, kā rīkoties kolektīvās lietās - viena vienība, piemēram, patērētāju organizācija, iesniedz vienu lietu tiesā patērētāju grupas vārdā. Tādējādi gan patērētāju organizācijām, gan tiesām ir daudz vieglāk izskatīt tikai vienu lietu, nevis simtiem. Tāpēc šis modelis tiek uzskatīts par patiesu kolektīvu vai grupas darbību.</a:t>
            </a:r>
            <a:endParaRPr lang="lv-LV" sz="2000" b="0" strike="noStrike" spc="-1" dirty="0">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 name="PlaceHolder 1"/>
          <p:cNvSpPr>
            <a:spLocks noGrp="1" noRot="1" noChangeAspect="1"/>
          </p:cNvSpPr>
          <p:nvPr>
            <p:ph type="sldImg"/>
          </p:nvPr>
        </p:nvSpPr>
        <p:spPr>
          <a:xfrm>
            <a:off x="90488" y="754063"/>
            <a:ext cx="6613525" cy="3721100"/>
          </a:xfrm>
          <a:prstGeom prst="rect">
            <a:avLst/>
          </a:prstGeom>
        </p:spPr>
      </p:sp>
      <p:sp>
        <p:nvSpPr>
          <p:cNvPr id="981" name="PlaceHolder 2"/>
          <p:cNvSpPr>
            <a:spLocks noGrp="1"/>
          </p:cNvSpPr>
          <p:nvPr>
            <p:ph type="body"/>
          </p:nvPr>
        </p:nvSpPr>
        <p:spPr>
          <a:xfrm>
            <a:off x="679680" y="4714920"/>
            <a:ext cx="5436000" cy="4464720"/>
          </a:xfrm>
          <a:prstGeom prst="rect">
            <a:avLst/>
          </a:prstGeom>
        </p:spPr>
        <p:txBody>
          <a:bodyPr lIns="0" tIns="0" rIns="0" bIns="0">
            <a:noAutofit/>
          </a:bodyPr>
          <a:lstStyle/>
          <a:p>
            <a:pPr marL="216000" indent="-214560">
              <a:lnSpc>
                <a:spcPct val="100000"/>
              </a:lnSpc>
            </a:pPr>
            <a:r>
              <a:rPr lang="lv-LV" sz="2000" dirty="0" smtClean="0"/>
              <a:t>Apkopojot, patiesajai kolektīvajai vai grupas darbībai ir šādas iezīmes: </a:t>
            </a:r>
          </a:p>
          <a:p>
            <a:pPr marL="216000" indent="-214560">
              <a:lnSpc>
                <a:spcPct val="100000"/>
              </a:lnSpc>
            </a:pPr>
            <a:r>
              <a:rPr lang="lv-LV" sz="2000" dirty="0" smtClean="0"/>
              <a:t>-  tā ir viena darbība ar vienu prasītāju, kurš darbojas daudzu patērētāju labā; </a:t>
            </a:r>
          </a:p>
          <a:p>
            <a:pPr marL="1440" indent="0">
              <a:lnSpc>
                <a:spcPct val="100000"/>
              </a:lnSpc>
              <a:buFontTx/>
              <a:buNone/>
            </a:pPr>
            <a:r>
              <a:rPr lang="lv-LV" sz="2000" dirty="0" smtClean="0"/>
              <a:t>- prasītājs nav obligāti visu labuma guvēju formāls likumīgs pārstāvis;</a:t>
            </a:r>
          </a:p>
          <a:p>
            <a:pPr marL="344340" indent="-342900">
              <a:lnSpc>
                <a:spcPct val="100000"/>
              </a:lnSpc>
              <a:buFontTx/>
              <a:buChar char="-"/>
            </a:pPr>
            <a:r>
              <a:rPr lang="lv-LV" sz="2000" smtClean="0"/>
              <a:t>darbību </a:t>
            </a:r>
            <a:r>
              <a:rPr lang="lv-LV" sz="2000" dirty="0" smtClean="0"/>
              <a:t>var izmantot dažāda veida prasījumiem, piemēram, līguma izpildei, zaudējumu atlīdzināšanai, preču remontam, atteikuma tiesībām </a:t>
            </a:r>
            <a:r>
              <a:rPr lang="lv-LV" sz="2000" smtClean="0"/>
              <a:t>utt.</a:t>
            </a:r>
          </a:p>
          <a:p>
            <a:pPr marL="1440" indent="0">
              <a:lnSpc>
                <a:spcPct val="100000"/>
              </a:lnSpc>
              <a:buFontTx/>
              <a:buNone/>
            </a:pPr>
            <a:r>
              <a:rPr lang="lv-LV" sz="2000" smtClean="0"/>
              <a:t>Pagaidām </a:t>
            </a:r>
            <a:r>
              <a:rPr lang="lv-LV" sz="2000" dirty="0" smtClean="0"/>
              <a:t>nav ES līmeņa tiesību aktu, kas regulētu kolektīvās darbības, un ne visām ES dalībvalstīm to ir arī nacionālā līmenī. Turpmākajos gados situācija mainīsies, jo ES direktīvas projektu par pārstāvības darbību paredzēts pieņemt 2020. gadā.</a:t>
            </a:r>
            <a:endParaRPr lang="lv-LV" sz="2000" b="0" strike="noStrike" spc="-1" dirty="0">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 name="PlaceHolder 1"/>
          <p:cNvSpPr>
            <a:spLocks noGrp="1" noRot="1" noChangeAspect="1"/>
          </p:cNvSpPr>
          <p:nvPr>
            <p:ph type="sldImg"/>
          </p:nvPr>
        </p:nvSpPr>
        <p:spPr>
          <a:xfrm>
            <a:off x="90488" y="754063"/>
            <a:ext cx="6611937" cy="3719512"/>
          </a:xfrm>
          <a:prstGeom prst="rect">
            <a:avLst/>
          </a:prstGeom>
        </p:spPr>
      </p:sp>
      <p:sp>
        <p:nvSpPr>
          <p:cNvPr id="926"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Šī tēma tiks veltīta patērētāju aizsardzības </a:t>
            </a:r>
            <a:r>
              <a:rPr lang="lv-LV" sz="2000" b="0" strike="noStrike" spc="-1" dirty="0" err="1" smtClean="0">
                <a:latin typeface="arial"/>
              </a:rPr>
              <a:t>ikolektīvai</a:t>
            </a:r>
            <a:r>
              <a:rPr lang="lv-LV" sz="2000" b="0" strike="noStrike" spc="-1" dirty="0" smtClean="0">
                <a:latin typeface="arial"/>
              </a:rPr>
              <a:t> pieejai, tas ir, mehānismiem, no kuriem labumu gūst ne tikai atsevišķi patērētāji, bet arī viņu grupas.</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Patērētāju kolektīvo interešu aizsardzības pamatā ir negodīgas </a:t>
            </a:r>
            <a:r>
              <a:rPr lang="lv-LV" sz="2000" b="0" strike="noStrike" spc="-1" dirty="0" err="1" smtClean="0">
                <a:latin typeface="arial"/>
              </a:rPr>
              <a:t>komercprakses</a:t>
            </a:r>
            <a:r>
              <a:rPr lang="lv-LV" sz="2000" b="0" strike="noStrike" spc="-1" dirty="0" smtClean="0">
                <a:latin typeface="arial"/>
              </a:rPr>
              <a:t> likumdošana.  Mēs jau īsi apspriedām Negodīgas </a:t>
            </a:r>
            <a:r>
              <a:rPr lang="lv-LV" sz="2000" b="0" strike="noStrike" spc="-1" dirty="0" err="1" smtClean="0">
                <a:latin typeface="arial"/>
              </a:rPr>
              <a:t>komercprakses</a:t>
            </a:r>
            <a:r>
              <a:rPr lang="lv-LV" sz="2000" b="0" strike="noStrike" spc="-1" dirty="0" smtClean="0">
                <a:latin typeface="arial"/>
              </a:rPr>
              <a:t> direktīvu 4.1 modulī. </a:t>
            </a:r>
          </a:p>
          <a:p>
            <a:pPr marL="216000" indent="-213840">
              <a:lnSpc>
                <a:spcPct val="100000"/>
              </a:lnSpc>
            </a:pPr>
            <a:r>
              <a:rPr lang="lv-LV" sz="2000" b="0" strike="noStrike" spc="-1" dirty="0" smtClean="0">
                <a:latin typeface="arial"/>
              </a:rPr>
              <a:t>Kā mēs jau zinām, direktīva ir maksimāli saskaņota, kas nozīmē, ka noteikumi par negodīgu </a:t>
            </a:r>
            <a:r>
              <a:rPr lang="lv-LV" sz="2000" b="0" strike="noStrike" spc="-1" dirty="0" err="1" smtClean="0">
                <a:latin typeface="arial"/>
              </a:rPr>
              <a:t>komercpraksi</a:t>
            </a:r>
            <a:r>
              <a:rPr lang="lv-LV" sz="2000" b="0" strike="noStrike" spc="-1" dirty="0" smtClean="0">
                <a:latin typeface="arial"/>
              </a:rPr>
              <a:t> būs ļoti līdzīgi visās ES dalībvalstīs.</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Mēs sāksim ar pamatu - negodīgas </a:t>
            </a:r>
            <a:r>
              <a:rPr lang="lv-LV" sz="2000" b="0" strike="noStrike" spc="-1" dirty="0" err="1" smtClean="0">
                <a:latin typeface="arial"/>
              </a:rPr>
              <a:t>komercprakses</a:t>
            </a:r>
            <a:r>
              <a:rPr lang="lv-LV" sz="2000" b="0" strike="noStrike" spc="-1" dirty="0" smtClean="0">
                <a:latin typeface="arial"/>
              </a:rPr>
              <a:t> definīciju.</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Direktīvā sniegtā definīcija ir ļoti plaša. Tā attiecas uz visām darbībām, kas saistītas ar produkta reklamēšanu, pārdošanu vai piegādi patērētājiem, t.i., jebkuru darbību, bezdarbību, rīcības vai pārstāvības veidu, ieskaitot reklāmu un mārketingu.</a:t>
            </a:r>
            <a:endParaRPr lang="lv-LV" sz="2000" b="0" strike="noStrike" spc="-1" dirty="0">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 name="PlaceHolder 1"/>
          <p:cNvSpPr>
            <a:spLocks noGrp="1" noRot="1" noChangeAspect="1"/>
          </p:cNvSpPr>
          <p:nvPr>
            <p:ph type="sldImg"/>
          </p:nvPr>
        </p:nvSpPr>
        <p:spPr>
          <a:xfrm>
            <a:off x="422275" y="1241425"/>
            <a:ext cx="5949950" cy="3346450"/>
          </a:xfrm>
          <a:prstGeom prst="rect">
            <a:avLst/>
          </a:prstGeom>
        </p:spPr>
      </p:sp>
      <p:sp>
        <p:nvSpPr>
          <p:cNvPr id="928" name="PlaceHolder 2"/>
          <p:cNvSpPr>
            <a:spLocks noGrp="1"/>
          </p:cNvSpPr>
          <p:nvPr>
            <p:ph type="body"/>
          </p:nvPr>
        </p:nvSpPr>
        <p:spPr>
          <a:xfrm>
            <a:off x="679680" y="4777200"/>
            <a:ext cx="5434560" cy="3904920"/>
          </a:xfrm>
          <a:prstGeom prst="rect">
            <a:avLst/>
          </a:prstGeom>
        </p:spPr>
        <p:txBody>
          <a:bodyPr lIns="0" tIns="0" rIns="0" bIns="0">
            <a:noAutofit/>
          </a:bodyPr>
          <a:lstStyle/>
          <a:p>
            <a:r>
              <a:rPr lang="lv-LV" sz="2000" dirty="0" smtClean="0"/>
              <a:t>Tas nozīmē, ka noteikumi par negodīgu </a:t>
            </a:r>
            <a:r>
              <a:rPr lang="lv-LV" sz="2000" dirty="0" err="1" smtClean="0"/>
              <a:t>komercpraksi</a:t>
            </a:r>
            <a:r>
              <a:rPr lang="lv-LV" sz="2000" dirty="0" smtClean="0"/>
              <a:t> attiecas gan uz </a:t>
            </a:r>
            <a:r>
              <a:rPr lang="lv-LV" sz="2000" dirty="0" err="1" smtClean="0"/>
              <a:t>bezsaistes</a:t>
            </a:r>
            <a:r>
              <a:rPr lang="lv-LV" sz="2000" dirty="0" smtClean="0"/>
              <a:t>, gan tiešsaistes praksi, kā arī uz visām precēm un pakalpojumiem! Citiem vārdiem sakot, šim tiesību aktam ir vispārējs raksturs, nevis nozaru raksturs.</a:t>
            </a:r>
            <a:endParaRPr lang="lv-LV" sz="2000" b="0" strike="noStrike" spc="-1" dirty="0">
              <a:latin typeface="arial"/>
            </a:endParaRPr>
          </a:p>
        </p:txBody>
      </p:sp>
      <p:sp>
        <p:nvSpPr>
          <p:cNvPr id="929" name="CustomShape 3"/>
          <p:cNvSpPr/>
          <p:nvPr/>
        </p:nvSpPr>
        <p:spPr>
          <a:xfrm>
            <a:off x="3850560" y="9428760"/>
            <a:ext cx="2941920" cy="49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8E766BC-6C14-4725-AC12-54A7E6657C2C}"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 name="PlaceHolder 1"/>
          <p:cNvSpPr>
            <a:spLocks noGrp="1" noRot="1" noChangeAspect="1"/>
          </p:cNvSpPr>
          <p:nvPr>
            <p:ph type="sldImg"/>
          </p:nvPr>
        </p:nvSpPr>
        <p:spPr>
          <a:xfrm>
            <a:off x="90488" y="754063"/>
            <a:ext cx="6611937" cy="3719512"/>
          </a:xfrm>
          <a:prstGeom prst="rect">
            <a:avLst/>
          </a:prstGeom>
        </p:spPr>
      </p:sp>
      <p:sp>
        <p:nvSpPr>
          <p:cNvPr id="931"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Lieki piebilst, ka problēma nav </a:t>
            </a:r>
            <a:r>
              <a:rPr lang="lv-LV" sz="2000" b="0" strike="noStrike" spc="-1" dirty="0" err="1" smtClean="0">
                <a:latin typeface="arial"/>
              </a:rPr>
              <a:t>komercprakse</a:t>
            </a:r>
            <a:r>
              <a:rPr lang="lv-LV" sz="2000" b="0" strike="noStrike" spc="-1" dirty="0" smtClean="0">
                <a:latin typeface="arial"/>
              </a:rPr>
              <a:t> pati par sevi, bet gan gadījumi, kad tā ir negodīga attiecībā pret patērētājiem. Bet kādos gadījumos tieši </a:t>
            </a:r>
            <a:r>
              <a:rPr lang="lv-LV" sz="2000" b="0" strike="noStrike" spc="-1" dirty="0" err="1" smtClean="0">
                <a:latin typeface="arial"/>
              </a:rPr>
              <a:t>komercprakse</a:t>
            </a:r>
            <a:r>
              <a:rPr lang="lv-LV" sz="2000" b="0" strike="noStrike" spc="-1" dirty="0" smtClean="0">
                <a:latin typeface="arial"/>
              </a:rPr>
              <a:t> būtu jāuzskata par negodīgu?</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Saskaņā ar direktīvu tas notiek galvenokārt tad, ja </a:t>
            </a:r>
            <a:r>
              <a:rPr lang="lv-LV" sz="2000" b="0" strike="noStrike" spc="-1" dirty="0" err="1" smtClean="0">
                <a:latin typeface="arial"/>
              </a:rPr>
              <a:t>komercprakse</a:t>
            </a:r>
            <a:r>
              <a:rPr lang="lv-LV" sz="2000" b="0" strike="noStrike" spc="-1" dirty="0" smtClean="0">
                <a:latin typeface="arial"/>
              </a:rPr>
              <a:t> negatīvi ietekmē patērētāja izvēli, tas ir:</a:t>
            </a:r>
          </a:p>
          <a:p>
            <a:pPr marL="216000" indent="-213840">
              <a:lnSpc>
                <a:spcPct val="100000"/>
              </a:lnSpc>
            </a:pPr>
            <a:r>
              <a:rPr lang="lv-LV" sz="2000" b="0" strike="noStrike" spc="-1" dirty="0" smtClean="0">
                <a:latin typeface="arial"/>
              </a:rPr>
              <a:t>1. liedz patērētājam izdarīt apzinātu un tādējādi efektīvu izvēli, un</a:t>
            </a:r>
          </a:p>
          <a:p>
            <a:pPr marL="216000" indent="-213840">
              <a:lnSpc>
                <a:spcPct val="100000"/>
              </a:lnSpc>
            </a:pPr>
            <a:r>
              <a:rPr lang="lv-LV" sz="2000" b="0" strike="noStrike" spc="-1" dirty="0" smtClean="0">
                <a:latin typeface="arial"/>
              </a:rPr>
              <a:t>2. ievērojami pasliktina patērētāja izvēles brīvību.</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Tie ir ļoti vispārīgi principi, kurus mēs vēlāk izvērsīsim plašāk.</a:t>
            </a:r>
            <a:endParaRPr lang="lv-LV" sz="2000" b="0" strike="noStrike" spc="-1" dirty="0">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PlaceHolder 1"/>
          <p:cNvSpPr>
            <a:spLocks noGrp="1" noRot="1" noChangeAspect="1"/>
          </p:cNvSpPr>
          <p:nvPr>
            <p:ph type="sldImg"/>
          </p:nvPr>
        </p:nvSpPr>
        <p:spPr>
          <a:xfrm>
            <a:off x="422275" y="1241425"/>
            <a:ext cx="5949950" cy="3346450"/>
          </a:xfrm>
          <a:prstGeom prst="rect">
            <a:avLst/>
          </a:prstGeom>
        </p:spPr>
      </p:sp>
      <p:sp>
        <p:nvSpPr>
          <p:cNvPr id="933" name="PlaceHolder 2"/>
          <p:cNvSpPr>
            <a:spLocks noGrp="1"/>
          </p:cNvSpPr>
          <p:nvPr>
            <p:ph type="body"/>
          </p:nvPr>
        </p:nvSpPr>
        <p:spPr>
          <a:xfrm>
            <a:off x="679680" y="4777200"/>
            <a:ext cx="5434560" cy="390492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Bet pirms mēs iedziļināmies negodīgas </a:t>
            </a:r>
            <a:r>
              <a:rPr lang="lv-LV" sz="1200" b="0" i="0" kern="1200" dirty="0" err="1" smtClean="0">
                <a:solidFill>
                  <a:schemeClr val="tx1"/>
                </a:solidFill>
                <a:effectLst/>
                <a:latin typeface="+mn-lt"/>
                <a:ea typeface="+mn-ea"/>
                <a:cs typeface="+mn-cs"/>
              </a:rPr>
              <a:t>komercprakses</a:t>
            </a:r>
            <a:r>
              <a:rPr lang="lv-LV" sz="1200" b="0" i="0" kern="1200" dirty="0" smtClean="0">
                <a:solidFill>
                  <a:schemeClr val="tx1"/>
                </a:solidFill>
                <a:effectLst/>
                <a:latin typeface="+mn-lt"/>
                <a:ea typeface="+mn-ea"/>
                <a:cs typeface="+mn-cs"/>
              </a:rPr>
              <a:t> definīcijā, jāatzīmē, ka negodīga </a:t>
            </a:r>
            <a:r>
              <a:rPr lang="lv-LV" sz="1200" b="0" i="0" kern="1200" dirty="0" err="1" smtClean="0">
                <a:solidFill>
                  <a:schemeClr val="tx1"/>
                </a:solidFill>
                <a:effectLst/>
                <a:latin typeface="+mn-lt"/>
                <a:ea typeface="+mn-ea"/>
                <a:cs typeface="+mn-cs"/>
              </a:rPr>
              <a:t>komercprakse</a:t>
            </a:r>
            <a:r>
              <a:rPr lang="lv-LV" sz="1200" b="0" i="0" kern="1200" dirty="0" smtClean="0">
                <a:solidFill>
                  <a:schemeClr val="tx1"/>
                </a:solidFill>
                <a:effectLst/>
                <a:latin typeface="+mn-lt"/>
                <a:ea typeface="+mn-ea"/>
                <a:cs typeface="+mn-cs"/>
              </a:rPr>
              <a:t> ir aizliegta visā ES!</a:t>
            </a:r>
            <a:endParaRPr lang="lv-LV" sz="2000" b="0" strike="noStrike" spc="-1" dirty="0">
              <a:latin typeface="arial"/>
            </a:endParaRPr>
          </a:p>
        </p:txBody>
      </p:sp>
      <p:sp>
        <p:nvSpPr>
          <p:cNvPr id="934" name="CustomShape 3"/>
          <p:cNvSpPr/>
          <p:nvPr/>
        </p:nvSpPr>
        <p:spPr>
          <a:xfrm>
            <a:off x="3850560" y="9428760"/>
            <a:ext cx="2941920" cy="49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8987F17-4932-47C0-83A5-D627FDDCFCB2}"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 name="PlaceHolder 1"/>
          <p:cNvSpPr>
            <a:spLocks noGrp="1" noRot="1" noChangeAspect="1"/>
          </p:cNvSpPr>
          <p:nvPr>
            <p:ph type="sldImg"/>
          </p:nvPr>
        </p:nvSpPr>
        <p:spPr>
          <a:xfrm>
            <a:off x="90488" y="754063"/>
            <a:ext cx="6611937" cy="3719512"/>
          </a:xfrm>
          <a:prstGeom prst="rect">
            <a:avLst/>
          </a:prstGeom>
        </p:spPr>
      </p:sp>
      <p:sp>
        <p:nvSpPr>
          <p:cNvPr id="936"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r>
              <a:rPr lang="lv-LV" sz="2000" dirty="0" smtClean="0"/>
              <a:t>Patērētājam, lai viņš varētu efektīvi izmantot savu izvēli, jābūt pieejai informācijai, kurai:</a:t>
            </a:r>
          </a:p>
          <a:p>
            <a:pPr marL="216000" indent="-213840">
              <a:lnSpc>
                <a:spcPct val="100000"/>
              </a:lnSpc>
            </a:pPr>
            <a:r>
              <a:rPr lang="lv-LV" sz="2000" dirty="0" smtClean="0"/>
              <a:t>- jābūt pietiekamai, tas ir, saturot visu patērētājam nepieciešamo informāciju, lai izdarītu apzinātu izvēli,</a:t>
            </a:r>
          </a:p>
          <a:p>
            <a:pPr marL="216000" indent="-213840">
              <a:lnSpc>
                <a:spcPct val="100000"/>
              </a:lnSpc>
            </a:pPr>
            <a:r>
              <a:rPr lang="lv-LV" sz="2000" dirty="0" smtClean="0"/>
              <a:t>- Kura nedrīkst būt maldinoša vai ar nodomu maldināt patērētāju.</a:t>
            </a:r>
          </a:p>
          <a:p>
            <a:pPr marL="216000" indent="-213840">
              <a:lnSpc>
                <a:spcPct val="100000"/>
              </a:lnSpc>
            </a:pPr>
            <a:endParaRPr lang="lv-LV" sz="2000" dirty="0" smtClean="0"/>
          </a:p>
          <a:p>
            <a:pPr marL="216000" indent="-213840">
              <a:lnSpc>
                <a:spcPct val="100000"/>
              </a:lnSpc>
            </a:pPr>
            <a:r>
              <a:rPr lang="lv-LV" sz="2000" dirty="0" smtClean="0"/>
              <a:t>Piemēram, ja tirgotājs pārdod produktu, norādot, ka tas var dot iespēju patērētājam zaudēt 10 kilogramus 2 mēnešu laikā, šim produktam patiesībā ir jābūt iespējai likt patērētājam zaudēt 10 kilogramus 2 mēnešos.</a:t>
            </a:r>
            <a:endParaRPr lang="lv-LV" sz="2000" b="0" strike="noStrike" spc="-1" dirty="0">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 name="PlaceHolder 1"/>
          <p:cNvSpPr>
            <a:spLocks noGrp="1" noRot="1" noChangeAspect="1"/>
          </p:cNvSpPr>
          <p:nvPr>
            <p:ph type="sldImg"/>
          </p:nvPr>
        </p:nvSpPr>
        <p:spPr>
          <a:xfrm>
            <a:off x="90488" y="754063"/>
            <a:ext cx="6611937" cy="3719512"/>
          </a:xfrm>
          <a:prstGeom prst="rect">
            <a:avLst/>
          </a:prstGeom>
        </p:spPr>
      </p:sp>
      <p:sp>
        <p:nvSpPr>
          <p:cNvPr id="938" name="PlaceHolder 2"/>
          <p:cNvSpPr>
            <a:spLocks noGrp="1"/>
          </p:cNvSpPr>
          <p:nvPr>
            <p:ph type="body"/>
          </p:nvPr>
        </p:nvSpPr>
        <p:spPr>
          <a:xfrm>
            <a:off x="679680" y="4714920"/>
            <a:ext cx="5435280" cy="4464000"/>
          </a:xfrm>
          <a:prstGeom prst="rect">
            <a:avLst/>
          </a:prstGeom>
        </p:spPr>
        <p:txBody>
          <a:bodyPr lIns="0" tIns="0" rIns="0" bIns="0">
            <a:noAutofit/>
          </a:bodyPr>
          <a:lstStyle/>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Tomēr pietiekama un precīza informācija nav viss, kas nepieciešams, lai patērētājs varētu efektīvi izdarīt savu izvēli - patērētājam to vajadzētu darīt patiesi brīvi.</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Tāpēc </a:t>
            </a:r>
            <a:r>
              <a:rPr lang="lv-LV" sz="2000" b="0" strike="noStrike" spc="-1" dirty="0" err="1" smtClean="0">
                <a:latin typeface="arial"/>
              </a:rPr>
              <a:t>komercprakse</a:t>
            </a:r>
            <a:r>
              <a:rPr lang="lv-LV" sz="2000" b="0" strike="noStrike" spc="-1" dirty="0" smtClean="0">
                <a:latin typeface="arial"/>
              </a:rPr>
              <a:t> nedrīkst būtiski mazināt patērētāja izvēles brīvību iegādāties vai nepirkt produktu, piemēram, </a:t>
            </a:r>
            <a:r>
              <a:rPr lang="lv-LV" sz="2000" b="0" strike="noStrike" spc="-1" dirty="0" err="1" smtClean="0">
                <a:latin typeface="arial"/>
              </a:rPr>
              <a:t>komercprakse</a:t>
            </a:r>
            <a:r>
              <a:rPr lang="lv-LV" sz="2000" b="0" strike="noStrike" spc="-1" dirty="0" smtClean="0">
                <a:latin typeface="arial"/>
              </a:rPr>
              <a:t> nedrīkst izmantot uzmākšanos, piespiešanu, tostarp fiziska spēka izmantošanu, vai nepamatotu ietekmi!</a:t>
            </a:r>
          </a:p>
          <a:p>
            <a:pPr marL="216000" indent="-213840">
              <a:lnSpc>
                <a:spcPct val="100000"/>
              </a:lnSpc>
            </a:pPr>
            <a:endParaRPr lang="lv-LV" sz="2000" b="0" strike="noStrike" spc="-1" dirty="0" smtClean="0">
              <a:latin typeface="arial"/>
            </a:endParaRPr>
          </a:p>
          <a:p>
            <a:pPr marL="216000" indent="-213840">
              <a:lnSpc>
                <a:spcPct val="100000"/>
              </a:lnSpc>
            </a:pPr>
            <a:r>
              <a:rPr lang="lv-LV" sz="2000" b="0" strike="noStrike" spc="-1" dirty="0" smtClean="0">
                <a:latin typeface="arial"/>
              </a:rPr>
              <a:t>Piemēram, tirgotājam, kurš apmeklē patērētāju mājās, nekad nevajadzētu ignorēt patērētāja lūgumu aiziet.</a:t>
            </a:r>
            <a:endParaRPr lang="lv-LV" sz="2000" b="0" strike="noStrike" spc="-1" dirty="0">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 name="PlaceHolder 1"/>
          <p:cNvSpPr>
            <a:spLocks noGrp="1" noRot="1" noChangeAspect="1"/>
          </p:cNvSpPr>
          <p:nvPr>
            <p:ph type="sldImg"/>
          </p:nvPr>
        </p:nvSpPr>
        <p:spPr>
          <a:xfrm>
            <a:off x="422275" y="1241425"/>
            <a:ext cx="5949950" cy="3346450"/>
          </a:xfrm>
          <a:prstGeom prst="rect">
            <a:avLst/>
          </a:prstGeom>
        </p:spPr>
      </p:sp>
      <p:sp>
        <p:nvSpPr>
          <p:cNvPr id="940" name="PlaceHolder 2"/>
          <p:cNvSpPr>
            <a:spLocks noGrp="1"/>
          </p:cNvSpPr>
          <p:nvPr>
            <p:ph type="body"/>
          </p:nvPr>
        </p:nvSpPr>
        <p:spPr>
          <a:xfrm>
            <a:off x="679680" y="4777200"/>
            <a:ext cx="5434560" cy="3904920"/>
          </a:xfrm>
          <a:prstGeom prst="rect">
            <a:avLst/>
          </a:prstGeom>
        </p:spPr>
        <p:txBody>
          <a:bodyPr lIns="0" tIns="0" rIns="0" bIns="0">
            <a:noAutofit/>
          </a:bodyPr>
          <a:lstStyle/>
          <a:p>
            <a:r>
              <a:rPr lang="lv-LV" sz="2000" b="0" strike="noStrike" spc="-1" dirty="0" smtClean="0">
                <a:latin typeface="arial"/>
              </a:rPr>
              <a:t>Turklāt likumā ir noteikts, ka </a:t>
            </a:r>
            <a:r>
              <a:rPr lang="lv-LV" sz="2000" b="0" strike="noStrike" spc="-1" dirty="0" err="1" smtClean="0">
                <a:latin typeface="arial"/>
              </a:rPr>
              <a:t>komercprakse</a:t>
            </a:r>
            <a:r>
              <a:rPr lang="lv-LV" sz="2000" b="0" strike="noStrike" spc="-1" dirty="0" smtClean="0">
                <a:latin typeface="arial"/>
              </a:rPr>
              <a:t> jāuzskata par negodīgu, ja tā patērētājam liek vai, iespējams, mudina pieņemt lēmumu, kuru viņš citādi nebūtu pieņēmis.</a:t>
            </a:r>
          </a:p>
          <a:p>
            <a:endParaRPr lang="lv-LV" sz="2000" b="0" strike="noStrike" spc="-1" dirty="0" smtClean="0">
              <a:latin typeface="arial"/>
            </a:endParaRPr>
          </a:p>
          <a:p>
            <a:r>
              <a:rPr lang="lv-LV" sz="2000" b="0" strike="noStrike" spc="-1" dirty="0" smtClean="0">
                <a:latin typeface="arial"/>
              </a:rPr>
              <a:t>Šim noteikumam ir divas galvenās sekas.</a:t>
            </a:r>
          </a:p>
          <a:p>
            <a:endParaRPr lang="lv-LV" sz="2000" b="0" strike="noStrike" spc="-1" dirty="0" smtClean="0">
              <a:latin typeface="arial"/>
            </a:endParaRPr>
          </a:p>
          <a:p>
            <a:r>
              <a:rPr lang="lv-LV" sz="2000" b="0" strike="noStrike" spc="-1" dirty="0" smtClean="0">
                <a:latin typeface="arial"/>
              </a:rPr>
              <a:t>No vienas puses, </a:t>
            </a:r>
            <a:r>
              <a:rPr lang="lv-LV" sz="2000" b="0" strike="noStrike" spc="-1" dirty="0" err="1" smtClean="0">
                <a:latin typeface="arial"/>
              </a:rPr>
              <a:t>komercprakses</a:t>
            </a:r>
            <a:r>
              <a:rPr lang="lv-LV" sz="2000" b="0" strike="noStrike" spc="-1" dirty="0" smtClean="0">
                <a:latin typeface="arial"/>
              </a:rPr>
              <a:t> novērtējums neattiecas tikai uz to, vai patērētāja ekonomiskais lēmums tiek ietekmēts/ sagrozīts, bet arī vai </a:t>
            </a:r>
            <a:r>
              <a:rPr lang="lv-LV" sz="2000" b="0" strike="noStrike" spc="-1" dirty="0" err="1" smtClean="0">
                <a:latin typeface="arial"/>
              </a:rPr>
              <a:t>komercprakses</a:t>
            </a:r>
            <a:r>
              <a:rPr lang="lv-LV" sz="2000" b="0" strike="noStrike" spc="-1" dirty="0" smtClean="0">
                <a:latin typeface="arial"/>
              </a:rPr>
              <a:t> ietekmē</a:t>
            </a:r>
            <a:r>
              <a:rPr lang="lv-LV" sz="2000" b="0" strike="noStrike" spc="-1" baseline="0" dirty="0" smtClean="0">
                <a:latin typeface="arial"/>
              </a:rPr>
              <a:t> </a:t>
            </a:r>
            <a:r>
              <a:rPr lang="lv-LV" sz="2000" b="0" strike="noStrike" spc="-1" dirty="0" smtClean="0">
                <a:latin typeface="arial"/>
              </a:rPr>
              <a:t>patērētājs</a:t>
            </a:r>
            <a:r>
              <a:rPr lang="lv-LV" sz="2000" b="0" strike="noStrike" spc="-1" baseline="0" dirty="0" smtClean="0">
                <a:latin typeface="arial"/>
              </a:rPr>
              <a:t> varētu mainīt savu lēmumu</a:t>
            </a:r>
            <a:r>
              <a:rPr lang="lv-LV" sz="2000" b="0" strike="noStrike" spc="-1" dirty="0" smtClean="0">
                <a:latin typeface="arial"/>
              </a:rPr>
              <a:t>.</a:t>
            </a:r>
          </a:p>
          <a:p>
            <a:endParaRPr lang="lv-LV" sz="2000" b="0" strike="noStrike" spc="-1" dirty="0" smtClean="0">
              <a:latin typeface="arial"/>
            </a:endParaRPr>
          </a:p>
          <a:p>
            <a:r>
              <a:rPr lang="lv-LV" sz="2000" b="0" strike="noStrike" spc="-1" dirty="0" smtClean="0">
                <a:latin typeface="arial"/>
              </a:rPr>
              <a:t>No otras puses, ideja par patērētāja ekonomiskā lēmuma sagrozīšanu ir diezgan plaša un aptver ne tikai patērētāja lēmumu pirkt vai neiegādāt produktu, bet arī citus saistītus patērētāja lēmumus, piemēram, lēmumu ieiet veikalā , pavadīt vairāk laika internetā, iesaistoties rezervēšanas procesā, vai izlemt nepāriet uz citu pakalpojumu sniedzēju vai produktu.</a:t>
            </a:r>
            <a:endParaRPr lang="lv-LV" sz="2000" b="0" strike="noStrike" spc="-1" dirty="0">
              <a:latin typeface="arial"/>
            </a:endParaRPr>
          </a:p>
        </p:txBody>
      </p:sp>
      <p:sp>
        <p:nvSpPr>
          <p:cNvPr id="941" name="CustomShape 3"/>
          <p:cNvSpPr/>
          <p:nvPr/>
        </p:nvSpPr>
        <p:spPr>
          <a:xfrm>
            <a:off x="3850560" y="9428760"/>
            <a:ext cx="2941920" cy="49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D10B0F0-D658-4C69-B598-D8CE8B11C7FF}" type="slidenum">
              <a:rPr lang="lv-LV" sz="1200" b="0" strike="noStrike" spc="-1">
                <a:solidFill>
                  <a:srgbClr val="000000"/>
                </a:solidFill>
                <a:latin typeface="+mn-lt"/>
                <a:ea typeface="+mn-ea"/>
              </a:rPr>
              <a:t>9</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9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9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9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9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0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20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20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0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1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1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1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1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22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2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22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22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22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22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22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3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3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3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23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4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24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24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4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4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5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5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5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5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5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25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6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26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26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26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26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26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7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115"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191"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22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5.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pateretajs.lv/" TargetMode="External"/><Relationship Id="rId2" Type="http://schemas.openxmlformats.org/officeDocument/2006/relationships/hyperlink" Target="http://www.ptac.gov.lv/" TargetMode="External"/><Relationship Id="rId1" Type="http://schemas.openxmlformats.org/officeDocument/2006/relationships/slideLayout" Target="../slideLayouts/slideLayout49.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9.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9.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49.xml"/><Relationship Id="rId5" Type="http://schemas.openxmlformats.org/officeDocument/2006/relationships/image" Target="../media/image4.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49.xml"/><Relationship Id="rId5" Type="http://schemas.openxmlformats.org/officeDocument/2006/relationships/image" Target="../media/image4.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 name="Picture 2"/>
          <p:cNvPicPr/>
          <p:nvPr/>
        </p:nvPicPr>
        <p:blipFill>
          <a:blip r:embed="rId3"/>
          <a:stretch/>
        </p:blipFill>
        <p:spPr>
          <a:xfrm>
            <a:off x="864720" y="1841760"/>
            <a:ext cx="10581480" cy="2399040"/>
          </a:xfrm>
          <a:prstGeom prst="rect">
            <a:avLst/>
          </a:prstGeom>
          <a:ln>
            <a:noFill/>
          </a:ln>
        </p:spPr>
      </p:pic>
      <p:pic>
        <p:nvPicPr>
          <p:cNvPr id="273" name="Picture 53" descr="C:\Users\User-Dell\Desktop\RIGA\eu_flag_co_funded_pos_[rgb]_right.jpg"/>
          <p:cNvPicPr/>
          <p:nvPr/>
        </p:nvPicPr>
        <p:blipFill>
          <a:blip r:embed="rId4"/>
          <a:stretch/>
        </p:blipFill>
        <p:spPr>
          <a:xfrm>
            <a:off x="864720" y="421920"/>
            <a:ext cx="2133000" cy="918000"/>
          </a:xfrm>
          <a:prstGeom prst="rect">
            <a:avLst/>
          </a:prstGeom>
          <a:ln>
            <a:noFill/>
          </a:ln>
        </p:spPr>
      </p:pic>
      <p:sp>
        <p:nvSpPr>
          <p:cNvPr id="274" name="CustomShape 1"/>
          <p:cNvSpPr/>
          <p:nvPr/>
        </p:nvSpPr>
        <p:spPr>
          <a:xfrm>
            <a:off x="864720" y="5621760"/>
            <a:ext cx="1058148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p15="http://schemas.microsoft.com/office/powerpoint/2012/main" xmlns="">
      <p:transition spd="slow"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CustomShape 1"/>
          <p:cNvSpPr/>
          <p:nvPr/>
        </p:nvSpPr>
        <p:spPr>
          <a:xfrm rot="16200000">
            <a:off x="-3151080" y="3162960"/>
            <a:ext cx="6852240" cy="5378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26" name="Picture 6"/>
          <p:cNvPicPr/>
          <p:nvPr/>
        </p:nvPicPr>
        <p:blipFill>
          <a:blip r:embed="rId3"/>
          <a:stretch/>
        </p:blipFill>
        <p:spPr>
          <a:xfrm>
            <a:off x="0" y="6240240"/>
            <a:ext cx="547200" cy="611640"/>
          </a:xfrm>
          <a:prstGeom prst="rect">
            <a:avLst/>
          </a:prstGeom>
          <a:ln>
            <a:noFill/>
          </a:ln>
        </p:spPr>
      </p:pic>
      <p:sp>
        <p:nvSpPr>
          <p:cNvPr id="527" name="CustomShape 2"/>
          <p:cNvSpPr/>
          <p:nvPr/>
        </p:nvSpPr>
        <p:spPr>
          <a:xfrm>
            <a:off x="978480" y="256680"/>
            <a:ext cx="10793880" cy="7984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Trīs testi</a:t>
            </a:r>
            <a:endParaRPr lang="lv-LV" sz="3200" b="0" strike="noStrike" spc="-1">
              <a:latin typeface="arial"/>
            </a:endParaRPr>
          </a:p>
        </p:txBody>
      </p:sp>
      <p:sp>
        <p:nvSpPr>
          <p:cNvPr id="52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29" name="CustomShape 4"/>
          <p:cNvSpPr/>
          <p:nvPr/>
        </p:nvSpPr>
        <p:spPr>
          <a:xfrm>
            <a:off x="1656000" y="1656000"/>
            <a:ext cx="4316400" cy="8636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ir </a:t>
            </a:r>
            <a:r>
              <a:rPr lang="lv-LV" sz="2800" b="1" strike="noStrike" spc="-1">
                <a:solidFill>
                  <a:srgbClr val="000000"/>
                </a:solidFill>
                <a:latin typeface="Colibri"/>
                <a:ea typeface="DejaVu Sans"/>
              </a:rPr>
              <a:t>“melnajā” sarakstā</a:t>
            </a:r>
            <a:r>
              <a:rPr lang="lv-LV" sz="2800" b="0" strike="noStrike" spc="-1">
                <a:solidFill>
                  <a:srgbClr val="000000"/>
                </a:solidFill>
                <a:latin typeface="Colibri"/>
                <a:ea typeface="DejaVu Sans"/>
              </a:rPr>
              <a:t>?</a:t>
            </a:r>
            <a:endParaRPr lang="lv-LV" sz="2800" b="0" strike="noStrike" spc="-1">
              <a:latin typeface="arial"/>
            </a:endParaRPr>
          </a:p>
        </p:txBody>
      </p:sp>
      <p:sp>
        <p:nvSpPr>
          <p:cNvPr id="530" name="CustomShape 5"/>
          <p:cNvSpPr/>
          <p:nvPr/>
        </p:nvSpPr>
        <p:spPr>
          <a:xfrm>
            <a:off x="1692000" y="3353040"/>
            <a:ext cx="431640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ir </a:t>
            </a:r>
            <a:r>
              <a:rPr lang="lv-LV" sz="2800" b="1" strike="noStrike" spc="-1">
                <a:solidFill>
                  <a:srgbClr val="000000"/>
                </a:solidFill>
                <a:latin typeface="Colibri"/>
                <a:ea typeface="DejaVu Sans"/>
              </a:rPr>
              <a:t>maldinoša</a:t>
            </a:r>
            <a:r>
              <a:rPr lang="lv-LV" sz="2800" b="0" strike="noStrike" spc="-1">
                <a:solidFill>
                  <a:srgbClr val="000000"/>
                </a:solidFill>
                <a:latin typeface="Colibri"/>
                <a:ea typeface="DejaVu Sans"/>
              </a:rPr>
              <a:t> vai </a:t>
            </a:r>
            <a:r>
              <a:rPr lang="lv-LV" sz="2800" b="1" strike="noStrike" spc="-1">
                <a:solidFill>
                  <a:srgbClr val="000000"/>
                </a:solidFill>
                <a:latin typeface="Colibri"/>
                <a:ea typeface="DejaVu Sans"/>
              </a:rPr>
              <a:t>agresīva</a:t>
            </a:r>
            <a:r>
              <a:rPr lang="lv-LV" sz="2800" b="0" strike="noStrike" spc="-1">
                <a:solidFill>
                  <a:srgbClr val="000000"/>
                </a:solidFill>
                <a:latin typeface="Colibri"/>
                <a:ea typeface="DejaVu Sans"/>
              </a:rPr>
              <a:t>?</a:t>
            </a:r>
            <a:endParaRPr lang="lv-LV" sz="2800" b="0" strike="noStrike" spc="-1">
              <a:latin typeface="arial"/>
            </a:endParaRPr>
          </a:p>
        </p:txBody>
      </p:sp>
      <p:sp>
        <p:nvSpPr>
          <p:cNvPr id="531" name="CustomShape 6"/>
          <p:cNvSpPr/>
          <p:nvPr/>
        </p:nvSpPr>
        <p:spPr>
          <a:xfrm>
            <a:off x="8208000" y="1584000"/>
            <a:ext cx="2807640" cy="48218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1" strike="noStrike" spc="-1">
                <a:solidFill>
                  <a:srgbClr val="C9211E"/>
                </a:solidFill>
                <a:latin typeface="Calibri"/>
                <a:ea typeface="DejaVu Sans"/>
              </a:rPr>
              <a:t>Komercprakse ir aizliegta</a:t>
            </a:r>
            <a:endParaRPr lang="lv-LV" sz="2800" b="0" strike="noStrike" spc="-1">
              <a:latin typeface="arial"/>
            </a:endParaRPr>
          </a:p>
        </p:txBody>
      </p:sp>
      <p:sp>
        <p:nvSpPr>
          <p:cNvPr id="532" name="CustomShape 7"/>
          <p:cNvSpPr/>
          <p:nvPr/>
        </p:nvSpPr>
        <p:spPr>
          <a:xfrm>
            <a:off x="3708000" y="2592000"/>
            <a:ext cx="212400" cy="64440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33" name="CustomShape 8"/>
          <p:cNvSpPr/>
          <p:nvPr/>
        </p:nvSpPr>
        <p:spPr>
          <a:xfrm rot="16200000">
            <a:off x="6984360" y="1406520"/>
            <a:ext cx="212400" cy="93240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34" name="CustomShape 9"/>
          <p:cNvSpPr/>
          <p:nvPr/>
        </p:nvSpPr>
        <p:spPr>
          <a:xfrm>
            <a:off x="1692000" y="5405040"/>
            <a:ext cx="431640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neatbilst </a:t>
            </a:r>
            <a:r>
              <a:rPr lang="lv-LV" sz="2800" b="1" strike="noStrike" spc="-1">
                <a:solidFill>
                  <a:srgbClr val="000000"/>
                </a:solidFill>
                <a:latin typeface="Colibri"/>
                <a:ea typeface="DejaVu Sans"/>
              </a:rPr>
              <a:t>profesionālai rūpībai</a:t>
            </a:r>
            <a:endParaRPr lang="lv-LV" sz="2800" b="0" strike="noStrike" spc="-1">
              <a:latin typeface="arial"/>
            </a:endParaRPr>
          </a:p>
        </p:txBody>
      </p:sp>
      <p:sp>
        <p:nvSpPr>
          <p:cNvPr id="535" name="CustomShape 10"/>
          <p:cNvSpPr/>
          <p:nvPr/>
        </p:nvSpPr>
        <p:spPr>
          <a:xfrm>
            <a:off x="3708000" y="4356000"/>
            <a:ext cx="212400" cy="93240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36" name="CustomShape 11"/>
          <p:cNvSpPr/>
          <p:nvPr/>
        </p:nvSpPr>
        <p:spPr>
          <a:xfrm>
            <a:off x="4464000" y="2592000"/>
            <a:ext cx="575640" cy="34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Nē</a:t>
            </a:r>
            <a:endParaRPr lang="lv-LV" sz="1800" b="0" strike="noStrike" spc="-1">
              <a:latin typeface="arial"/>
            </a:endParaRPr>
          </a:p>
        </p:txBody>
      </p:sp>
      <p:sp>
        <p:nvSpPr>
          <p:cNvPr id="537" name="CustomShape 12"/>
          <p:cNvSpPr/>
          <p:nvPr/>
        </p:nvSpPr>
        <p:spPr>
          <a:xfrm>
            <a:off x="6768000" y="1404000"/>
            <a:ext cx="647640" cy="34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
        <p:nvSpPr>
          <p:cNvPr id="538" name="CustomShape 13"/>
          <p:cNvSpPr/>
          <p:nvPr/>
        </p:nvSpPr>
        <p:spPr>
          <a:xfrm>
            <a:off x="4464360" y="4644000"/>
            <a:ext cx="647280" cy="34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No</a:t>
            </a:r>
            <a:endParaRPr lang="lv-LV" sz="1800" b="0" strike="noStrike" spc="-1">
              <a:latin typeface="arial"/>
            </a:endParaRPr>
          </a:p>
        </p:txBody>
      </p:sp>
      <p:sp>
        <p:nvSpPr>
          <p:cNvPr id="539" name="CustomShape 14"/>
          <p:cNvSpPr/>
          <p:nvPr/>
        </p:nvSpPr>
        <p:spPr>
          <a:xfrm rot="16200000">
            <a:off x="6984360" y="3458880"/>
            <a:ext cx="212400" cy="93240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40" name="CustomShape 15"/>
          <p:cNvSpPr/>
          <p:nvPr/>
        </p:nvSpPr>
        <p:spPr>
          <a:xfrm>
            <a:off x="6768000" y="3456360"/>
            <a:ext cx="719640" cy="34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
        <p:nvSpPr>
          <p:cNvPr id="541" name="CustomShape 16"/>
          <p:cNvSpPr/>
          <p:nvPr/>
        </p:nvSpPr>
        <p:spPr>
          <a:xfrm rot="16200000">
            <a:off x="6984360" y="5546880"/>
            <a:ext cx="212400" cy="93240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42" name="CustomShape 17"/>
          <p:cNvSpPr/>
          <p:nvPr/>
        </p:nvSpPr>
        <p:spPr>
          <a:xfrm>
            <a:off x="6768000" y="5544360"/>
            <a:ext cx="791640" cy="34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“Melnais” saraksts – Viltus apliecinājumi</a:t>
            </a:r>
            <a:endParaRPr lang="lv-LV" sz="3200" b="0" strike="noStrike" spc="-1">
              <a:latin typeface="arial"/>
            </a:endParaRPr>
          </a:p>
        </p:txBody>
      </p:sp>
      <p:sp>
        <p:nvSpPr>
          <p:cNvPr id="557"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58"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59" name="Picture 6"/>
          <p:cNvPicPr/>
          <p:nvPr/>
        </p:nvPicPr>
        <p:blipFill>
          <a:blip r:embed="rId3"/>
          <a:stretch/>
        </p:blipFill>
        <p:spPr>
          <a:xfrm>
            <a:off x="3600" y="6240240"/>
            <a:ext cx="550080" cy="614520"/>
          </a:xfrm>
          <a:prstGeom prst="rect">
            <a:avLst/>
          </a:prstGeom>
          <a:ln>
            <a:noFill/>
          </a:ln>
        </p:spPr>
      </p:pic>
      <p:sp>
        <p:nvSpPr>
          <p:cNvPr id="560" name="CustomShape 4"/>
          <p:cNvSpPr/>
          <p:nvPr/>
        </p:nvSpPr>
        <p:spPr>
          <a:xfrm>
            <a:off x="761040" y="1602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a:solidFill>
                  <a:srgbClr val="000000"/>
                </a:solidFill>
                <a:latin typeface="Calibri"/>
                <a:ea typeface="DejaVu Sans"/>
              </a:rPr>
              <a:t>Komercprakse jebkuros apstākļos ir maldinoša, ja tirgotājs:</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a:ea typeface="DejaVu Sans"/>
              </a:rPr>
              <a:t> uzdodas par labas prakses kodeksa parakstītāju, bet tas neatbilst patiesībai</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Light"/>
                <a:ea typeface="DejaVu Sans"/>
              </a:rPr>
              <a:t> izmanto uzticības zīmes, kvalitātes zīmes vai līdzīgas zīmes bez nepieciešamās atļaujas</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Light"/>
                <a:ea typeface="DejaVu Sans"/>
              </a:rPr>
              <a:t> sniedz patiesībai neatbilstošu informāciju par to, ka labas prakses kodeksu ir apstiprinājusi valsts pārvaldes iestāde vai privāto tiesību subjekts</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Light"/>
                <a:ea typeface="DejaVu Sans"/>
              </a:rPr>
              <a:t> apgalvo vai kā citādi rada iespaidu, ka preci drīkst likumīgi pārdot vai pakalpojumu sniegt, bet tas neatbilst patiesībai</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“melnais” saraksts – maldinoši piedāvājumi</a:t>
            </a:r>
            <a:endParaRPr lang="lv-LV" sz="3200" b="0" strike="noStrike" spc="-1">
              <a:latin typeface="arial"/>
            </a:endParaRPr>
          </a:p>
        </p:txBody>
      </p:sp>
      <p:sp>
        <p:nvSpPr>
          <p:cNvPr id="562"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63"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64" name="Picture 6"/>
          <p:cNvPicPr/>
          <p:nvPr/>
        </p:nvPicPr>
        <p:blipFill>
          <a:blip r:embed="rId3"/>
          <a:stretch/>
        </p:blipFill>
        <p:spPr>
          <a:xfrm>
            <a:off x="3600" y="6240240"/>
            <a:ext cx="550080" cy="614520"/>
          </a:xfrm>
          <a:prstGeom prst="rect">
            <a:avLst/>
          </a:prstGeom>
          <a:ln>
            <a:noFill/>
          </a:ln>
        </p:spPr>
      </p:pic>
      <p:sp>
        <p:nvSpPr>
          <p:cNvPr id="565" name="CustomShape 4"/>
          <p:cNvSpPr/>
          <p:nvPr/>
        </p:nvSpPr>
        <p:spPr>
          <a:xfrm>
            <a:off x="761040" y="1710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dirty="0" err="1">
                <a:solidFill>
                  <a:srgbClr val="000000"/>
                </a:solidFill>
                <a:latin typeface="Calibri"/>
                <a:ea typeface="DejaVu Sans"/>
              </a:rPr>
              <a:t>Komercprakse</a:t>
            </a:r>
            <a:r>
              <a:rPr lang="lv-LV" sz="2800" b="0" strike="noStrike" spc="-1" dirty="0">
                <a:solidFill>
                  <a:srgbClr val="000000"/>
                </a:solidFill>
                <a:latin typeface="Calibri"/>
                <a:ea typeface="DejaVu Sans"/>
              </a:rPr>
              <a:t> jebkuros apstākļos ir maldinoša, ja tirgotājs:</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nepatiesi apgalvo, ka prece vai pakalpojums būs pieejams tikai ļoti ierobežotu laiku vai būs pieejams ar īpašiem noteikumiem tikai ļoti ierobežotu laiku</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a:t>
            </a:r>
            <a:r>
              <a:rPr lang="lv-LV" sz="2800" b="0" strike="noStrike" spc="-1" dirty="0">
                <a:solidFill>
                  <a:srgbClr val="000000"/>
                </a:solidFill>
                <a:latin typeface="Calibri Light"/>
                <a:ea typeface="DejaVu Sans"/>
              </a:rPr>
              <a:t>sniedz patiesībai neatbilstošu informāciju par to, ka gatavojas pārtraukt tirdzniecību vai pārcelties uz citām telpām</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Light"/>
                <a:ea typeface="DejaVu Sans"/>
              </a:rPr>
              <a:t> piedāvā konkursu un apgalvo, ka piešķirs balvas, taču neizsniedz nedz solītās balvas, nedz arī pieņemamu to ekvivalentu</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Light"/>
                <a:ea typeface="DejaVu Sans"/>
              </a:rPr>
              <a:t> patērētāja likumīgās tiesības traktē kā īpašu piedāvājumu</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Light"/>
                <a:ea typeface="DejaVu Sans"/>
              </a:rPr>
              <a:t> raksturo preci vai pakalpojumu ar vārdiem "bezmaksas", "par velti", "bez atlīdzības" u.tml., bet patērētājam ir jāmaksā vairāk nekā nepieciešamās izmaksas, kuras rodas, atbildot uz </a:t>
            </a:r>
            <a:r>
              <a:rPr lang="lv-LV" sz="2800" b="0" strike="noStrike" spc="-1" dirty="0" err="1">
                <a:solidFill>
                  <a:srgbClr val="000000"/>
                </a:solidFill>
                <a:latin typeface="Calibri Light"/>
                <a:ea typeface="DejaVu Sans"/>
              </a:rPr>
              <a:t>komercpraksi</a:t>
            </a:r>
            <a:r>
              <a:rPr lang="lv-LV" sz="2800" b="0" strike="noStrike" spc="-1" dirty="0">
                <a:solidFill>
                  <a:srgbClr val="000000"/>
                </a:solidFill>
                <a:latin typeface="Calibri Light"/>
                <a:ea typeface="DejaVu Sans"/>
              </a:rPr>
              <a:t> un saņemot preci vai pakalpojumu vai maksājot par preces piegādi</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“melnais” saraksts – “Pievilināšana”</a:t>
            </a:r>
            <a:endParaRPr lang="lv-LV" sz="3200" b="0" strike="noStrike" spc="-1">
              <a:latin typeface="arial"/>
            </a:endParaRPr>
          </a:p>
        </p:txBody>
      </p:sp>
      <p:sp>
        <p:nvSpPr>
          <p:cNvPr id="567"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68"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69" name="Picture 6"/>
          <p:cNvPicPr/>
          <p:nvPr/>
        </p:nvPicPr>
        <p:blipFill>
          <a:blip r:embed="rId3"/>
          <a:stretch/>
        </p:blipFill>
        <p:spPr>
          <a:xfrm>
            <a:off x="3600" y="6240240"/>
            <a:ext cx="550080" cy="614520"/>
          </a:xfrm>
          <a:prstGeom prst="rect">
            <a:avLst/>
          </a:prstGeom>
          <a:ln>
            <a:noFill/>
          </a:ln>
        </p:spPr>
      </p:pic>
      <p:sp>
        <p:nvSpPr>
          <p:cNvPr id="570" name="CustomShape 4"/>
          <p:cNvSpPr/>
          <p:nvPr/>
        </p:nvSpPr>
        <p:spPr>
          <a:xfrm>
            <a:off x="761040" y="1638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a:solidFill>
                  <a:srgbClr val="000000"/>
                </a:solidFill>
                <a:latin typeface="Calibri"/>
                <a:ea typeface="DejaVu Sans"/>
              </a:rPr>
              <a:t>Komercprakse jebkuros apstākļos ir maldinoša, ja tirgotājs:</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a:ea typeface="DejaVu Sans"/>
              </a:rPr>
              <a:t> pievilina patērētājus ar pievilcīgiem īpašiem piedāvājumiem vai atlaidēm, lai gan zina vai var paredzēt, ka nespēs šos produktus piedāvāt, piegādāt vai iepirkt no piegādātāja par tādu pašu cenu, saprātīgā laikposmā un pieņemamā daudzumā</a:t>
            </a:r>
            <a:endParaRPr lang="lv-LV" sz="2800" b="0" strike="noStrike" spc="-1">
              <a:latin typeface="arial"/>
            </a:endParaRPr>
          </a:p>
          <a:p>
            <a:pPr marL="216000" indent="-214200">
              <a:lnSpc>
                <a:spcPct val="100000"/>
              </a:lnSpc>
              <a:buClr>
                <a:srgbClr val="000000"/>
              </a:buClr>
              <a:buFont typeface="StarSymbol"/>
              <a:buAutoNum type="arabicPeriod"/>
            </a:pPr>
            <a:r>
              <a:rPr lang="lv-LV" sz="2800" b="0" strike="noStrike" spc="-1">
                <a:solidFill>
                  <a:srgbClr val="000000"/>
                </a:solidFill>
                <a:latin typeface="Calibri"/>
                <a:ea typeface="DejaVu Sans"/>
              </a:rPr>
              <a:t> </a:t>
            </a:r>
            <a:r>
              <a:rPr lang="lv-LV" sz="2800" b="0" strike="noStrike" spc="-1">
                <a:solidFill>
                  <a:srgbClr val="211E1E"/>
                </a:solidFill>
                <a:latin typeface="Calibri Light"/>
                <a:ea typeface="DejaVu Sans"/>
              </a:rPr>
              <a:t>reklamē dārgu viedtālruni par salīdzinoši zemu cenu, bet kad patērētājs ierodas veikalā, lai to nopirktu, atsakās parādīt/pārdot darba kārtībā esošo preci, lai patērētājs iegādātos citu produktu (“bait and switch”)</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“melnais” saraksts – nepatiesas īpašības</a:t>
            </a:r>
            <a:endParaRPr lang="lv-LV" sz="3200" b="0" strike="noStrike" spc="-1">
              <a:latin typeface="arial"/>
            </a:endParaRPr>
          </a:p>
        </p:txBody>
      </p:sp>
      <p:sp>
        <p:nvSpPr>
          <p:cNvPr id="572"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73"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74" name="Picture 6"/>
          <p:cNvPicPr/>
          <p:nvPr/>
        </p:nvPicPr>
        <p:blipFill>
          <a:blip r:embed="rId3"/>
          <a:stretch/>
        </p:blipFill>
        <p:spPr>
          <a:xfrm>
            <a:off x="3600" y="6240240"/>
            <a:ext cx="550080" cy="614520"/>
          </a:xfrm>
          <a:prstGeom prst="rect">
            <a:avLst/>
          </a:prstGeom>
          <a:ln>
            <a:noFill/>
          </a:ln>
        </p:spPr>
      </p:pic>
      <p:sp>
        <p:nvSpPr>
          <p:cNvPr id="575" name="CustomShape 4"/>
          <p:cNvSpPr/>
          <p:nvPr/>
        </p:nvSpPr>
        <p:spPr>
          <a:xfrm>
            <a:off x="761040" y="1638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dirty="0" err="1">
                <a:solidFill>
                  <a:srgbClr val="000000"/>
                </a:solidFill>
                <a:latin typeface="Calibri"/>
                <a:ea typeface="DejaVu Sans"/>
              </a:rPr>
              <a:t>Komercprakse</a:t>
            </a:r>
            <a:r>
              <a:rPr lang="lv-LV" sz="2800" b="0" strike="noStrike" spc="-1" dirty="0">
                <a:solidFill>
                  <a:srgbClr val="000000"/>
                </a:solidFill>
                <a:latin typeface="Calibri"/>
                <a:ea typeface="DejaVu Sans"/>
              </a:rPr>
              <a:t> jebkuros apstākļos ir maldinoša, ja tirgotājs:</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reklamē noteikta ražotāja vai pakalpojuma sniedzēja produktam līdzīgu produktu tādā veidā, lai patērētājs maldīgi uzskatītu, ka preci ražojis vai pakalpojumu sniedzis noteiktais ražotājs vai pakalpojuma sniedzējs, bet tā nav patiesība</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apgalvo, ka prece vai pakalpojums var palīdzēt laimēt azartspēlēs, izlozēs vai loterijās</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sniedz patiesībai neatbilstošu informāciju par to, ka prece vai pakalpojums var palīdzēt izārstēt slimības, novērst disfunkciju vai fiziskos defektus</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“melnais” saraksts – agresīvā uzvedība</a:t>
            </a:r>
            <a:endParaRPr lang="lv-LV" sz="3200" b="0" strike="noStrike" spc="-1">
              <a:latin typeface="arial"/>
            </a:endParaRPr>
          </a:p>
        </p:txBody>
      </p:sp>
      <p:sp>
        <p:nvSpPr>
          <p:cNvPr id="577"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78"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79" name="Picture 6"/>
          <p:cNvPicPr/>
          <p:nvPr/>
        </p:nvPicPr>
        <p:blipFill>
          <a:blip r:embed="rId3"/>
          <a:stretch/>
        </p:blipFill>
        <p:spPr>
          <a:xfrm>
            <a:off x="3600" y="6240240"/>
            <a:ext cx="550080" cy="614520"/>
          </a:xfrm>
          <a:prstGeom prst="rect">
            <a:avLst/>
          </a:prstGeom>
          <a:ln>
            <a:noFill/>
          </a:ln>
        </p:spPr>
      </p:pic>
      <p:sp>
        <p:nvSpPr>
          <p:cNvPr id="580" name="CustomShape 4"/>
          <p:cNvSpPr/>
          <p:nvPr/>
        </p:nvSpPr>
        <p:spPr>
          <a:xfrm>
            <a:off x="761040" y="1638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dirty="0" err="1">
                <a:solidFill>
                  <a:srgbClr val="000000"/>
                </a:solidFill>
                <a:latin typeface="Calibri"/>
                <a:ea typeface="DejaVu Sans"/>
              </a:rPr>
              <a:t>Komercprakse</a:t>
            </a:r>
            <a:r>
              <a:rPr lang="lv-LV" sz="2800" b="0" strike="noStrike" spc="-1" dirty="0">
                <a:solidFill>
                  <a:srgbClr val="000000"/>
                </a:solidFill>
                <a:latin typeface="Calibri"/>
                <a:ea typeface="DejaVu Sans"/>
              </a:rPr>
              <a:t> jebkuros apstākļos ir agresīva, ja tirgotājs:</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rada iespaidu, ka patērētājs nevarēs atstāt attiecīgo telpu, pirms nebūs noslēdzis līgumu</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ierodas pie patērētāja mājās, ignorējot viņa lūgumu atstāt šo māju vai neatgriezties tajā</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ar telefona, faksa, e-pasta vai cita saziņas līdzekļa starpniecību izsaka uzstājīgus un patērētājam nevēlamus piedāvājumus</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skaidri informē patērētāju, ka tas, neiegādājoties preci vai neizmantojot pakalpojumu, apdraudēs </a:t>
            </a:r>
            <a:r>
              <a:rPr lang="lv-LV" sz="2800" b="0" strike="noStrike" spc="-1" dirty="0" err="1">
                <a:solidFill>
                  <a:srgbClr val="000000"/>
                </a:solidFill>
                <a:latin typeface="Calibri"/>
                <a:ea typeface="DejaVu Sans"/>
              </a:rPr>
              <a:t>komercprakses</a:t>
            </a:r>
            <a:r>
              <a:rPr lang="lv-LV" sz="2800" b="0" strike="noStrike" spc="-1" dirty="0">
                <a:solidFill>
                  <a:srgbClr val="000000"/>
                </a:solidFill>
                <a:latin typeface="Calibri"/>
                <a:ea typeface="DejaVu Sans"/>
              </a:rPr>
              <a:t> īstenotāja darbību vai iztiku</a:t>
            </a:r>
            <a:endParaRPr lang="lv-LV" sz="2800" b="0" strike="noStrike" spc="-1" dirty="0">
              <a:latin typeface="arial"/>
            </a:endParaRPr>
          </a:p>
          <a:p>
            <a:pPr marL="216000" indent="-214200">
              <a:lnSpc>
                <a:spcPct val="100000"/>
              </a:lnSpc>
              <a:buClr>
                <a:srgbClr val="000000"/>
              </a:buClr>
              <a:buFont typeface="StarSymbol"/>
              <a:buAutoNum type="arabicPeriod"/>
            </a:pPr>
            <a:r>
              <a:rPr lang="lv-LV" sz="2800" b="0" strike="noStrike" spc="-1" dirty="0">
                <a:solidFill>
                  <a:srgbClr val="000000"/>
                </a:solidFill>
                <a:latin typeface="Calibri"/>
                <a:ea typeface="DejaVu Sans"/>
              </a:rPr>
              <a:t> reklāmā iekļauj tiešu bērniem adresētu aicinājumu iegādāties preci vai saņemt pakalpojumu, vai arī pierunāt vecākus vai citus pieaugušos iegādāties preci vai saņemt pakalpojumu</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 name="CustomShape 1"/>
          <p:cNvSpPr/>
          <p:nvPr/>
        </p:nvSpPr>
        <p:spPr>
          <a:xfrm rot="16200000">
            <a:off x="-3151080" y="3162960"/>
            <a:ext cx="6852240" cy="5378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82" name="Picture 6"/>
          <p:cNvPicPr/>
          <p:nvPr/>
        </p:nvPicPr>
        <p:blipFill>
          <a:blip r:embed="rId3"/>
          <a:stretch/>
        </p:blipFill>
        <p:spPr>
          <a:xfrm>
            <a:off x="0" y="6240240"/>
            <a:ext cx="547200" cy="611640"/>
          </a:xfrm>
          <a:prstGeom prst="rect">
            <a:avLst/>
          </a:prstGeom>
          <a:ln>
            <a:noFill/>
          </a:ln>
        </p:spPr>
      </p:pic>
      <p:sp>
        <p:nvSpPr>
          <p:cNvPr id="583" name="CustomShape 2"/>
          <p:cNvSpPr/>
          <p:nvPr/>
        </p:nvSpPr>
        <p:spPr>
          <a:xfrm>
            <a:off x="978480" y="256680"/>
            <a:ext cx="10793880" cy="7984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Maldinošā komercprakse</a:t>
            </a:r>
            <a:endParaRPr lang="lv-LV" sz="3200" b="0" strike="noStrike" spc="-1">
              <a:latin typeface="arial"/>
            </a:endParaRPr>
          </a:p>
        </p:txBody>
      </p:sp>
      <p:sp>
        <p:nvSpPr>
          <p:cNvPr id="58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85" name="CustomShape 4"/>
          <p:cNvSpPr/>
          <p:nvPr/>
        </p:nvSpPr>
        <p:spPr>
          <a:xfrm>
            <a:off x="720000" y="1296000"/>
            <a:ext cx="10725840" cy="7898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1" strike="noStrike" spc="-1">
                <a:solidFill>
                  <a:srgbClr val="000000"/>
                </a:solidFill>
                <a:latin typeface="Colibri"/>
                <a:ea typeface="DejaVu Sans"/>
              </a:rPr>
              <a:t>Maldinošās komercprakses</a:t>
            </a:r>
            <a:endParaRPr lang="lv-LV" sz="2800" b="0" strike="noStrike" spc="-1">
              <a:latin typeface="arial"/>
            </a:endParaRPr>
          </a:p>
        </p:txBody>
      </p:sp>
      <p:sp>
        <p:nvSpPr>
          <p:cNvPr id="586" name="CustomShape 5"/>
          <p:cNvSpPr/>
          <p:nvPr/>
        </p:nvSpPr>
        <p:spPr>
          <a:xfrm>
            <a:off x="720000" y="2777040"/>
            <a:ext cx="518184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Maldinošas </a:t>
            </a:r>
            <a:r>
              <a:rPr lang="lv-LV" sz="2800" b="1" strike="noStrike" spc="-1">
                <a:solidFill>
                  <a:srgbClr val="000000"/>
                </a:solidFill>
                <a:latin typeface="Colibri"/>
                <a:ea typeface="DejaVu Sans"/>
              </a:rPr>
              <a:t>darbības</a:t>
            </a:r>
            <a:endParaRPr lang="lv-LV" sz="2800" b="0" strike="noStrike" spc="-1">
              <a:latin typeface="arial"/>
            </a:endParaRPr>
          </a:p>
        </p:txBody>
      </p:sp>
      <p:sp>
        <p:nvSpPr>
          <p:cNvPr id="587" name="CustomShape 6"/>
          <p:cNvSpPr/>
          <p:nvPr/>
        </p:nvSpPr>
        <p:spPr>
          <a:xfrm>
            <a:off x="3240000" y="2196000"/>
            <a:ext cx="212400" cy="46584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88" name="CustomShape 7"/>
          <p:cNvSpPr/>
          <p:nvPr/>
        </p:nvSpPr>
        <p:spPr>
          <a:xfrm>
            <a:off x="6264000" y="2777400"/>
            <a:ext cx="518184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Maldinošā </a:t>
            </a:r>
            <a:r>
              <a:rPr lang="lv-LV" sz="2800" b="1" strike="noStrike" spc="-1">
                <a:solidFill>
                  <a:srgbClr val="000000"/>
                </a:solidFill>
                <a:latin typeface="Colibri"/>
                <a:ea typeface="DejaVu Sans"/>
              </a:rPr>
              <a:t>noklusēšana</a:t>
            </a:r>
            <a:endParaRPr lang="lv-LV" sz="2800" b="0" strike="noStrike" spc="-1">
              <a:latin typeface="arial"/>
            </a:endParaRPr>
          </a:p>
        </p:txBody>
      </p:sp>
      <p:sp>
        <p:nvSpPr>
          <p:cNvPr id="589" name="CustomShape 8"/>
          <p:cNvSpPr/>
          <p:nvPr/>
        </p:nvSpPr>
        <p:spPr>
          <a:xfrm>
            <a:off x="8749800" y="2216160"/>
            <a:ext cx="212400" cy="46584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590" name="CustomShape 9"/>
          <p:cNvSpPr/>
          <p:nvPr/>
        </p:nvSpPr>
        <p:spPr>
          <a:xfrm>
            <a:off x="900000" y="3816000"/>
            <a:ext cx="4857840" cy="150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strike="noStrike" spc="-1">
                <a:solidFill>
                  <a:srgbClr val="000000"/>
                </a:solidFill>
                <a:latin typeface="Calibri"/>
                <a:ea typeface="DejaVu Sans"/>
              </a:rPr>
              <a:t>Informācija:</a:t>
            </a:r>
            <a:endParaRPr lang="lv-LV" sz="2800" b="0" strike="noStrike" spc="-1">
              <a:latin typeface="arial"/>
            </a:endParaRPr>
          </a:p>
          <a:p>
            <a:pPr marL="216000" indent="-213840">
              <a:lnSpc>
                <a:spcPct val="100000"/>
              </a:lnSpc>
              <a:buClr>
                <a:srgbClr val="000000"/>
              </a:buClr>
              <a:buFont typeface="StarSymbol"/>
              <a:buAutoNum type="arabicPeriod"/>
            </a:pPr>
            <a:r>
              <a:rPr lang="lv-LV" sz="2800" b="0" strike="noStrike" spc="-1">
                <a:solidFill>
                  <a:srgbClr val="000000"/>
                </a:solidFill>
                <a:latin typeface="Calibri"/>
                <a:ea typeface="DejaVu Sans"/>
              </a:rPr>
              <a:t> ir nepatiesa vai</a:t>
            </a:r>
            <a:endParaRPr lang="lv-LV" sz="2800" b="0" strike="noStrike" spc="-1">
              <a:latin typeface="arial"/>
            </a:endParaRPr>
          </a:p>
          <a:p>
            <a:pPr marL="216000" indent="-213840">
              <a:lnSpc>
                <a:spcPct val="100000"/>
              </a:lnSpc>
              <a:buClr>
                <a:srgbClr val="000000"/>
              </a:buClr>
              <a:buFont typeface="StarSymbol"/>
              <a:buAutoNum type="arabicPeriod"/>
            </a:pPr>
            <a:r>
              <a:rPr lang="lv-LV" sz="2800" b="0" strike="noStrike" spc="-1">
                <a:solidFill>
                  <a:srgbClr val="000000"/>
                </a:solidFill>
                <a:latin typeface="Calibri"/>
                <a:ea typeface="DejaVu Sans"/>
              </a:rPr>
              <a:t> maldina vai varētu maldināt vidusmēra patērētāju</a:t>
            </a:r>
            <a:endParaRPr lang="lv-LV" sz="2800" b="0" strike="noStrike" spc="-1">
              <a:latin typeface="arial"/>
            </a:endParaRPr>
          </a:p>
        </p:txBody>
      </p:sp>
      <p:sp>
        <p:nvSpPr>
          <p:cNvPr id="591" name="Line 10"/>
          <p:cNvSpPr/>
          <p:nvPr/>
        </p:nvSpPr>
        <p:spPr>
          <a:xfrm>
            <a:off x="6084000" y="2448000"/>
            <a:ext cx="0" cy="403200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
        <p:nvSpPr>
          <p:cNvPr id="592" name="CustomShape 11"/>
          <p:cNvSpPr/>
          <p:nvPr/>
        </p:nvSpPr>
        <p:spPr>
          <a:xfrm>
            <a:off x="6444000" y="3744000"/>
            <a:ext cx="4857840" cy="257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strike="noStrike" spc="-1">
                <a:solidFill>
                  <a:srgbClr val="000000"/>
                </a:solidFill>
                <a:latin typeface="Calibri"/>
                <a:ea typeface="DejaVu Sans"/>
              </a:rPr>
              <a:t>Informācija nav pietiekama lai vidusmēra patērētāju varētu veikt uz informāciju balstītu izvēli VAI tā tiek slēpta vai sniegta neskaidri, nesaprotami, divdomīgi vai nepiemērotā laikā</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Maldinošās darbības – piemērs</a:t>
            </a:r>
            <a:endParaRPr lang="lv-LV" sz="3200" b="0" strike="noStrike" spc="-1">
              <a:latin typeface="arial"/>
            </a:endParaRPr>
          </a:p>
        </p:txBody>
      </p:sp>
      <p:sp>
        <p:nvSpPr>
          <p:cNvPr id="594"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95"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96" name="Picture 6"/>
          <p:cNvPicPr/>
          <p:nvPr/>
        </p:nvPicPr>
        <p:blipFill>
          <a:blip r:embed="rId3"/>
          <a:stretch/>
        </p:blipFill>
        <p:spPr>
          <a:xfrm>
            <a:off x="3600" y="6240240"/>
            <a:ext cx="550080" cy="614520"/>
          </a:xfrm>
          <a:prstGeom prst="rect">
            <a:avLst/>
          </a:prstGeom>
          <a:ln>
            <a:noFill/>
          </a:ln>
        </p:spPr>
      </p:pic>
      <p:pic>
        <p:nvPicPr>
          <p:cNvPr id="597" name="Picture 596"/>
          <p:cNvPicPr/>
          <p:nvPr/>
        </p:nvPicPr>
        <p:blipFill>
          <a:blip r:embed="rId4"/>
          <a:stretch/>
        </p:blipFill>
        <p:spPr>
          <a:xfrm>
            <a:off x="1080000" y="1382040"/>
            <a:ext cx="1916280" cy="5131800"/>
          </a:xfrm>
          <a:prstGeom prst="rect">
            <a:avLst/>
          </a:prstGeom>
          <a:ln>
            <a:noFill/>
          </a:ln>
        </p:spPr>
      </p:pic>
      <p:pic>
        <p:nvPicPr>
          <p:cNvPr id="598" name="Picture 597"/>
          <p:cNvPicPr/>
          <p:nvPr/>
        </p:nvPicPr>
        <p:blipFill>
          <a:blip r:embed="rId5"/>
          <a:stretch/>
        </p:blipFill>
        <p:spPr>
          <a:xfrm>
            <a:off x="3384000" y="4788000"/>
            <a:ext cx="7179480" cy="1749960"/>
          </a:xfrm>
          <a:prstGeom prst="rect">
            <a:avLst/>
          </a:prstGeom>
          <a:ln>
            <a:noFill/>
          </a:ln>
        </p:spPr>
      </p:pic>
      <p:sp>
        <p:nvSpPr>
          <p:cNvPr id="599" name="CustomShape 4"/>
          <p:cNvSpPr/>
          <p:nvPr/>
        </p:nvSpPr>
        <p:spPr>
          <a:xfrm>
            <a:off x="3636000" y="1152000"/>
            <a:ext cx="6765840" cy="303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strike="noStrike" spc="-1">
                <a:solidFill>
                  <a:srgbClr val="000000"/>
                </a:solidFill>
                <a:latin typeface="Calibri"/>
                <a:ea typeface="DejaVu Sans"/>
              </a:rPr>
              <a:t>Piedāvājums nopirkt putekļu sūcēju par 50% atlaidi par 99,99 EUR radot iespaidu, ka parastā šī putekļu sūcēja cena ir 199,99 EUR, lai gan patiesībā tāds pats modelis ir pieejams pie citiem tirgotājiem par mazāk nekā 99,99 EUR bez jebkādām atlaidēm.</a:t>
            </a:r>
            <a:endParaRPr lang="lv-LV" sz="2800" b="0" strike="noStrike" spc="-1">
              <a:latin typeface="arial"/>
            </a:endParaRPr>
          </a:p>
          <a:p>
            <a:pPr>
              <a:lnSpc>
                <a:spcPct val="100000"/>
              </a:lnSpc>
            </a:pPr>
            <a:r>
              <a:rPr lang="lv-LV" sz="1800" b="0" strike="noStrike" spc="-1">
                <a:solidFill>
                  <a:srgbClr val="000000"/>
                </a:solidFill>
                <a:latin typeface="Calibri"/>
                <a:ea typeface="DejaVu Sans"/>
              </a:rPr>
              <a:t>(Patērētāju tiesību aizsardzības centra lēmums Nr. 18-pk, 18.10.2018.)</a:t>
            </a:r>
            <a:endParaRPr lang="lv-LV"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Maldinošā noklusēšana – piemērs</a:t>
            </a:r>
            <a:endParaRPr lang="lv-LV" sz="3200" b="0" strike="noStrike" spc="-1">
              <a:latin typeface="arial"/>
            </a:endParaRPr>
          </a:p>
        </p:txBody>
      </p:sp>
      <p:sp>
        <p:nvSpPr>
          <p:cNvPr id="601"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02"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03" name="Picture 6"/>
          <p:cNvPicPr/>
          <p:nvPr/>
        </p:nvPicPr>
        <p:blipFill>
          <a:blip r:embed="rId3"/>
          <a:stretch/>
        </p:blipFill>
        <p:spPr>
          <a:xfrm>
            <a:off x="3600" y="6240240"/>
            <a:ext cx="550080" cy="614520"/>
          </a:xfrm>
          <a:prstGeom prst="rect">
            <a:avLst/>
          </a:prstGeom>
          <a:ln>
            <a:noFill/>
          </a:ln>
        </p:spPr>
      </p:pic>
      <p:sp>
        <p:nvSpPr>
          <p:cNvPr id="604" name="CustomShape 4"/>
          <p:cNvSpPr/>
          <p:nvPr/>
        </p:nvSpPr>
        <p:spPr>
          <a:xfrm>
            <a:off x="1008000" y="1425960"/>
            <a:ext cx="4606200" cy="490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strike="noStrike" spc="-1">
                <a:solidFill>
                  <a:srgbClr val="000000"/>
                </a:solidFill>
                <a:latin typeface="Calibri"/>
                <a:ea typeface="DejaVu Sans"/>
              </a:rPr>
              <a:t>Reklamēt mobilo zvanu tarifu 0,00 EUR minūtē, neinformējot par savienojuma maksu 0,05 EUR par katru zvanu.</a:t>
            </a:r>
            <a:endParaRPr lang="lv-LV" sz="2800" b="0" strike="noStrike" spc="-1">
              <a:latin typeface="arial"/>
            </a:endParaRPr>
          </a:p>
          <a:p>
            <a:pPr>
              <a:lnSpc>
                <a:spcPct val="100000"/>
              </a:lnSpc>
            </a:pPr>
            <a:r>
              <a:rPr lang="lv-LV" sz="1800" b="0" strike="noStrike" spc="-1">
                <a:solidFill>
                  <a:srgbClr val="000000"/>
                </a:solidFill>
                <a:latin typeface="Calibri"/>
                <a:ea typeface="DejaVu Sans"/>
              </a:rPr>
              <a:t>(Patērētāju tiesību aizsardzības centra lēmums Nr. 6-nk, 20.08.2010.)</a:t>
            </a:r>
            <a:endParaRPr lang="lv-LV" sz="1800" b="0" strike="noStrike" spc="-1">
              <a:latin typeface="arial"/>
            </a:endParaRPr>
          </a:p>
        </p:txBody>
      </p:sp>
      <p:pic>
        <p:nvPicPr>
          <p:cNvPr id="605" name="Picture 604"/>
          <p:cNvPicPr/>
          <p:nvPr/>
        </p:nvPicPr>
        <p:blipFill>
          <a:blip r:embed="rId4"/>
          <a:stretch/>
        </p:blipFill>
        <p:spPr>
          <a:xfrm>
            <a:off x="5760000" y="1666800"/>
            <a:ext cx="6093720" cy="4055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CustomShape 1"/>
          <p:cNvSpPr/>
          <p:nvPr/>
        </p:nvSpPr>
        <p:spPr>
          <a:xfrm rot="16200000">
            <a:off x="-3151080" y="3162960"/>
            <a:ext cx="6852240" cy="5378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07" name="Picture 6"/>
          <p:cNvPicPr/>
          <p:nvPr/>
        </p:nvPicPr>
        <p:blipFill>
          <a:blip r:embed="rId3"/>
          <a:stretch/>
        </p:blipFill>
        <p:spPr>
          <a:xfrm>
            <a:off x="0" y="6240240"/>
            <a:ext cx="547200" cy="611640"/>
          </a:xfrm>
          <a:prstGeom prst="rect">
            <a:avLst/>
          </a:prstGeom>
          <a:ln>
            <a:noFill/>
          </a:ln>
        </p:spPr>
      </p:pic>
      <p:sp>
        <p:nvSpPr>
          <p:cNvPr id="608" name="CustomShape 2"/>
          <p:cNvSpPr/>
          <p:nvPr/>
        </p:nvSpPr>
        <p:spPr>
          <a:xfrm>
            <a:off x="978480" y="256680"/>
            <a:ext cx="10793880" cy="7984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Agresīvā komercprakse</a:t>
            </a:r>
            <a:endParaRPr lang="lv-LV" sz="3200" b="0" strike="noStrike" spc="-1">
              <a:latin typeface="arial"/>
            </a:endParaRPr>
          </a:p>
        </p:txBody>
      </p:sp>
      <p:sp>
        <p:nvSpPr>
          <p:cNvPr id="60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10" name="CustomShape 4"/>
          <p:cNvSpPr/>
          <p:nvPr/>
        </p:nvSpPr>
        <p:spPr>
          <a:xfrm>
            <a:off x="720000" y="1296000"/>
            <a:ext cx="10725840" cy="7898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1" strike="noStrike" spc="-1">
                <a:solidFill>
                  <a:srgbClr val="000000"/>
                </a:solidFill>
                <a:latin typeface="Colibri"/>
                <a:ea typeface="DejaVu Sans"/>
              </a:rPr>
              <a:t>Agresīvā komercprakse</a:t>
            </a:r>
            <a:endParaRPr lang="lv-LV" sz="2800" b="0" strike="noStrike" spc="-1">
              <a:latin typeface="arial"/>
            </a:endParaRPr>
          </a:p>
        </p:txBody>
      </p:sp>
      <p:sp>
        <p:nvSpPr>
          <p:cNvPr id="611" name="CustomShape 5"/>
          <p:cNvSpPr/>
          <p:nvPr/>
        </p:nvSpPr>
        <p:spPr>
          <a:xfrm>
            <a:off x="720000" y="2777040"/>
            <a:ext cx="309420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Uzmākšanās</a:t>
            </a:r>
            <a:endParaRPr lang="lv-LV" sz="2800" b="0" strike="noStrike" spc="-1">
              <a:latin typeface="arial"/>
            </a:endParaRPr>
          </a:p>
        </p:txBody>
      </p:sp>
      <p:sp>
        <p:nvSpPr>
          <p:cNvPr id="612" name="CustomShape 6"/>
          <p:cNvSpPr/>
          <p:nvPr/>
        </p:nvSpPr>
        <p:spPr>
          <a:xfrm>
            <a:off x="2088000" y="2196000"/>
            <a:ext cx="212400" cy="46584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613" name="CustomShape 7"/>
          <p:cNvSpPr/>
          <p:nvPr/>
        </p:nvSpPr>
        <p:spPr>
          <a:xfrm>
            <a:off x="4680000" y="2741400"/>
            <a:ext cx="302220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Piespiešana</a:t>
            </a:r>
            <a:endParaRPr lang="lv-LV" sz="2800" b="0" strike="noStrike" spc="-1">
              <a:latin typeface="arial"/>
            </a:endParaRPr>
          </a:p>
        </p:txBody>
      </p:sp>
      <p:sp>
        <p:nvSpPr>
          <p:cNvPr id="614" name="CustomShape 8"/>
          <p:cNvSpPr/>
          <p:nvPr/>
        </p:nvSpPr>
        <p:spPr>
          <a:xfrm>
            <a:off x="9829800" y="2216160"/>
            <a:ext cx="212400" cy="46584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615" name="CustomShape 9"/>
          <p:cNvSpPr/>
          <p:nvPr/>
        </p:nvSpPr>
        <p:spPr>
          <a:xfrm>
            <a:off x="648000" y="3816000"/>
            <a:ext cx="3310200" cy="280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Piemērs:</a:t>
            </a:r>
            <a:endParaRPr lang="lv-LV" sz="2400" b="0" strike="noStrike" spc="-1">
              <a:latin typeface="arial"/>
            </a:endParaRPr>
          </a:p>
          <a:p>
            <a:pPr>
              <a:lnSpc>
                <a:spcPct val="100000"/>
              </a:lnSpc>
            </a:pPr>
            <a:r>
              <a:rPr lang="lv-LV" sz="2400" b="0" strike="noStrike" spc="-1">
                <a:solidFill>
                  <a:srgbClr val="000000"/>
                </a:solidFill>
                <a:latin typeface="Calibri"/>
                <a:ea typeface="DejaVu Sans"/>
              </a:rPr>
              <a:t>Tirgotājs pastāvīgi zvana patērētājam un piedāvā produktus, neskatoties uz patērētāja atteikumiem un lūgumiem nezvanīt</a:t>
            </a:r>
            <a:endParaRPr lang="lv-LV" sz="2400" b="0" strike="noStrike" spc="-1">
              <a:latin typeface="arial"/>
            </a:endParaRPr>
          </a:p>
        </p:txBody>
      </p:sp>
      <p:sp>
        <p:nvSpPr>
          <p:cNvPr id="616" name="Line 10"/>
          <p:cNvSpPr/>
          <p:nvPr/>
        </p:nvSpPr>
        <p:spPr>
          <a:xfrm>
            <a:off x="4248000" y="2448000"/>
            <a:ext cx="0" cy="403200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
        <p:nvSpPr>
          <p:cNvPr id="617" name="CustomShape 11"/>
          <p:cNvSpPr/>
          <p:nvPr/>
        </p:nvSpPr>
        <p:spPr>
          <a:xfrm>
            <a:off x="4536000" y="3744000"/>
            <a:ext cx="3418200" cy="257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Piemērs:</a:t>
            </a:r>
            <a:endParaRPr lang="lv-LV" sz="2400" b="0" strike="noStrike" spc="-1">
              <a:latin typeface="arial"/>
            </a:endParaRPr>
          </a:p>
          <a:p>
            <a:pPr>
              <a:lnSpc>
                <a:spcPct val="100000"/>
              </a:lnSpc>
            </a:pPr>
            <a:r>
              <a:rPr lang="lv-LV" sz="2400" b="0" strike="noStrike" spc="-1">
                <a:solidFill>
                  <a:srgbClr val="000000"/>
                </a:solidFill>
                <a:latin typeface="Calibri"/>
                <a:ea typeface="DejaVu Sans"/>
              </a:rPr>
              <a:t>Tirgotājs izmanto fizisku spēku vai tā draudus lai iekļūtu patērētāja mājās</a:t>
            </a:r>
            <a:endParaRPr lang="lv-LV" sz="2400" b="0" strike="noStrike" spc="-1">
              <a:latin typeface="arial"/>
            </a:endParaRPr>
          </a:p>
        </p:txBody>
      </p:sp>
      <p:sp>
        <p:nvSpPr>
          <p:cNvPr id="618" name="CustomShape 12"/>
          <p:cNvSpPr/>
          <p:nvPr/>
        </p:nvSpPr>
        <p:spPr>
          <a:xfrm>
            <a:off x="8424000" y="2741400"/>
            <a:ext cx="3022200" cy="92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Nesamērīgā ietekme</a:t>
            </a:r>
            <a:endParaRPr lang="lv-LV" sz="2800" b="0" strike="noStrike" spc="-1">
              <a:latin typeface="arial"/>
            </a:endParaRPr>
          </a:p>
        </p:txBody>
      </p:sp>
      <p:sp>
        <p:nvSpPr>
          <p:cNvPr id="619" name="Line 13"/>
          <p:cNvSpPr/>
          <p:nvPr/>
        </p:nvSpPr>
        <p:spPr>
          <a:xfrm>
            <a:off x="8064000" y="2448000"/>
            <a:ext cx="0" cy="403200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
        <p:nvSpPr>
          <p:cNvPr id="620" name="CustomShape 14"/>
          <p:cNvSpPr/>
          <p:nvPr/>
        </p:nvSpPr>
        <p:spPr>
          <a:xfrm>
            <a:off x="8280000" y="3744000"/>
            <a:ext cx="3527640" cy="30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Piemērs:</a:t>
            </a:r>
            <a:endParaRPr lang="lv-LV" sz="2400" b="0" strike="noStrike" spc="-1">
              <a:latin typeface="arial"/>
            </a:endParaRPr>
          </a:p>
          <a:p>
            <a:pPr>
              <a:lnSpc>
                <a:spcPct val="100000"/>
              </a:lnSpc>
            </a:pPr>
            <a:r>
              <a:rPr lang="lv-LV" sz="2400" b="0" strike="noStrike" spc="-1">
                <a:solidFill>
                  <a:srgbClr val="000000"/>
                </a:solidFill>
                <a:latin typeface="Calibri"/>
                <a:ea typeface="DejaVu Sans"/>
              </a:rPr>
              <a:t>Tirgotājs pieprasa patērētājam, kuram steidzīgi nepieciešams loga remonts, tādu samaksu, kura ir ievērojami augstāka par parastu samaksu</a:t>
            </a:r>
            <a:endParaRPr lang="lv-LV" sz="2400" b="0" strike="noStrike" spc="-1">
              <a:latin typeface="arial"/>
            </a:endParaRPr>
          </a:p>
        </p:txBody>
      </p:sp>
      <p:sp>
        <p:nvSpPr>
          <p:cNvPr id="621" name="CustomShape 15"/>
          <p:cNvSpPr/>
          <p:nvPr/>
        </p:nvSpPr>
        <p:spPr>
          <a:xfrm>
            <a:off x="6013800" y="2216160"/>
            <a:ext cx="212400" cy="46584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81" name="CustomShape 1"/>
          <p:cNvSpPr/>
          <p:nvPr/>
        </p:nvSpPr>
        <p:spPr>
          <a:xfrm>
            <a:off x="3993120" y="3018960"/>
            <a:ext cx="7718400" cy="15199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4.3.3. tēma</a:t>
            </a:r>
            <a:endParaRPr lang="lv-LV" sz="10000" b="0" strike="noStrike" spc="-1" dirty="0">
              <a:latin typeface="arial"/>
            </a:endParaRPr>
          </a:p>
        </p:txBody>
      </p:sp>
      <p:sp>
        <p:nvSpPr>
          <p:cNvPr id="482" name="CustomShape 2"/>
          <p:cNvSpPr/>
          <p:nvPr/>
        </p:nvSpPr>
        <p:spPr>
          <a:xfrm>
            <a:off x="3991320" y="4796640"/>
            <a:ext cx="7719840" cy="159840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a:solidFill>
                  <a:srgbClr val="FFFFFF"/>
                </a:solidFill>
                <a:latin typeface="Calibri"/>
                <a:ea typeface="DejaVu Sans"/>
              </a:rPr>
              <a:t>Negodīgā komercprakse un patērētāju tiesību īstenošana</a:t>
            </a:r>
            <a:endParaRPr lang="lv-LV" sz="4000" b="0" strike="noStrike" spc="-1">
              <a:latin typeface="arial"/>
            </a:endParaRPr>
          </a:p>
        </p:txBody>
      </p:sp>
      <p:pic>
        <p:nvPicPr>
          <p:cNvPr id="483" name="Picture 6"/>
          <p:cNvPicPr/>
          <p:nvPr/>
        </p:nvPicPr>
        <p:blipFill>
          <a:blip r:embed="rId3"/>
          <a:stretch/>
        </p:blipFill>
        <p:spPr>
          <a:xfrm>
            <a:off x="173880" y="159480"/>
            <a:ext cx="3596040" cy="8132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http://schemas.microsoft.com/office/powerpoint/2012/main"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Profesionālā rūpība</a:t>
            </a:r>
            <a:endParaRPr lang="lv-LV" sz="3200" b="0" strike="noStrike" spc="-1">
              <a:latin typeface="arial"/>
            </a:endParaRPr>
          </a:p>
        </p:txBody>
      </p:sp>
      <p:sp>
        <p:nvSpPr>
          <p:cNvPr id="623"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24"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25" name="Picture 6"/>
          <p:cNvPicPr/>
          <p:nvPr/>
        </p:nvPicPr>
        <p:blipFill>
          <a:blip r:embed="rId3"/>
          <a:stretch/>
        </p:blipFill>
        <p:spPr>
          <a:xfrm>
            <a:off x="3600" y="6240240"/>
            <a:ext cx="550080" cy="614520"/>
          </a:xfrm>
          <a:prstGeom prst="rect">
            <a:avLst/>
          </a:prstGeom>
          <a:ln>
            <a:noFill/>
          </a:ln>
        </p:spPr>
      </p:pic>
      <p:sp>
        <p:nvSpPr>
          <p:cNvPr id="626" name="CustomShape 4"/>
          <p:cNvSpPr/>
          <p:nvPr/>
        </p:nvSpPr>
        <p:spPr>
          <a:xfrm>
            <a:off x="761040" y="1638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1" strike="noStrike" spc="-1" dirty="0">
                <a:solidFill>
                  <a:srgbClr val="000000"/>
                </a:solidFill>
                <a:latin typeface="Calibri"/>
                <a:ea typeface="DejaVu Sans"/>
              </a:rPr>
              <a:t>Profesionālā rūpība</a:t>
            </a:r>
            <a:r>
              <a:rPr lang="lv-LV" sz="2800" b="0" strike="noStrike" spc="-1" dirty="0">
                <a:solidFill>
                  <a:srgbClr val="000000"/>
                </a:solidFill>
                <a:latin typeface="Calibri"/>
                <a:ea typeface="DejaVu Sans"/>
              </a:rPr>
              <a:t> ir tāda līmeņa prasme un rūpība, ko patērētājs var pamatoti sagaidīt un kas atbilst attiecīgajā saimnieciskās vai profesionālās darbības jomā vispāratzītai godīgai tirgus praksei un labas ticības principam</a:t>
            </a:r>
            <a:endParaRPr lang="lv-LV" sz="2800" b="0" strike="noStrike" spc="-1" dirty="0">
              <a:latin typeface="arial"/>
            </a:endParaRPr>
          </a:p>
          <a:p>
            <a:pPr>
              <a:lnSpc>
                <a:spcPct val="100000"/>
              </a:lnSpc>
            </a:pPr>
            <a:endParaRPr lang="lv-LV" sz="2800" b="0" strike="noStrike" spc="-1" dirty="0">
              <a:latin typeface="arial"/>
            </a:endParaRPr>
          </a:p>
          <a:p>
            <a:pPr>
              <a:lnSpc>
                <a:spcPct val="100000"/>
              </a:lnSpc>
            </a:pPr>
            <a:r>
              <a:rPr lang="lv-LV" sz="2800" b="1" strike="noStrike" spc="-1" dirty="0">
                <a:solidFill>
                  <a:srgbClr val="000000"/>
                </a:solidFill>
                <a:latin typeface="Calibri"/>
                <a:ea typeface="DejaVu Sans"/>
              </a:rPr>
              <a:t>Patērētāju aizsardzības tiesību aktu ievērošana </a:t>
            </a:r>
            <a:r>
              <a:rPr lang="lv-LV" sz="2800" b="0" strike="noStrike" spc="-1" dirty="0">
                <a:solidFill>
                  <a:srgbClr val="000000"/>
                </a:solidFill>
                <a:latin typeface="Calibri"/>
                <a:ea typeface="DejaVu Sans"/>
              </a:rPr>
              <a:t>tiek uzskatīta par vitālu profesionālās rūpības sastāvdaļu</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CustomShape 1"/>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28" name="Picture 6"/>
          <p:cNvPicPr/>
          <p:nvPr/>
        </p:nvPicPr>
        <p:blipFill>
          <a:blip r:embed="rId3"/>
          <a:stretch/>
        </p:blipFill>
        <p:spPr>
          <a:xfrm>
            <a:off x="3600" y="6240240"/>
            <a:ext cx="550080" cy="614520"/>
          </a:xfrm>
          <a:prstGeom prst="rect">
            <a:avLst/>
          </a:prstGeom>
          <a:ln>
            <a:noFill/>
          </a:ln>
        </p:spPr>
      </p:pic>
      <p:sp>
        <p:nvSpPr>
          <p:cNvPr id="629" name="CustomShape 2"/>
          <p:cNvSpPr/>
          <p:nvPr/>
        </p:nvSpPr>
        <p:spPr>
          <a:xfrm>
            <a:off x="761040" y="1278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lv-LV" sz="2800" b="1" strike="noStrike" spc="-1" dirty="0">
                <a:solidFill>
                  <a:srgbClr val="000000"/>
                </a:solidFill>
                <a:latin typeface="Calibri"/>
                <a:ea typeface="DejaVu Sans"/>
              </a:rPr>
              <a:t>Labi, bet ja tirgotājs tik un tā pārkāpj manas patērētāja tiesības</a:t>
            </a:r>
            <a:r>
              <a:rPr lang="lv-LV" sz="2800" b="1" strike="noStrike" spc="-1" dirty="0" smtClean="0">
                <a:solidFill>
                  <a:srgbClr val="000000"/>
                </a:solidFill>
                <a:latin typeface="Calibri"/>
                <a:ea typeface="DejaVu Sans"/>
              </a:rPr>
              <a:t>? Kā </a:t>
            </a:r>
            <a:r>
              <a:rPr lang="lv-LV" sz="2800" b="1" strike="noStrike" spc="-1" dirty="0">
                <a:solidFill>
                  <a:srgbClr val="000000"/>
                </a:solidFill>
                <a:latin typeface="Calibri"/>
                <a:ea typeface="DejaVu Sans"/>
              </a:rPr>
              <a:t>man panāk to ievērošanu?</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31" name="Picture 6"/>
          <p:cNvPicPr/>
          <p:nvPr/>
        </p:nvPicPr>
        <p:blipFill>
          <a:blip r:embed="rId3"/>
          <a:stretch/>
        </p:blipFill>
        <p:spPr>
          <a:xfrm>
            <a:off x="0" y="6240240"/>
            <a:ext cx="547560" cy="612000"/>
          </a:xfrm>
          <a:prstGeom prst="rect">
            <a:avLst/>
          </a:prstGeom>
          <a:ln>
            <a:noFill/>
          </a:ln>
        </p:spPr>
      </p:pic>
      <p:sp>
        <p:nvSpPr>
          <p:cNvPr id="632"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Tiesību īstenošana – divas iespējas patērētājiem</a:t>
            </a:r>
            <a:endParaRPr lang="lv-LV" sz="3200" b="0" strike="noStrike" spc="-1">
              <a:latin typeface="arial"/>
            </a:endParaRPr>
          </a:p>
        </p:txBody>
      </p:sp>
      <p:sp>
        <p:nvSpPr>
          <p:cNvPr id="63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34" name="CustomShape 4"/>
          <p:cNvSpPr/>
          <p:nvPr/>
        </p:nvSpPr>
        <p:spPr>
          <a:xfrm>
            <a:off x="3420000" y="1512000"/>
            <a:ext cx="5542200" cy="694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Patērētāja tiesību pārkāpums</a:t>
            </a:r>
            <a:endParaRPr lang="lv-LV" sz="2800" b="0" strike="noStrike" spc="-1">
              <a:latin typeface="arial"/>
            </a:endParaRPr>
          </a:p>
        </p:txBody>
      </p:sp>
      <p:sp>
        <p:nvSpPr>
          <p:cNvPr id="635" name="CustomShape 5"/>
          <p:cNvSpPr/>
          <p:nvPr/>
        </p:nvSpPr>
        <p:spPr>
          <a:xfrm>
            <a:off x="1692000" y="3389040"/>
            <a:ext cx="4316760" cy="301716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oAutofit/>
          </a:bodyPr>
          <a:lstStyle/>
          <a:p>
            <a:pPr algn="ctr">
              <a:lnSpc>
                <a:spcPct val="100000"/>
              </a:lnSpc>
            </a:pPr>
            <a:r>
              <a:rPr lang="lv-LV" sz="2800" b="0" u="sng" strike="noStrike" spc="-1">
                <a:solidFill>
                  <a:srgbClr val="000000"/>
                </a:solidFill>
                <a:uFillTx/>
                <a:latin typeface="Calibri"/>
                <a:ea typeface="DejaVu Sans"/>
              </a:rPr>
              <a:t>1. iespēja</a:t>
            </a:r>
            <a:endParaRPr lang="lv-LV" sz="2800" b="0" strike="noStrike" spc="-1">
              <a:latin typeface="arial"/>
            </a:endParaRPr>
          </a:p>
          <a:p>
            <a:pPr algn="ctr">
              <a:lnSpc>
                <a:spcPct val="100000"/>
              </a:lnSpc>
            </a:pPr>
            <a:r>
              <a:rPr lang="lv-LV" sz="2800" b="0" strike="noStrike" spc="-1">
                <a:solidFill>
                  <a:srgbClr val="000000"/>
                </a:solidFill>
                <a:latin typeface="Calibri"/>
                <a:ea typeface="DejaVu Sans"/>
              </a:rPr>
              <a:t>Rīkoties individuāli:</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 sazināties ar tirgotāju</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 saņemt padomu un palīdzību</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 izmantot patērētāju SAI</a:t>
            </a:r>
            <a:endParaRPr lang="lv-LV" sz="2800" b="0" strike="noStrike" spc="-1">
              <a:latin typeface="arial"/>
            </a:endParaRPr>
          </a:p>
        </p:txBody>
      </p:sp>
      <p:sp>
        <p:nvSpPr>
          <p:cNvPr id="636" name="CustomShape 6"/>
          <p:cNvSpPr/>
          <p:nvPr/>
        </p:nvSpPr>
        <p:spPr>
          <a:xfrm>
            <a:off x="6300000" y="3389040"/>
            <a:ext cx="4316760" cy="301716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oAutofit/>
          </a:bodyPr>
          <a:lstStyle/>
          <a:p>
            <a:pPr algn="ctr">
              <a:lnSpc>
                <a:spcPct val="100000"/>
              </a:lnSpc>
            </a:pPr>
            <a:r>
              <a:rPr lang="lv-LV" sz="2800" b="0" u="sng" strike="noStrike" spc="-1">
                <a:solidFill>
                  <a:srgbClr val="000000"/>
                </a:solidFill>
                <a:uFillTx/>
                <a:latin typeface="Calibri"/>
                <a:ea typeface="DejaVu Sans"/>
              </a:rPr>
              <a:t>2. iespēja</a:t>
            </a:r>
            <a:endParaRPr lang="lv-LV" sz="2800" b="0" strike="noStrike" spc="-1">
              <a:latin typeface="arial"/>
            </a:endParaRPr>
          </a:p>
          <a:p>
            <a:pPr algn="ctr">
              <a:lnSpc>
                <a:spcPct val="100000"/>
              </a:lnSpc>
            </a:pPr>
            <a:r>
              <a:rPr lang="lv-LV" sz="2800" b="0" strike="noStrike" spc="-1">
                <a:solidFill>
                  <a:srgbClr val="000000"/>
                </a:solidFill>
                <a:latin typeface="Calibri"/>
                <a:ea typeface="DejaVu Sans"/>
              </a:rPr>
              <a:t>Rīkoties kolektīvi:</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 pieprasīt iestādei apturēt pārkāpumu</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 piedalīties kolektīvajā prasībā</a:t>
            </a:r>
            <a:endParaRPr lang="lv-LV" sz="2800" b="0" strike="noStrike" spc="-1">
              <a:latin typeface="arial"/>
            </a:endParaRPr>
          </a:p>
          <a:p>
            <a:pPr>
              <a:lnSpc>
                <a:spcPct val="100000"/>
              </a:lnSpc>
            </a:pPr>
            <a:endParaRPr lang="lv-LV" sz="2800" b="0" strike="noStrike" spc="-1">
              <a:latin typeface="arial"/>
            </a:endParaRPr>
          </a:p>
        </p:txBody>
      </p:sp>
      <p:sp>
        <p:nvSpPr>
          <p:cNvPr id="637" name="CustomShape 7"/>
          <p:cNvSpPr/>
          <p:nvPr/>
        </p:nvSpPr>
        <p:spPr>
          <a:xfrm>
            <a:off x="4752000" y="237600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638" name="CustomShape 8"/>
          <p:cNvSpPr/>
          <p:nvPr/>
        </p:nvSpPr>
        <p:spPr>
          <a:xfrm>
            <a:off x="7236360" y="237636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 name="Line 1"/>
          <p:cNvSpPr/>
          <p:nvPr/>
        </p:nvSpPr>
        <p:spPr>
          <a:xfrm>
            <a:off x="653040" y="2699280"/>
            <a:ext cx="531252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40" name="Line 2"/>
          <p:cNvSpPr/>
          <p:nvPr/>
        </p:nvSpPr>
        <p:spPr>
          <a:xfrm flipV="1">
            <a:off x="6008760" y="1654200"/>
            <a:ext cx="0" cy="487692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41" name="Line 3"/>
          <p:cNvSpPr/>
          <p:nvPr/>
        </p:nvSpPr>
        <p:spPr>
          <a:xfrm>
            <a:off x="6048000" y="2699280"/>
            <a:ext cx="531252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42" name="CustomShape 4"/>
          <p:cNvSpPr/>
          <p:nvPr/>
        </p:nvSpPr>
        <p:spPr>
          <a:xfrm>
            <a:off x="660600" y="1800000"/>
            <a:ext cx="5311800" cy="94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gn="ctr">
              <a:lnSpc>
                <a:spcPct val="100000"/>
              </a:lnSpc>
            </a:pPr>
            <a:r>
              <a:rPr lang="lv-LV" sz="2400" b="1" strike="noStrike" spc="-1">
                <a:solidFill>
                  <a:srgbClr val="000000"/>
                </a:solidFill>
                <a:latin typeface="Asap"/>
                <a:ea typeface="DejaVu Sans"/>
              </a:rPr>
              <a:t>Patērētāju tiesību aizsardzības centrs</a:t>
            </a:r>
            <a:endParaRPr lang="lv-LV" sz="2400" b="0" strike="noStrike" spc="-1">
              <a:latin typeface="arial"/>
            </a:endParaRPr>
          </a:p>
          <a:p>
            <a:pPr algn="ctr">
              <a:lnSpc>
                <a:spcPct val="100000"/>
              </a:lnSpc>
            </a:pPr>
            <a:r>
              <a:rPr lang="lv-LV" sz="2400" b="0" u="sng" strike="noStrike" spc="-1">
                <a:solidFill>
                  <a:srgbClr val="0000FF"/>
                </a:solidFill>
                <a:uFillTx/>
                <a:latin typeface="Asap"/>
                <a:ea typeface="DejaVu Sans"/>
                <a:hlinkClick r:id="rId2"/>
              </a:rPr>
              <a:t>www.ptac.gov.lv</a:t>
            </a:r>
            <a:endParaRPr lang="lv-LV" sz="2400" b="0" strike="noStrike" spc="-1">
              <a:latin typeface="arial"/>
            </a:endParaRPr>
          </a:p>
        </p:txBody>
      </p:sp>
      <p:sp>
        <p:nvSpPr>
          <p:cNvPr id="643" name="CustomShape 5"/>
          <p:cNvSpPr/>
          <p:nvPr/>
        </p:nvSpPr>
        <p:spPr>
          <a:xfrm>
            <a:off x="6095880" y="1800000"/>
            <a:ext cx="5571720" cy="81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gn="ctr">
              <a:lnSpc>
                <a:spcPct val="100000"/>
              </a:lnSpc>
            </a:pPr>
            <a:r>
              <a:rPr lang="lv-LV" sz="2400" b="1" strike="noStrike" spc="-1">
                <a:solidFill>
                  <a:srgbClr val="000000"/>
                </a:solidFill>
                <a:latin typeface="Asap"/>
                <a:ea typeface="DejaVu Sans"/>
              </a:rPr>
              <a:t>Patērētāju nevalstiskās organizācijas</a:t>
            </a:r>
            <a:endParaRPr lang="lv-LV" sz="2400" b="0" strike="noStrike" spc="-1">
              <a:latin typeface="arial"/>
            </a:endParaRPr>
          </a:p>
          <a:p>
            <a:pPr algn="ctr">
              <a:lnSpc>
                <a:spcPct val="100000"/>
              </a:lnSpc>
            </a:pPr>
            <a:r>
              <a:rPr lang="lv-LV" sz="2400" b="0" u="sng" strike="noStrike" spc="-1">
                <a:solidFill>
                  <a:srgbClr val="0000FF"/>
                </a:solidFill>
                <a:uFillTx/>
                <a:latin typeface="Asap"/>
                <a:ea typeface="DejaVu Sans"/>
                <a:hlinkClick r:id="rId3"/>
              </a:rPr>
              <a:t>www.pateretajs.lv</a:t>
            </a:r>
            <a:endParaRPr lang="lv-LV" sz="2400" b="0" strike="noStrike" spc="-1">
              <a:latin typeface="arial"/>
            </a:endParaRPr>
          </a:p>
        </p:txBody>
      </p:sp>
      <p:sp>
        <p:nvSpPr>
          <p:cNvPr id="644" name="CustomShape 6"/>
          <p:cNvSpPr/>
          <p:nvPr/>
        </p:nvSpPr>
        <p:spPr>
          <a:xfrm>
            <a:off x="696600" y="2873520"/>
            <a:ext cx="5136480" cy="363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nSpc>
                <a:spcPct val="100000"/>
              </a:lnSpc>
            </a:pPr>
            <a:r>
              <a:rPr lang="lv-LV" sz="2400" b="1" strike="noStrike" spc="-1">
                <a:solidFill>
                  <a:srgbClr val="00A933"/>
                </a:solidFill>
                <a:latin typeface="Asap"/>
                <a:ea typeface="DejaVu Sans"/>
              </a:rPr>
              <a:t>+</a:t>
            </a:r>
            <a:r>
              <a:rPr lang="lv-LV" sz="2400" b="0" strike="noStrike" spc="-1">
                <a:solidFill>
                  <a:srgbClr val="00A933"/>
                </a:solidFill>
                <a:latin typeface="Asap"/>
                <a:ea typeface="DejaVu Sans"/>
              </a:rPr>
              <a:t> Bez maksas</a:t>
            </a:r>
            <a:endParaRPr lang="lv-LV" sz="2400" b="0" strike="noStrike" spc="-1">
              <a:latin typeface="arial"/>
            </a:endParaRPr>
          </a:p>
          <a:p>
            <a:pPr>
              <a:lnSpc>
                <a:spcPct val="100000"/>
              </a:lnSpc>
            </a:pPr>
            <a:r>
              <a:rPr lang="lv-LV" sz="2400" b="1" strike="noStrike" spc="-1">
                <a:solidFill>
                  <a:srgbClr val="00A933"/>
                </a:solidFill>
                <a:latin typeface="Asap"/>
                <a:ea typeface="DejaVu Sans"/>
              </a:rPr>
              <a:t>+ </a:t>
            </a:r>
            <a:r>
              <a:rPr lang="lv-LV" sz="2400" b="0" strike="noStrike" spc="-1">
                <a:solidFill>
                  <a:srgbClr val="00A933"/>
                </a:solidFill>
                <a:latin typeface="Asap"/>
                <a:ea typeface="DejaVu Sans"/>
              </a:rPr>
              <a:t>Ir vairāk resursu</a:t>
            </a:r>
            <a:endParaRPr lang="lv-LV" sz="2400" b="0" strike="noStrike" spc="-1">
              <a:latin typeface="arial"/>
            </a:endParaRPr>
          </a:p>
          <a:p>
            <a:pPr>
              <a:lnSpc>
                <a:spcPct val="100000"/>
              </a:lnSpc>
            </a:pPr>
            <a:r>
              <a:rPr lang="lv-LV" sz="2400" b="1" strike="noStrike" spc="-1">
                <a:solidFill>
                  <a:srgbClr val="00A933"/>
                </a:solidFill>
                <a:latin typeface="Asap"/>
                <a:ea typeface="DejaVu Sans"/>
              </a:rPr>
              <a:t>+</a:t>
            </a:r>
            <a:r>
              <a:rPr lang="lv-LV" sz="2400" b="0" strike="noStrike" spc="-1">
                <a:solidFill>
                  <a:srgbClr val="00A933"/>
                </a:solidFill>
                <a:latin typeface="Asap"/>
                <a:ea typeface="DejaVu Sans"/>
              </a:rPr>
              <a:t> Plašāka kompetence</a:t>
            </a:r>
            <a:endParaRPr lang="lv-LV" sz="2400" b="0" strike="noStrike" spc="-1">
              <a:latin typeface="arial"/>
            </a:endParaRPr>
          </a:p>
          <a:p>
            <a:pPr>
              <a:lnSpc>
                <a:spcPct val="100000"/>
              </a:lnSpc>
            </a:pPr>
            <a:r>
              <a:rPr lang="lv-LV" sz="2400" b="1" strike="noStrike" spc="-1">
                <a:solidFill>
                  <a:srgbClr val="FF0000"/>
                </a:solidFill>
                <a:latin typeface="Asap"/>
                <a:ea typeface="DejaVu Sans"/>
              </a:rPr>
              <a:t>-</a:t>
            </a:r>
            <a:r>
              <a:rPr lang="lv-LV" sz="2400" b="0" strike="noStrike" spc="-1">
                <a:solidFill>
                  <a:srgbClr val="FF0000"/>
                </a:solidFill>
                <a:latin typeface="Asap"/>
                <a:ea typeface="DejaVu Sans"/>
              </a:rPr>
              <a:t> Ne tik elastīgs, vairāk formāls</a:t>
            </a:r>
            <a:endParaRPr lang="lv-LV" sz="2400" b="0" strike="noStrike" spc="-1">
              <a:latin typeface="arial"/>
            </a:endParaRPr>
          </a:p>
          <a:p>
            <a:pPr>
              <a:lnSpc>
                <a:spcPct val="100000"/>
              </a:lnSpc>
            </a:pPr>
            <a:r>
              <a:rPr lang="lv-LV" sz="2400" b="1" strike="noStrike" spc="-1">
                <a:solidFill>
                  <a:srgbClr val="FF0000"/>
                </a:solidFill>
                <a:latin typeface="Asap"/>
                <a:ea typeface="DejaVu Sans"/>
              </a:rPr>
              <a:t>-</a:t>
            </a:r>
            <a:r>
              <a:rPr lang="lv-LV" sz="2400" b="0" strike="noStrike" spc="-1">
                <a:solidFill>
                  <a:srgbClr val="FF0000"/>
                </a:solidFill>
                <a:latin typeface="Asap"/>
                <a:ea typeface="DejaVu Sans"/>
              </a:rPr>
              <a:t> Tikai viena nodaļa reģionā (Daugavpilī)</a:t>
            </a:r>
            <a:endParaRPr lang="lv-LV" sz="2400" b="0" strike="noStrike" spc="-1">
              <a:latin typeface="arial"/>
            </a:endParaRPr>
          </a:p>
        </p:txBody>
      </p:sp>
      <p:sp>
        <p:nvSpPr>
          <p:cNvPr id="645" name="CustomShape 7"/>
          <p:cNvSpPr/>
          <p:nvPr/>
        </p:nvSpPr>
        <p:spPr>
          <a:xfrm>
            <a:off x="6183000" y="2873520"/>
            <a:ext cx="5136480" cy="30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nSpc>
                <a:spcPct val="100000"/>
              </a:lnSpc>
            </a:pPr>
            <a:r>
              <a:rPr lang="lv-LV" sz="2400" b="1" strike="noStrike" spc="-1">
                <a:solidFill>
                  <a:srgbClr val="00A933"/>
                </a:solidFill>
                <a:latin typeface="Asap"/>
                <a:ea typeface="DejaVu Sans"/>
              </a:rPr>
              <a:t>+</a:t>
            </a:r>
            <a:r>
              <a:rPr lang="lv-LV" sz="2400" b="0" strike="noStrike" spc="-1">
                <a:solidFill>
                  <a:srgbClr val="00A933"/>
                </a:solidFill>
                <a:latin typeface="Asap"/>
                <a:ea typeface="DejaVu Sans"/>
              </a:rPr>
              <a:t> Bez maksas</a:t>
            </a:r>
            <a:endParaRPr lang="lv-LV" sz="2400" b="0" strike="noStrike" spc="-1">
              <a:latin typeface="arial"/>
            </a:endParaRPr>
          </a:p>
          <a:p>
            <a:pPr>
              <a:lnSpc>
                <a:spcPct val="100000"/>
              </a:lnSpc>
            </a:pPr>
            <a:r>
              <a:rPr lang="lv-LV" sz="2400" b="1" strike="noStrike" spc="-1">
                <a:solidFill>
                  <a:srgbClr val="00A933"/>
                </a:solidFill>
                <a:latin typeface="Asap"/>
                <a:ea typeface="DejaVu Sans"/>
              </a:rPr>
              <a:t>+</a:t>
            </a:r>
            <a:r>
              <a:rPr lang="lv-LV" sz="2400" b="0" strike="noStrike" spc="-1">
                <a:solidFill>
                  <a:srgbClr val="00A933"/>
                </a:solidFill>
                <a:latin typeface="Asap"/>
                <a:ea typeface="DejaVu Sans"/>
              </a:rPr>
              <a:t> Elastīga, neformāla</a:t>
            </a:r>
            <a:endParaRPr lang="lv-LV" sz="2400" b="0" strike="noStrike" spc="-1">
              <a:latin typeface="arial"/>
            </a:endParaRPr>
          </a:p>
          <a:p>
            <a:pPr>
              <a:lnSpc>
                <a:spcPct val="100000"/>
              </a:lnSpc>
            </a:pPr>
            <a:r>
              <a:rPr lang="lv-LV" sz="2400" b="1" strike="noStrike" spc="-1">
                <a:solidFill>
                  <a:srgbClr val="00A933"/>
                </a:solidFill>
                <a:latin typeface="Asap"/>
                <a:ea typeface="DejaVu Sans"/>
              </a:rPr>
              <a:t>+</a:t>
            </a:r>
            <a:r>
              <a:rPr lang="lv-LV" sz="2400" b="0" strike="noStrike" spc="-1">
                <a:solidFill>
                  <a:srgbClr val="00A933"/>
                </a:solidFill>
                <a:latin typeface="Asap"/>
                <a:ea typeface="DejaVu Sans"/>
              </a:rPr>
              <a:t> Nodaļas visos Latvijas reģionos</a:t>
            </a:r>
            <a:endParaRPr lang="lv-LV" sz="2400" b="0" strike="noStrike" spc="-1">
              <a:latin typeface="arial"/>
            </a:endParaRPr>
          </a:p>
          <a:p>
            <a:pPr>
              <a:lnSpc>
                <a:spcPct val="100000"/>
              </a:lnSpc>
            </a:pPr>
            <a:r>
              <a:rPr lang="lv-LV" sz="2400" b="1" strike="noStrike" spc="-1">
                <a:solidFill>
                  <a:srgbClr val="FF0000"/>
                </a:solidFill>
                <a:latin typeface="Asap"/>
                <a:ea typeface="DejaVu Sans"/>
              </a:rPr>
              <a:t>-</a:t>
            </a:r>
            <a:r>
              <a:rPr lang="lv-LV" sz="2400" b="0" strike="noStrike" spc="-1">
                <a:solidFill>
                  <a:srgbClr val="FF0000"/>
                </a:solidFill>
                <a:latin typeface="Asap"/>
                <a:ea typeface="DejaVu Sans"/>
              </a:rPr>
              <a:t> Mazāk resursu</a:t>
            </a:r>
            <a:endParaRPr lang="lv-LV" sz="2400" b="0" strike="noStrike" spc="-1">
              <a:latin typeface="arial"/>
            </a:endParaRPr>
          </a:p>
          <a:p>
            <a:pPr>
              <a:lnSpc>
                <a:spcPct val="100000"/>
              </a:lnSpc>
            </a:pPr>
            <a:r>
              <a:rPr lang="lv-LV" sz="2400" b="1" strike="noStrike" spc="-1">
                <a:solidFill>
                  <a:srgbClr val="FF0000"/>
                </a:solidFill>
                <a:latin typeface="Asap"/>
                <a:ea typeface="Adobe Blank"/>
              </a:rPr>
              <a:t>-</a:t>
            </a:r>
            <a:r>
              <a:rPr lang="lv-LV" sz="2400" b="0" strike="noStrike" spc="-1">
                <a:solidFill>
                  <a:srgbClr val="FF0000"/>
                </a:solidFill>
                <a:latin typeface="Asap"/>
                <a:ea typeface="Adobe Blank"/>
              </a:rPr>
              <a:t> Šaurāka kompetence</a:t>
            </a:r>
            <a:endParaRPr lang="lv-LV" sz="2400" b="0" strike="noStrike" spc="-1">
              <a:latin typeface="arial"/>
            </a:endParaRPr>
          </a:p>
          <a:p>
            <a:pPr>
              <a:lnSpc>
                <a:spcPct val="100000"/>
              </a:lnSpc>
            </a:pPr>
            <a:endParaRPr lang="lv-LV" sz="2400" b="0" strike="noStrike" spc="-1">
              <a:latin typeface="arial"/>
            </a:endParaRPr>
          </a:p>
        </p:txBody>
      </p:sp>
      <p:sp>
        <p:nvSpPr>
          <p:cNvPr id="646" name="CustomShape 8"/>
          <p:cNvSpPr/>
          <p:nvPr/>
        </p:nvSpPr>
        <p:spPr>
          <a:xfrm rot="16200000">
            <a:off x="-3152520" y="316584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47" name="Picture 6"/>
          <p:cNvPicPr/>
          <p:nvPr/>
        </p:nvPicPr>
        <p:blipFill>
          <a:blip r:embed="rId4"/>
          <a:stretch/>
        </p:blipFill>
        <p:spPr>
          <a:xfrm>
            <a:off x="3960" y="6240240"/>
            <a:ext cx="550080" cy="614520"/>
          </a:xfrm>
          <a:prstGeom prst="rect">
            <a:avLst/>
          </a:prstGeom>
          <a:ln>
            <a:noFill/>
          </a:ln>
        </p:spPr>
      </p:pic>
      <p:sp>
        <p:nvSpPr>
          <p:cNvPr id="648" name="CustomShape 9"/>
          <p:cNvSpPr/>
          <p:nvPr/>
        </p:nvSpPr>
        <p:spPr>
          <a:xfrm>
            <a:off x="978480" y="28584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Kur saņemt Padomu un palīdzību latvijā</a:t>
            </a:r>
            <a:endParaRPr lang="lv-LV" sz="3200" b="0" strike="noStrike" spc="-1">
              <a:latin typeface="arial"/>
            </a:endParaRPr>
          </a:p>
        </p:txBody>
      </p:sp>
      <p:sp>
        <p:nvSpPr>
          <p:cNvPr id="649" name="Line 10"/>
          <p:cNvSpPr/>
          <p:nvPr/>
        </p:nvSpPr>
        <p:spPr>
          <a:xfrm>
            <a:off x="696960" y="117288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 name="Line 1"/>
          <p:cNvSpPr/>
          <p:nvPr/>
        </p:nvSpPr>
        <p:spPr>
          <a:xfrm>
            <a:off x="653040" y="2699280"/>
            <a:ext cx="531252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51" name="Line 2"/>
          <p:cNvSpPr/>
          <p:nvPr/>
        </p:nvSpPr>
        <p:spPr>
          <a:xfrm flipV="1">
            <a:off x="6004800" y="1654200"/>
            <a:ext cx="0" cy="487692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52" name="Line 3"/>
          <p:cNvSpPr/>
          <p:nvPr/>
        </p:nvSpPr>
        <p:spPr>
          <a:xfrm>
            <a:off x="6048000" y="2699280"/>
            <a:ext cx="531252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653" name="CustomShape 4"/>
          <p:cNvSpPr/>
          <p:nvPr/>
        </p:nvSpPr>
        <p:spPr>
          <a:xfrm>
            <a:off x="696600" y="1961280"/>
            <a:ext cx="5136480" cy="5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gn="ctr">
              <a:lnSpc>
                <a:spcPct val="100000"/>
              </a:lnSpc>
            </a:pPr>
            <a:r>
              <a:rPr lang="lv-LV" sz="2400" b="1" strike="noStrike" spc="-1">
                <a:solidFill>
                  <a:srgbClr val="000000"/>
                </a:solidFill>
                <a:latin typeface="Asap"/>
                <a:ea typeface="DejaVu Sans"/>
              </a:rPr>
              <a:t>Aizliegumi</a:t>
            </a:r>
            <a:endParaRPr lang="lv-LV" sz="2400" b="0" strike="noStrike" spc="-1">
              <a:latin typeface="arial"/>
            </a:endParaRPr>
          </a:p>
        </p:txBody>
      </p:sp>
      <p:sp>
        <p:nvSpPr>
          <p:cNvPr id="654" name="CustomShape 5"/>
          <p:cNvSpPr/>
          <p:nvPr/>
        </p:nvSpPr>
        <p:spPr>
          <a:xfrm>
            <a:off x="6095880" y="1959120"/>
            <a:ext cx="5571720" cy="6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algn="ctr">
              <a:lnSpc>
                <a:spcPct val="100000"/>
              </a:lnSpc>
            </a:pPr>
            <a:r>
              <a:rPr lang="lv-LV" sz="2400" b="1" strike="noStrike" spc="-1">
                <a:solidFill>
                  <a:srgbClr val="000000"/>
                </a:solidFill>
                <a:latin typeface="Asap"/>
                <a:ea typeface="DejaVu Sans"/>
              </a:rPr>
              <a:t>Kolektīvās prasības</a:t>
            </a:r>
            <a:endParaRPr lang="lv-LV" sz="2400" b="0" strike="noStrike" spc="-1">
              <a:latin typeface="arial"/>
            </a:endParaRPr>
          </a:p>
        </p:txBody>
      </p:sp>
      <p:sp>
        <p:nvSpPr>
          <p:cNvPr id="655" name="CustomShape 6"/>
          <p:cNvSpPr/>
          <p:nvPr/>
        </p:nvSpPr>
        <p:spPr>
          <a:xfrm>
            <a:off x="696600" y="2873520"/>
            <a:ext cx="5136480" cy="363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marL="216000" indent="-214200">
              <a:lnSpc>
                <a:spcPct val="100000"/>
              </a:lnSpc>
              <a:buClr>
                <a:srgbClr val="000000"/>
              </a:buClr>
              <a:buSzPct val="45000"/>
              <a:buFont typeface="Wingdings" charset="2"/>
              <a:buChar char=""/>
            </a:pPr>
            <a:r>
              <a:rPr lang="lv-LV" sz="2400" b="0" strike="noStrike" spc="-1">
                <a:solidFill>
                  <a:srgbClr val="000000"/>
                </a:solidFill>
                <a:latin typeface="Asap"/>
                <a:ea typeface="DejaVu Sans"/>
              </a:rPr>
              <a:t>Mērķis ir apturēt pārkāpumu</a:t>
            </a:r>
            <a:endParaRPr lang="lv-LV" sz="2400" b="0" strike="noStrike" spc="-1">
              <a:latin typeface="arial"/>
            </a:endParaRPr>
          </a:p>
          <a:p>
            <a:pPr marL="216000" indent="-214200">
              <a:lnSpc>
                <a:spcPct val="100000"/>
              </a:lnSpc>
              <a:buClr>
                <a:srgbClr val="000000"/>
              </a:buClr>
              <a:buSzPct val="45000"/>
              <a:buFont typeface="Wingdings" charset="2"/>
              <a:buChar char=""/>
            </a:pPr>
            <a:r>
              <a:rPr lang="lv-LV" sz="2400" b="0" strike="noStrike" spc="-1">
                <a:solidFill>
                  <a:srgbClr val="000000"/>
                </a:solidFill>
                <a:latin typeface="Asap"/>
                <a:ea typeface="DejaVu Sans"/>
              </a:rPr>
              <a:t>Ietver lēmuma pieņemšanu, publiskošanu, un, nepieciešamības gadījumā, naudas soda uzlikšanu</a:t>
            </a:r>
            <a:endParaRPr lang="lv-LV" sz="2400" b="0" strike="noStrike" spc="-1">
              <a:latin typeface="arial"/>
            </a:endParaRPr>
          </a:p>
          <a:p>
            <a:pPr marL="216000" indent="-214200">
              <a:lnSpc>
                <a:spcPct val="100000"/>
              </a:lnSpc>
              <a:buClr>
                <a:srgbClr val="000000"/>
              </a:buClr>
              <a:buSzPct val="45000"/>
              <a:buFont typeface="Wingdings" charset="2"/>
              <a:buChar char=""/>
            </a:pPr>
            <a:r>
              <a:rPr lang="lv-LV" sz="2400" b="0" strike="noStrike" spc="-1">
                <a:solidFill>
                  <a:srgbClr val="000000"/>
                </a:solidFill>
                <a:latin typeface="Asap"/>
                <a:ea typeface="DejaVu Sans"/>
              </a:rPr>
              <a:t>Latvijā īsteno Patērētāju tiesību aizsardzības centrs</a:t>
            </a:r>
            <a:endParaRPr lang="lv-LV" sz="2400" b="0" strike="noStrike" spc="-1">
              <a:latin typeface="arial"/>
            </a:endParaRPr>
          </a:p>
        </p:txBody>
      </p:sp>
      <p:sp>
        <p:nvSpPr>
          <p:cNvPr id="656" name="CustomShape 7"/>
          <p:cNvSpPr/>
          <p:nvPr/>
        </p:nvSpPr>
        <p:spPr>
          <a:xfrm>
            <a:off x="6183000" y="2873520"/>
            <a:ext cx="5136480" cy="2697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noAutofit/>
          </a:bodyPr>
          <a:lstStyle/>
          <a:p>
            <a:pPr marL="216000" indent="-214200">
              <a:lnSpc>
                <a:spcPct val="100000"/>
              </a:lnSpc>
              <a:buClr>
                <a:srgbClr val="000000"/>
              </a:buClr>
              <a:buSzPct val="45000"/>
              <a:buFont typeface="Wingdings" charset="2"/>
              <a:buChar char=""/>
            </a:pPr>
            <a:r>
              <a:rPr lang="lv-LV" sz="2400" b="0" strike="noStrike" spc="-1">
                <a:solidFill>
                  <a:srgbClr val="000000"/>
                </a:solidFill>
                <a:latin typeface="Asap"/>
                <a:ea typeface="DejaVu Sans"/>
              </a:rPr>
              <a:t>Mērķis ir nodrošināt, ka zināms patērētāju daudzums ar līdzīgiem prasījumiem gūst apmierinājumu  (t.sk. kompensāciju) viena procesa ietvaros</a:t>
            </a:r>
            <a:endParaRPr lang="lv-LV" sz="2400" b="0" strike="noStrike" spc="-1">
              <a:latin typeface="arial"/>
            </a:endParaRPr>
          </a:p>
          <a:p>
            <a:pPr marL="216000" indent="-214200">
              <a:lnSpc>
                <a:spcPct val="100000"/>
              </a:lnSpc>
              <a:buClr>
                <a:srgbClr val="000000"/>
              </a:buClr>
              <a:buSzPct val="45000"/>
              <a:buFont typeface="Wingdings" charset="2"/>
              <a:buChar char=""/>
            </a:pPr>
            <a:r>
              <a:rPr lang="lv-LV" sz="2400" b="0" strike="noStrike" spc="-1">
                <a:solidFill>
                  <a:srgbClr val="000000"/>
                </a:solidFill>
                <a:latin typeface="Asap"/>
                <a:ea typeface="DejaVu Sans"/>
              </a:rPr>
              <a:t>Parasti īsteno patērētāju organizācijas</a:t>
            </a:r>
            <a:endParaRPr lang="lv-LV" sz="2400" b="0" strike="noStrike" spc="-1">
              <a:latin typeface="arial"/>
            </a:endParaRPr>
          </a:p>
          <a:p>
            <a:pPr marL="216000" indent="-214200">
              <a:lnSpc>
                <a:spcPct val="100000"/>
              </a:lnSpc>
              <a:buClr>
                <a:srgbClr val="000000"/>
              </a:buClr>
              <a:buSzPct val="45000"/>
              <a:buFont typeface="Wingdings" charset="2"/>
              <a:buChar char=""/>
            </a:pPr>
            <a:r>
              <a:rPr lang="lv-LV" sz="2400" b="1" strike="noStrike" spc="-1">
                <a:solidFill>
                  <a:srgbClr val="000000"/>
                </a:solidFill>
                <a:latin typeface="Asap"/>
                <a:ea typeface="DejaVu Sans"/>
              </a:rPr>
              <a:t>Šobrīd Latvijā nav pieejams</a:t>
            </a:r>
            <a:endParaRPr lang="lv-LV" sz="2400" b="0" strike="noStrike" spc="-1">
              <a:latin typeface="arial"/>
            </a:endParaRPr>
          </a:p>
        </p:txBody>
      </p:sp>
      <p:sp>
        <p:nvSpPr>
          <p:cNvPr id="657" name="CustomShape 8"/>
          <p:cNvSpPr/>
          <p:nvPr/>
        </p:nvSpPr>
        <p:spPr>
          <a:xfrm>
            <a:off x="978480" y="28908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Kolektīvā tiesību īstenošana</a:t>
            </a:r>
            <a:endParaRPr lang="lv-LV" sz="3200" b="0" strike="noStrike" spc="-1">
              <a:latin typeface="arial"/>
            </a:endParaRPr>
          </a:p>
        </p:txBody>
      </p:sp>
      <p:sp>
        <p:nvSpPr>
          <p:cNvPr id="658" name="Line 9"/>
          <p:cNvSpPr/>
          <p:nvPr/>
        </p:nvSpPr>
        <p:spPr>
          <a:xfrm>
            <a:off x="696960" y="11761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59" name="CustomShape 10"/>
          <p:cNvSpPr/>
          <p:nvPr/>
        </p:nvSpPr>
        <p:spPr>
          <a:xfrm rot="16200000">
            <a:off x="-3152520" y="316620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60" name="Picture 6"/>
          <p:cNvPicPr/>
          <p:nvPr/>
        </p:nvPicPr>
        <p:blipFill>
          <a:blip r:embed="rId3"/>
          <a:stretch/>
        </p:blipFill>
        <p:spPr>
          <a:xfrm>
            <a:off x="4320" y="6240240"/>
            <a:ext cx="550080" cy="6145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CustomShape 1"/>
          <p:cNvSpPr/>
          <p:nvPr/>
        </p:nvSpPr>
        <p:spPr>
          <a:xfrm>
            <a:off x="653040" y="1696320"/>
            <a:ext cx="10970640" cy="4596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marL="216000" indent="-214200">
              <a:lnSpc>
                <a:spcPct val="100000"/>
              </a:lnSpc>
              <a:spcAft>
                <a:spcPts val="567"/>
              </a:spcAft>
              <a:buClr>
                <a:srgbClr val="000000"/>
              </a:buClr>
              <a:buSzPct val="45000"/>
              <a:buFont typeface="Wingdings" charset="2"/>
              <a:buChar char=""/>
            </a:pPr>
            <a:r>
              <a:rPr lang="lv-LV" sz="3200" b="0" strike="noStrike" spc="-1" dirty="0">
                <a:solidFill>
                  <a:srgbClr val="000000"/>
                </a:solidFill>
                <a:latin typeface="arial"/>
                <a:ea typeface="DejaVu Sans"/>
              </a:rPr>
              <a:t>Latvijā </a:t>
            </a:r>
            <a:r>
              <a:rPr lang="lv-LV" sz="3200" b="0" u="sng" strike="noStrike" spc="-1" dirty="0">
                <a:solidFill>
                  <a:srgbClr val="000000"/>
                </a:solidFill>
                <a:uFillTx/>
                <a:latin typeface="arial"/>
                <a:ea typeface="DejaVu Sans"/>
              </a:rPr>
              <a:t>tikai valsts pārvaldes iestādes</a:t>
            </a:r>
            <a:r>
              <a:rPr lang="lv-LV" sz="3200" b="0" strike="noStrike" spc="-1" dirty="0">
                <a:solidFill>
                  <a:srgbClr val="000000"/>
                </a:solidFill>
                <a:latin typeface="arial"/>
                <a:ea typeface="DejaVu Sans"/>
              </a:rPr>
              <a:t> ir tiesīgas veikt izmeklēšanu un pieņemt lēmumus (Patērētāju tiesību aizsardzības centrs, Veselības inspekcija)</a:t>
            </a:r>
            <a:endParaRPr lang="lv-LV" sz="3200" b="0" strike="noStrike" spc="-1" dirty="0">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dirty="0">
                <a:solidFill>
                  <a:srgbClr val="000000"/>
                </a:solidFill>
                <a:latin typeface="arial"/>
                <a:ea typeface="DejaVu Sans"/>
              </a:rPr>
              <a:t>Valsts iestādēs pašas nosaka prioritātes</a:t>
            </a:r>
            <a:endParaRPr lang="lv-LV" sz="3200" b="0" strike="noStrike" spc="-1" dirty="0">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dirty="0">
                <a:solidFill>
                  <a:srgbClr val="000000"/>
                </a:solidFill>
                <a:latin typeface="arial"/>
                <a:ea typeface="DejaVu Sans"/>
              </a:rPr>
              <a:t>Patērētāju organizācijas ir tiesīgas aicināt valsts iestādes rīkoties</a:t>
            </a:r>
            <a:endParaRPr lang="lv-LV" sz="3200" b="0" strike="noStrike" spc="-1" dirty="0">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dirty="0">
                <a:solidFill>
                  <a:srgbClr val="000000"/>
                </a:solidFill>
                <a:latin typeface="arial"/>
                <a:ea typeface="DejaVu Sans"/>
              </a:rPr>
              <a:t>Tirgotājiem ir iespēja izteikt brīvprātīgu apņemšanos novērst pārkāpumu</a:t>
            </a:r>
            <a:endParaRPr lang="lv-LV" sz="3200" b="0" strike="noStrike" spc="-1" dirty="0">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dirty="0">
                <a:solidFill>
                  <a:srgbClr val="000000"/>
                </a:solidFill>
                <a:latin typeface="arial"/>
                <a:ea typeface="DejaVu Sans"/>
              </a:rPr>
              <a:t>Naudas sodi var sasniegt 100 000 EUR</a:t>
            </a:r>
            <a:endParaRPr lang="lv-LV" sz="3200" b="0" strike="noStrike" spc="-1" dirty="0">
              <a:latin typeface="arial"/>
            </a:endParaRPr>
          </a:p>
        </p:txBody>
      </p:sp>
      <p:sp>
        <p:nvSpPr>
          <p:cNvPr id="662" name="CustomShape 2"/>
          <p:cNvSpPr/>
          <p:nvPr/>
        </p:nvSpPr>
        <p:spPr>
          <a:xfrm>
            <a:off x="978480" y="29232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Aizliegumi Latvijā</a:t>
            </a:r>
            <a:endParaRPr lang="lv-LV" sz="3200" b="0" strike="noStrike" spc="-1">
              <a:latin typeface="arial"/>
            </a:endParaRPr>
          </a:p>
        </p:txBody>
      </p:sp>
      <p:sp>
        <p:nvSpPr>
          <p:cNvPr id="663" name="Line 3"/>
          <p:cNvSpPr/>
          <p:nvPr/>
        </p:nvSpPr>
        <p:spPr>
          <a:xfrm>
            <a:off x="696960" y="117936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64" name="CustomShape 4"/>
          <p:cNvSpPr/>
          <p:nvPr/>
        </p:nvSpPr>
        <p:spPr>
          <a:xfrm rot="16200000">
            <a:off x="-3152520" y="320256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65" name="Picture 6"/>
          <p:cNvPicPr/>
          <p:nvPr/>
        </p:nvPicPr>
        <p:blipFill>
          <a:blip r:embed="rId3"/>
          <a:stretch/>
        </p:blipFill>
        <p:spPr>
          <a:xfrm>
            <a:off x="4680" y="6240240"/>
            <a:ext cx="550080" cy="6145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6" name="Picture 665"/>
          <p:cNvPicPr/>
          <p:nvPr/>
        </p:nvPicPr>
        <p:blipFill>
          <a:blip r:embed="rId3"/>
          <a:stretch/>
        </p:blipFill>
        <p:spPr>
          <a:xfrm>
            <a:off x="2507400" y="2215800"/>
            <a:ext cx="930600" cy="1650240"/>
          </a:xfrm>
          <a:prstGeom prst="rect">
            <a:avLst/>
          </a:prstGeom>
          <a:ln>
            <a:noFill/>
          </a:ln>
        </p:spPr>
      </p:pic>
      <p:pic>
        <p:nvPicPr>
          <p:cNvPr id="667" name="Picture 666"/>
          <p:cNvPicPr/>
          <p:nvPr/>
        </p:nvPicPr>
        <p:blipFill>
          <a:blip r:embed="rId4"/>
          <a:stretch/>
        </p:blipFill>
        <p:spPr>
          <a:xfrm>
            <a:off x="6256440" y="2750400"/>
            <a:ext cx="1361520" cy="1310760"/>
          </a:xfrm>
          <a:prstGeom prst="rect">
            <a:avLst/>
          </a:prstGeom>
          <a:ln>
            <a:noFill/>
          </a:ln>
        </p:spPr>
      </p:pic>
      <p:sp>
        <p:nvSpPr>
          <p:cNvPr id="668" name="CustomShape 1"/>
          <p:cNvSpPr/>
          <p:nvPr/>
        </p:nvSpPr>
        <p:spPr>
          <a:xfrm>
            <a:off x="4179960" y="2917080"/>
            <a:ext cx="1566000" cy="259560"/>
          </a:xfrm>
          <a:custGeom>
            <a:avLst/>
            <a:gdLst/>
            <a:ahLst/>
            <a:cxnLst/>
            <a:rect l="l" t="t" r="r" b="b"/>
            <a:pathLst>
              <a:path w="4357" h="728">
                <a:moveTo>
                  <a:pt x="0" y="181"/>
                </a:moveTo>
                <a:lnTo>
                  <a:pt x="3267" y="181"/>
                </a:lnTo>
                <a:lnTo>
                  <a:pt x="3267" y="0"/>
                </a:lnTo>
                <a:lnTo>
                  <a:pt x="4356" y="363"/>
                </a:lnTo>
                <a:lnTo>
                  <a:pt x="3267" y="727"/>
                </a:lnTo>
                <a:lnTo>
                  <a:pt x="3267" y="545"/>
                </a:lnTo>
                <a:lnTo>
                  <a:pt x="0" y="545"/>
                </a:lnTo>
                <a:lnTo>
                  <a:pt x="0" y="181"/>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pic>
        <p:nvPicPr>
          <p:cNvPr id="669" name="Picture 668"/>
          <p:cNvPicPr/>
          <p:nvPr/>
        </p:nvPicPr>
        <p:blipFill>
          <a:blip r:embed="rId3"/>
          <a:stretch/>
        </p:blipFill>
        <p:spPr>
          <a:xfrm>
            <a:off x="2507760" y="4001040"/>
            <a:ext cx="930600" cy="1650240"/>
          </a:xfrm>
          <a:prstGeom prst="rect">
            <a:avLst/>
          </a:prstGeom>
          <a:ln>
            <a:noFill/>
          </a:ln>
        </p:spPr>
      </p:pic>
      <p:pic>
        <p:nvPicPr>
          <p:cNvPr id="670" name="Picture 669"/>
          <p:cNvPicPr/>
          <p:nvPr/>
        </p:nvPicPr>
        <p:blipFill>
          <a:blip r:embed="rId3"/>
          <a:stretch/>
        </p:blipFill>
        <p:spPr>
          <a:xfrm>
            <a:off x="5207760" y="4915440"/>
            <a:ext cx="930600" cy="1650240"/>
          </a:xfrm>
          <a:prstGeom prst="rect">
            <a:avLst/>
          </a:prstGeom>
          <a:ln>
            <a:noFill/>
          </a:ln>
        </p:spPr>
      </p:pic>
      <p:pic>
        <p:nvPicPr>
          <p:cNvPr id="671" name="Picture 670"/>
          <p:cNvPicPr/>
          <p:nvPr/>
        </p:nvPicPr>
        <p:blipFill>
          <a:blip r:embed="rId3"/>
          <a:stretch/>
        </p:blipFill>
        <p:spPr>
          <a:xfrm>
            <a:off x="3727080" y="4871880"/>
            <a:ext cx="930600" cy="1650240"/>
          </a:xfrm>
          <a:prstGeom prst="rect">
            <a:avLst/>
          </a:prstGeom>
          <a:ln>
            <a:noFill/>
          </a:ln>
        </p:spPr>
      </p:pic>
      <p:pic>
        <p:nvPicPr>
          <p:cNvPr id="672" name="Picture 671"/>
          <p:cNvPicPr/>
          <p:nvPr/>
        </p:nvPicPr>
        <p:blipFill>
          <a:blip r:embed="rId3"/>
          <a:stretch/>
        </p:blipFill>
        <p:spPr>
          <a:xfrm>
            <a:off x="6601320" y="4915440"/>
            <a:ext cx="930600" cy="1650240"/>
          </a:xfrm>
          <a:prstGeom prst="rect">
            <a:avLst/>
          </a:prstGeom>
          <a:ln>
            <a:noFill/>
          </a:ln>
        </p:spPr>
      </p:pic>
      <p:pic>
        <p:nvPicPr>
          <p:cNvPr id="673" name="Picture 672"/>
          <p:cNvPicPr/>
          <p:nvPr/>
        </p:nvPicPr>
        <p:blipFill>
          <a:blip r:embed="rId3"/>
          <a:stretch/>
        </p:blipFill>
        <p:spPr>
          <a:xfrm>
            <a:off x="8082360" y="4915440"/>
            <a:ext cx="930600" cy="1650240"/>
          </a:xfrm>
          <a:prstGeom prst="rect">
            <a:avLst/>
          </a:prstGeom>
          <a:ln>
            <a:noFill/>
          </a:ln>
        </p:spPr>
      </p:pic>
      <p:pic>
        <p:nvPicPr>
          <p:cNvPr id="674" name="Picture 673"/>
          <p:cNvPicPr/>
          <p:nvPr/>
        </p:nvPicPr>
        <p:blipFill>
          <a:blip r:embed="rId3"/>
          <a:stretch/>
        </p:blipFill>
        <p:spPr>
          <a:xfrm>
            <a:off x="9476280" y="4915440"/>
            <a:ext cx="930600" cy="1650240"/>
          </a:xfrm>
          <a:prstGeom prst="rect">
            <a:avLst/>
          </a:prstGeom>
          <a:ln>
            <a:noFill/>
          </a:ln>
        </p:spPr>
      </p:pic>
      <p:sp>
        <p:nvSpPr>
          <p:cNvPr id="675" name="CustomShape 2"/>
          <p:cNvSpPr/>
          <p:nvPr/>
        </p:nvSpPr>
        <p:spPr>
          <a:xfrm rot="20778000">
            <a:off x="4178160" y="3962160"/>
            <a:ext cx="1566000" cy="259200"/>
          </a:xfrm>
          <a:custGeom>
            <a:avLst/>
            <a:gdLst/>
            <a:ahLst/>
            <a:cxnLst/>
            <a:rect l="l" t="t" r="r" b="b"/>
            <a:pathLst>
              <a:path w="4357" h="727">
                <a:moveTo>
                  <a:pt x="0" y="181"/>
                </a:moveTo>
                <a:lnTo>
                  <a:pt x="3267" y="181"/>
                </a:lnTo>
                <a:lnTo>
                  <a:pt x="3268" y="0"/>
                </a:lnTo>
                <a:lnTo>
                  <a:pt x="4356" y="363"/>
                </a:lnTo>
                <a:lnTo>
                  <a:pt x="3266" y="726"/>
                </a:lnTo>
                <a:lnTo>
                  <a:pt x="3267" y="544"/>
                </a:lnTo>
                <a:lnTo>
                  <a:pt x="0" y="544"/>
                </a:lnTo>
                <a:lnTo>
                  <a:pt x="0" y="181"/>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76" name="CustomShape 3"/>
          <p:cNvSpPr/>
          <p:nvPr/>
        </p:nvSpPr>
        <p:spPr>
          <a:xfrm rot="19927800">
            <a:off x="4650480" y="4498920"/>
            <a:ext cx="1565280" cy="259200"/>
          </a:xfrm>
          <a:custGeom>
            <a:avLst/>
            <a:gdLst/>
            <a:ahLst/>
            <a:cxnLst/>
            <a:rect l="l" t="t" r="r" b="b"/>
            <a:pathLst>
              <a:path w="4355" h="728">
                <a:moveTo>
                  <a:pt x="0" y="186"/>
                </a:moveTo>
                <a:lnTo>
                  <a:pt x="3265" y="181"/>
                </a:lnTo>
                <a:lnTo>
                  <a:pt x="3265" y="0"/>
                </a:lnTo>
                <a:lnTo>
                  <a:pt x="4354" y="361"/>
                </a:lnTo>
                <a:lnTo>
                  <a:pt x="3265" y="727"/>
                </a:lnTo>
                <a:lnTo>
                  <a:pt x="3264" y="545"/>
                </a:lnTo>
                <a:lnTo>
                  <a:pt x="0" y="548"/>
                </a:lnTo>
                <a:lnTo>
                  <a:pt x="0" y="186"/>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77" name="CustomShape 4"/>
          <p:cNvSpPr/>
          <p:nvPr/>
        </p:nvSpPr>
        <p:spPr>
          <a:xfrm rot="18987000">
            <a:off x="5761800" y="4510440"/>
            <a:ext cx="900000" cy="259200"/>
          </a:xfrm>
          <a:custGeom>
            <a:avLst/>
            <a:gdLst/>
            <a:ahLst/>
            <a:cxnLst/>
            <a:rect l="l" t="t" r="r" b="b"/>
            <a:pathLst>
              <a:path w="2507" h="726">
                <a:moveTo>
                  <a:pt x="1" y="182"/>
                </a:moveTo>
                <a:lnTo>
                  <a:pt x="1879" y="181"/>
                </a:lnTo>
                <a:lnTo>
                  <a:pt x="1880" y="0"/>
                </a:lnTo>
                <a:lnTo>
                  <a:pt x="2506" y="362"/>
                </a:lnTo>
                <a:lnTo>
                  <a:pt x="1879" y="725"/>
                </a:lnTo>
                <a:lnTo>
                  <a:pt x="1879" y="543"/>
                </a:lnTo>
                <a:lnTo>
                  <a:pt x="0" y="545"/>
                </a:lnTo>
                <a:lnTo>
                  <a:pt x="1" y="182"/>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78" name="CustomShape 5"/>
          <p:cNvSpPr/>
          <p:nvPr/>
        </p:nvSpPr>
        <p:spPr>
          <a:xfrm rot="16348800">
            <a:off x="6823800" y="4451040"/>
            <a:ext cx="543240" cy="259200"/>
          </a:xfrm>
          <a:custGeom>
            <a:avLst/>
            <a:gdLst/>
            <a:ahLst/>
            <a:cxnLst/>
            <a:rect l="l" t="t" r="r" b="b"/>
            <a:pathLst>
              <a:path w="1516" h="726">
                <a:moveTo>
                  <a:pt x="0" y="180"/>
                </a:moveTo>
                <a:lnTo>
                  <a:pt x="1137" y="181"/>
                </a:lnTo>
                <a:lnTo>
                  <a:pt x="1136" y="0"/>
                </a:lnTo>
                <a:lnTo>
                  <a:pt x="1515" y="362"/>
                </a:lnTo>
                <a:lnTo>
                  <a:pt x="1136" y="725"/>
                </a:lnTo>
                <a:lnTo>
                  <a:pt x="1136" y="543"/>
                </a:lnTo>
                <a:lnTo>
                  <a:pt x="0" y="544"/>
                </a:lnTo>
                <a:lnTo>
                  <a:pt x="0" y="180"/>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79" name="CustomShape 6"/>
          <p:cNvSpPr/>
          <p:nvPr/>
        </p:nvSpPr>
        <p:spPr>
          <a:xfrm rot="13893600">
            <a:off x="7612920" y="4317480"/>
            <a:ext cx="900000" cy="259200"/>
          </a:xfrm>
          <a:custGeom>
            <a:avLst/>
            <a:gdLst/>
            <a:ahLst/>
            <a:cxnLst/>
            <a:rect l="l" t="t" r="r" b="b"/>
            <a:pathLst>
              <a:path w="2507" h="727">
                <a:moveTo>
                  <a:pt x="0" y="182"/>
                </a:moveTo>
                <a:lnTo>
                  <a:pt x="1879" y="181"/>
                </a:lnTo>
                <a:lnTo>
                  <a:pt x="1879" y="0"/>
                </a:lnTo>
                <a:lnTo>
                  <a:pt x="2506" y="362"/>
                </a:lnTo>
                <a:lnTo>
                  <a:pt x="1879" y="726"/>
                </a:lnTo>
                <a:lnTo>
                  <a:pt x="1879" y="544"/>
                </a:lnTo>
                <a:lnTo>
                  <a:pt x="0" y="545"/>
                </a:lnTo>
                <a:lnTo>
                  <a:pt x="0" y="182"/>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80" name="CustomShape 7"/>
          <p:cNvSpPr/>
          <p:nvPr/>
        </p:nvSpPr>
        <p:spPr>
          <a:xfrm rot="13210800">
            <a:off x="8052840" y="4073400"/>
            <a:ext cx="1559880" cy="259200"/>
          </a:xfrm>
          <a:custGeom>
            <a:avLst/>
            <a:gdLst/>
            <a:ahLst/>
            <a:cxnLst/>
            <a:rect l="l" t="t" r="r" b="b"/>
            <a:pathLst>
              <a:path w="4340" h="727">
                <a:moveTo>
                  <a:pt x="0" y="183"/>
                </a:moveTo>
                <a:lnTo>
                  <a:pt x="3254" y="181"/>
                </a:lnTo>
                <a:lnTo>
                  <a:pt x="3254" y="0"/>
                </a:lnTo>
                <a:lnTo>
                  <a:pt x="4339" y="362"/>
                </a:lnTo>
                <a:lnTo>
                  <a:pt x="3254" y="726"/>
                </a:lnTo>
                <a:lnTo>
                  <a:pt x="3254" y="544"/>
                </a:lnTo>
                <a:lnTo>
                  <a:pt x="0" y="545"/>
                </a:lnTo>
                <a:lnTo>
                  <a:pt x="0" y="183"/>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81" name="CustomShape 8"/>
          <p:cNvSpPr/>
          <p:nvPr/>
        </p:nvSpPr>
        <p:spPr>
          <a:xfrm>
            <a:off x="978480" y="29556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Tā </a:t>
            </a:r>
            <a:r>
              <a:rPr lang="lv-LV" sz="3200" b="1" u="sng" strike="noStrike" cap="all" spc="-1">
                <a:solidFill>
                  <a:srgbClr val="000000"/>
                </a:solidFill>
                <a:uFillTx/>
                <a:latin typeface="Calibri"/>
                <a:ea typeface="DejaVu Sans"/>
              </a:rPr>
              <a:t>nav</a:t>
            </a:r>
            <a:r>
              <a:rPr lang="lv-LV" sz="3200" b="1" strike="noStrike" cap="all" spc="-1">
                <a:solidFill>
                  <a:srgbClr val="000000"/>
                </a:solidFill>
                <a:latin typeface="Calibri"/>
                <a:ea typeface="DejaVu Sans"/>
              </a:rPr>
              <a:t> kolektīvā prasība</a:t>
            </a:r>
            <a:endParaRPr lang="lv-LV" sz="3200" b="0" strike="noStrike" spc="-1">
              <a:latin typeface="arial"/>
            </a:endParaRPr>
          </a:p>
        </p:txBody>
      </p:sp>
      <p:sp>
        <p:nvSpPr>
          <p:cNvPr id="682" name="Line 9"/>
          <p:cNvSpPr/>
          <p:nvPr/>
        </p:nvSpPr>
        <p:spPr>
          <a:xfrm>
            <a:off x="696960" y="118260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683" name="CustomShape 10"/>
          <p:cNvSpPr/>
          <p:nvPr/>
        </p:nvSpPr>
        <p:spPr>
          <a:xfrm rot="16200000">
            <a:off x="-3152520" y="316692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684" name="Picture 6"/>
          <p:cNvPicPr/>
          <p:nvPr/>
        </p:nvPicPr>
        <p:blipFill>
          <a:blip r:embed="rId5"/>
          <a:stretch/>
        </p:blipFill>
        <p:spPr>
          <a:xfrm>
            <a:off x="5040" y="6240240"/>
            <a:ext cx="550080" cy="6145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5" name="Picture 684"/>
          <p:cNvPicPr/>
          <p:nvPr/>
        </p:nvPicPr>
        <p:blipFill>
          <a:blip r:embed="rId3"/>
          <a:stretch/>
        </p:blipFill>
        <p:spPr>
          <a:xfrm>
            <a:off x="2507400" y="2215800"/>
            <a:ext cx="930600" cy="1650240"/>
          </a:xfrm>
          <a:prstGeom prst="rect">
            <a:avLst/>
          </a:prstGeom>
          <a:ln>
            <a:noFill/>
          </a:ln>
        </p:spPr>
      </p:pic>
      <p:pic>
        <p:nvPicPr>
          <p:cNvPr id="686" name="Picture 685"/>
          <p:cNvPicPr/>
          <p:nvPr/>
        </p:nvPicPr>
        <p:blipFill>
          <a:blip r:embed="rId4"/>
          <a:stretch/>
        </p:blipFill>
        <p:spPr>
          <a:xfrm>
            <a:off x="10480320" y="1748880"/>
            <a:ext cx="1361520" cy="1310760"/>
          </a:xfrm>
          <a:prstGeom prst="rect">
            <a:avLst/>
          </a:prstGeom>
          <a:ln>
            <a:noFill/>
          </a:ln>
        </p:spPr>
      </p:pic>
      <p:sp>
        <p:nvSpPr>
          <p:cNvPr id="687" name="CustomShape 1"/>
          <p:cNvSpPr/>
          <p:nvPr/>
        </p:nvSpPr>
        <p:spPr>
          <a:xfrm>
            <a:off x="4179960" y="2917080"/>
            <a:ext cx="1566000" cy="259560"/>
          </a:xfrm>
          <a:custGeom>
            <a:avLst/>
            <a:gdLst/>
            <a:ahLst/>
            <a:cxnLst/>
            <a:rect l="l" t="t" r="r" b="b"/>
            <a:pathLst>
              <a:path w="4357" h="728">
                <a:moveTo>
                  <a:pt x="0" y="181"/>
                </a:moveTo>
                <a:lnTo>
                  <a:pt x="3267" y="181"/>
                </a:lnTo>
                <a:lnTo>
                  <a:pt x="3267" y="0"/>
                </a:lnTo>
                <a:lnTo>
                  <a:pt x="4356" y="363"/>
                </a:lnTo>
                <a:lnTo>
                  <a:pt x="3267" y="727"/>
                </a:lnTo>
                <a:lnTo>
                  <a:pt x="3267" y="545"/>
                </a:lnTo>
                <a:lnTo>
                  <a:pt x="0" y="545"/>
                </a:lnTo>
                <a:lnTo>
                  <a:pt x="0" y="181"/>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pic>
        <p:nvPicPr>
          <p:cNvPr id="688" name="Picture 687"/>
          <p:cNvPicPr/>
          <p:nvPr/>
        </p:nvPicPr>
        <p:blipFill>
          <a:blip r:embed="rId3"/>
          <a:stretch/>
        </p:blipFill>
        <p:spPr>
          <a:xfrm>
            <a:off x="2507760" y="4001040"/>
            <a:ext cx="930600" cy="1650240"/>
          </a:xfrm>
          <a:prstGeom prst="rect">
            <a:avLst/>
          </a:prstGeom>
          <a:ln>
            <a:noFill/>
          </a:ln>
        </p:spPr>
      </p:pic>
      <p:pic>
        <p:nvPicPr>
          <p:cNvPr id="689" name="Picture 688"/>
          <p:cNvPicPr/>
          <p:nvPr/>
        </p:nvPicPr>
        <p:blipFill>
          <a:blip r:embed="rId3"/>
          <a:stretch/>
        </p:blipFill>
        <p:spPr>
          <a:xfrm>
            <a:off x="5207760" y="4915440"/>
            <a:ext cx="930600" cy="1650240"/>
          </a:xfrm>
          <a:prstGeom prst="rect">
            <a:avLst/>
          </a:prstGeom>
          <a:ln>
            <a:noFill/>
          </a:ln>
        </p:spPr>
      </p:pic>
      <p:pic>
        <p:nvPicPr>
          <p:cNvPr id="690" name="Picture 689"/>
          <p:cNvPicPr/>
          <p:nvPr/>
        </p:nvPicPr>
        <p:blipFill>
          <a:blip r:embed="rId3"/>
          <a:stretch/>
        </p:blipFill>
        <p:spPr>
          <a:xfrm>
            <a:off x="3727080" y="4871880"/>
            <a:ext cx="930600" cy="1650240"/>
          </a:xfrm>
          <a:prstGeom prst="rect">
            <a:avLst/>
          </a:prstGeom>
          <a:ln>
            <a:noFill/>
          </a:ln>
        </p:spPr>
      </p:pic>
      <p:pic>
        <p:nvPicPr>
          <p:cNvPr id="691" name="Picture 690"/>
          <p:cNvPicPr/>
          <p:nvPr/>
        </p:nvPicPr>
        <p:blipFill>
          <a:blip r:embed="rId3"/>
          <a:stretch/>
        </p:blipFill>
        <p:spPr>
          <a:xfrm>
            <a:off x="6601320" y="4915440"/>
            <a:ext cx="930600" cy="1650240"/>
          </a:xfrm>
          <a:prstGeom prst="rect">
            <a:avLst/>
          </a:prstGeom>
          <a:ln>
            <a:noFill/>
          </a:ln>
        </p:spPr>
      </p:pic>
      <p:pic>
        <p:nvPicPr>
          <p:cNvPr id="692" name="Picture 691"/>
          <p:cNvPicPr/>
          <p:nvPr/>
        </p:nvPicPr>
        <p:blipFill>
          <a:blip r:embed="rId3"/>
          <a:stretch/>
        </p:blipFill>
        <p:spPr>
          <a:xfrm>
            <a:off x="8082360" y="4915440"/>
            <a:ext cx="930600" cy="1650240"/>
          </a:xfrm>
          <a:prstGeom prst="rect">
            <a:avLst/>
          </a:prstGeom>
          <a:ln>
            <a:noFill/>
          </a:ln>
        </p:spPr>
      </p:pic>
      <p:pic>
        <p:nvPicPr>
          <p:cNvPr id="693" name="Picture 692"/>
          <p:cNvPicPr/>
          <p:nvPr/>
        </p:nvPicPr>
        <p:blipFill>
          <a:blip r:embed="rId3"/>
          <a:stretch/>
        </p:blipFill>
        <p:spPr>
          <a:xfrm>
            <a:off x="9476280" y="4915440"/>
            <a:ext cx="930600" cy="1650240"/>
          </a:xfrm>
          <a:prstGeom prst="rect">
            <a:avLst/>
          </a:prstGeom>
          <a:ln>
            <a:noFill/>
          </a:ln>
        </p:spPr>
      </p:pic>
      <p:sp>
        <p:nvSpPr>
          <p:cNvPr id="694" name="CustomShape 2"/>
          <p:cNvSpPr/>
          <p:nvPr/>
        </p:nvSpPr>
        <p:spPr>
          <a:xfrm rot="20778000">
            <a:off x="4178160" y="3962160"/>
            <a:ext cx="1566000" cy="259200"/>
          </a:xfrm>
          <a:custGeom>
            <a:avLst/>
            <a:gdLst/>
            <a:ahLst/>
            <a:cxnLst/>
            <a:rect l="l" t="t" r="r" b="b"/>
            <a:pathLst>
              <a:path w="4357" h="727">
                <a:moveTo>
                  <a:pt x="0" y="181"/>
                </a:moveTo>
                <a:lnTo>
                  <a:pt x="3267" y="181"/>
                </a:lnTo>
                <a:lnTo>
                  <a:pt x="3268" y="0"/>
                </a:lnTo>
                <a:lnTo>
                  <a:pt x="4356" y="363"/>
                </a:lnTo>
                <a:lnTo>
                  <a:pt x="3266" y="726"/>
                </a:lnTo>
                <a:lnTo>
                  <a:pt x="3267" y="544"/>
                </a:lnTo>
                <a:lnTo>
                  <a:pt x="0" y="544"/>
                </a:lnTo>
                <a:lnTo>
                  <a:pt x="0" y="181"/>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95" name="CustomShape 3"/>
          <p:cNvSpPr/>
          <p:nvPr/>
        </p:nvSpPr>
        <p:spPr>
          <a:xfrm rot="19927800">
            <a:off x="4650480" y="4498920"/>
            <a:ext cx="1565280" cy="259200"/>
          </a:xfrm>
          <a:custGeom>
            <a:avLst/>
            <a:gdLst/>
            <a:ahLst/>
            <a:cxnLst/>
            <a:rect l="l" t="t" r="r" b="b"/>
            <a:pathLst>
              <a:path w="4355" h="728">
                <a:moveTo>
                  <a:pt x="0" y="186"/>
                </a:moveTo>
                <a:lnTo>
                  <a:pt x="3265" y="181"/>
                </a:lnTo>
                <a:lnTo>
                  <a:pt x="3265" y="0"/>
                </a:lnTo>
                <a:lnTo>
                  <a:pt x="4354" y="361"/>
                </a:lnTo>
                <a:lnTo>
                  <a:pt x="3265" y="727"/>
                </a:lnTo>
                <a:lnTo>
                  <a:pt x="3264" y="545"/>
                </a:lnTo>
                <a:lnTo>
                  <a:pt x="0" y="548"/>
                </a:lnTo>
                <a:lnTo>
                  <a:pt x="0" y="186"/>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96" name="CustomShape 4"/>
          <p:cNvSpPr/>
          <p:nvPr/>
        </p:nvSpPr>
        <p:spPr>
          <a:xfrm rot="18987000">
            <a:off x="5761800" y="4510440"/>
            <a:ext cx="900000" cy="259200"/>
          </a:xfrm>
          <a:custGeom>
            <a:avLst/>
            <a:gdLst/>
            <a:ahLst/>
            <a:cxnLst/>
            <a:rect l="l" t="t" r="r" b="b"/>
            <a:pathLst>
              <a:path w="2507" h="726">
                <a:moveTo>
                  <a:pt x="1" y="182"/>
                </a:moveTo>
                <a:lnTo>
                  <a:pt x="1879" y="181"/>
                </a:lnTo>
                <a:lnTo>
                  <a:pt x="1880" y="0"/>
                </a:lnTo>
                <a:lnTo>
                  <a:pt x="2506" y="362"/>
                </a:lnTo>
                <a:lnTo>
                  <a:pt x="1879" y="725"/>
                </a:lnTo>
                <a:lnTo>
                  <a:pt x="1879" y="543"/>
                </a:lnTo>
                <a:lnTo>
                  <a:pt x="0" y="545"/>
                </a:lnTo>
                <a:lnTo>
                  <a:pt x="1" y="182"/>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97" name="CustomShape 5"/>
          <p:cNvSpPr/>
          <p:nvPr/>
        </p:nvSpPr>
        <p:spPr>
          <a:xfrm rot="16348800">
            <a:off x="6823800" y="4451040"/>
            <a:ext cx="543240" cy="259200"/>
          </a:xfrm>
          <a:custGeom>
            <a:avLst/>
            <a:gdLst/>
            <a:ahLst/>
            <a:cxnLst/>
            <a:rect l="l" t="t" r="r" b="b"/>
            <a:pathLst>
              <a:path w="1516" h="726">
                <a:moveTo>
                  <a:pt x="0" y="180"/>
                </a:moveTo>
                <a:lnTo>
                  <a:pt x="1137" y="181"/>
                </a:lnTo>
                <a:lnTo>
                  <a:pt x="1136" y="0"/>
                </a:lnTo>
                <a:lnTo>
                  <a:pt x="1515" y="362"/>
                </a:lnTo>
                <a:lnTo>
                  <a:pt x="1136" y="725"/>
                </a:lnTo>
                <a:lnTo>
                  <a:pt x="1136" y="543"/>
                </a:lnTo>
                <a:lnTo>
                  <a:pt x="0" y="544"/>
                </a:lnTo>
                <a:lnTo>
                  <a:pt x="0" y="180"/>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98" name="CustomShape 6"/>
          <p:cNvSpPr/>
          <p:nvPr/>
        </p:nvSpPr>
        <p:spPr>
          <a:xfrm rot="13893600">
            <a:off x="7612920" y="4317480"/>
            <a:ext cx="900000" cy="259200"/>
          </a:xfrm>
          <a:custGeom>
            <a:avLst/>
            <a:gdLst/>
            <a:ahLst/>
            <a:cxnLst/>
            <a:rect l="l" t="t" r="r" b="b"/>
            <a:pathLst>
              <a:path w="2507" h="727">
                <a:moveTo>
                  <a:pt x="0" y="182"/>
                </a:moveTo>
                <a:lnTo>
                  <a:pt x="1879" y="181"/>
                </a:lnTo>
                <a:lnTo>
                  <a:pt x="1879" y="0"/>
                </a:lnTo>
                <a:lnTo>
                  <a:pt x="2506" y="362"/>
                </a:lnTo>
                <a:lnTo>
                  <a:pt x="1879" y="726"/>
                </a:lnTo>
                <a:lnTo>
                  <a:pt x="1879" y="544"/>
                </a:lnTo>
                <a:lnTo>
                  <a:pt x="0" y="545"/>
                </a:lnTo>
                <a:lnTo>
                  <a:pt x="0" y="182"/>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699" name="CustomShape 7"/>
          <p:cNvSpPr/>
          <p:nvPr/>
        </p:nvSpPr>
        <p:spPr>
          <a:xfrm rot="13210800">
            <a:off x="8052840" y="4073400"/>
            <a:ext cx="1559880" cy="259200"/>
          </a:xfrm>
          <a:custGeom>
            <a:avLst/>
            <a:gdLst/>
            <a:ahLst/>
            <a:cxnLst/>
            <a:rect l="l" t="t" r="r" b="b"/>
            <a:pathLst>
              <a:path w="4340" h="727">
                <a:moveTo>
                  <a:pt x="0" y="183"/>
                </a:moveTo>
                <a:lnTo>
                  <a:pt x="3254" y="181"/>
                </a:lnTo>
                <a:lnTo>
                  <a:pt x="3254" y="0"/>
                </a:lnTo>
                <a:lnTo>
                  <a:pt x="4339" y="362"/>
                </a:lnTo>
                <a:lnTo>
                  <a:pt x="3254" y="726"/>
                </a:lnTo>
                <a:lnTo>
                  <a:pt x="3254" y="544"/>
                </a:lnTo>
                <a:lnTo>
                  <a:pt x="0" y="545"/>
                </a:lnTo>
                <a:lnTo>
                  <a:pt x="0" y="183"/>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700" name="CustomShape 8"/>
          <p:cNvSpPr/>
          <p:nvPr/>
        </p:nvSpPr>
        <p:spPr>
          <a:xfrm>
            <a:off x="6095880" y="2723400"/>
            <a:ext cx="2262600" cy="106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lv-LV" sz="2800" b="0" strike="noStrike" spc="-1">
                <a:solidFill>
                  <a:srgbClr val="000000"/>
                </a:solidFill>
                <a:latin typeface="arial"/>
                <a:ea typeface="DejaVu Sans"/>
              </a:rPr>
              <a:t>Patērētāju</a:t>
            </a:r>
            <a:endParaRPr lang="lv-LV" sz="2800" b="0" strike="noStrike" spc="-1">
              <a:latin typeface="arial"/>
            </a:endParaRPr>
          </a:p>
          <a:p>
            <a:pPr algn="ctr">
              <a:lnSpc>
                <a:spcPct val="100000"/>
              </a:lnSpc>
            </a:pPr>
            <a:r>
              <a:rPr lang="lv-LV" sz="2800" b="0" strike="noStrike" spc="-1">
                <a:solidFill>
                  <a:srgbClr val="000000"/>
                </a:solidFill>
                <a:latin typeface="arial"/>
                <a:ea typeface="DejaVu Sans"/>
              </a:rPr>
              <a:t>organizācija</a:t>
            </a:r>
            <a:endParaRPr lang="lv-LV" sz="2800" b="0" strike="noStrike" spc="-1">
              <a:latin typeface="arial"/>
            </a:endParaRPr>
          </a:p>
        </p:txBody>
      </p:sp>
      <p:sp>
        <p:nvSpPr>
          <p:cNvPr id="701" name="CustomShape 9"/>
          <p:cNvSpPr/>
          <p:nvPr/>
        </p:nvSpPr>
        <p:spPr>
          <a:xfrm rot="20654400">
            <a:off x="8579520" y="2360880"/>
            <a:ext cx="1566000" cy="697320"/>
          </a:xfrm>
          <a:custGeom>
            <a:avLst/>
            <a:gdLst/>
            <a:ahLst/>
            <a:cxnLst/>
            <a:rect l="l" t="t" r="r" b="b"/>
            <a:pathLst>
              <a:path w="4358" h="1945">
                <a:moveTo>
                  <a:pt x="0" y="489"/>
                </a:moveTo>
                <a:lnTo>
                  <a:pt x="3267" y="485"/>
                </a:lnTo>
                <a:lnTo>
                  <a:pt x="3266" y="0"/>
                </a:lnTo>
                <a:lnTo>
                  <a:pt x="4357" y="970"/>
                </a:lnTo>
                <a:lnTo>
                  <a:pt x="3268" y="1944"/>
                </a:lnTo>
                <a:lnTo>
                  <a:pt x="3268" y="1457"/>
                </a:lnTo>
                <a:lnTo>
                  <a:pt x="1" y="1460"/>
                </a:lnTo>
                <a:lnTo>
                  <a:pt x="0" y="489"/>
                </a:lnTo>
              </a:path>
            </a:pathLst>
          </a:custGeom>
          <a:solidFill>
            <a:srgbClr val="008000"/>
          </a:solidFill>
          <a:ln>
            <a:solidFill>
              <a:srgbClr val="008000"/>
            </a:solidFill>
          </a:ln>
        </p:spPr>
        <p:style>
          <a:lnRef idx="0">
            <a:scrgbClr r="0" g="0" b="0"/>
          </a:lnRef>
          <a:fillRef idx="0">
            <a:scrgbClr r="0" g="0" b="0"/>
          </a:fillRef>
          <a:effectRef idx="0">
            <a:scrgbClr r="0" g="0" b="0"/>
          </a:effectRef>
          <a:fontRef idx="minor"/>
        </p:style>
      </p:sp>
      <p:sp>
        <p:nvSpPr>
          <p:cNvPr id="702" name="CustomShape 10"/>
          <p:cNvSpPr/>
          <p:nvPr/>
        </p:nvSpPr>
        <p:spPr>
          <a:xfrm>
            <a:off x="978480" y="2988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Tā </a:t>
            </a:r>
            <a:r>
              <a:rPr lang="lv-LV" sz="3200" b="1" u="sng" strike="noStrike" cap="all" spc="-1">
                <a:solidFill>
                  <a:srgbClr val="000000"/>
                </a:solidFill>
                <a:uFillTx/>
                <a:latin typeface="Calibri"/>
                <a:ea typeface="DejaVu Sans"/>
              </a:rPr>
              <a:t>ir</a:t>
            </a:r>
            <a:r>
              <a:rPr lang="lv-LV" sz="3200" b="1" strike="noStrike" cap="all" spc="-1">
                <a:solidFill>
                  <a:srgbClr val="000000"/>
                </a:solidFill>
                <a:latin typeface="Calibri"/>
                <a:ea typeface="DejaVu Sans"/>
              </a:rPr>
              <a:t> kolektīvā prasība</a:t>
            </a:r>
            <a:endParaRPr lang="lv-LV" sz="3200" b="0" strike="noStrike" spc="-1">
              <a:latin typeface="arial"/>
            </a:endParaRPr>
          </a:p>
        </p:txBody>
      </p:sp>
      <p:sp>
        <p:nvSpPr>
          <p:cNvPr id="703" name="Line 11"/>
          <p:cNvSpPr/>
          <p:nvPr/>
        </p:nvSpPr>
        <p:spPr>
          <a:xfrm>
            <a:off x="696960" y="11858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704" name="CustomShape 12"/>
          <p:cNvSpPr/>
          <p:nvPr/>
        </p:nvSpPr>
        <p:spPr>
          <a:xfrm rot="16200000">
            <a:off x="-3152520" y="316692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705" name="Picture 6"/>
          <p:cNvPicPr/>
          <p:nvPr/>
        </p:nvPicPr>
        <p:blipFill>
          <a:blip r:embed="rId5"/>
          <a:stretch/>
        </p:blipFill>
        <p:spPr>
          <a:xfrm>
            <a:off x="5040" y="6240240"/>
            <a:ext cx="550080" cy="6145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CustomShape 1"/>
          <p:cNvSpPr/>
          <p:nvPr/>
        </p:nvSpPr>
        <p:spPr>
          <a:xfrm>
            <a:off x="653040" y="1588320"/>
            <a:ext cx="10970640" cy="45964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4200">
              <a:lnSpc>
                <a:spcPct val="100000"/>
              </a:lnSpc>
              <a:spcAft>
                <a:spcPts val="567"/>
              </a:spcAft>
              <a:buClr>
                <a:srgbClr val="000000"/>
              </a:buClr>
              <a:buSzPct val="45000"/>
              <a:buFont typeface="Wingdings" charset="2"/>
              <a:buChar char=""/>
            </a:pPr>
            <a:r>
              <a:rPr lang="lv-LV" sz="3200" b="0" strike="noStrike" spc="-1">
                <a:solidFill>
                  <a:srgbClr val="000000"/>
                </a:solidFill>
                <a:latin typeface="arial"/>
                <a:ea typeface="DejaVu Sans"/>
              </a:rPr>
              <a:t>Viens prasītājs – daudz labuma guvēju</a:t>
            </a:r>
            <a:endParaRPr lang="lv-LV" sz="3200" b="0" strike="noStrike" spc="-1">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a:solidFill>
                  <a:srgbClr val="000000"/>
                </a:solidFill>
                <a:latin typeface="arial"/>
                <a:ea typeface="DejaVu Sans"/>
              </a:rPr>
              <a:t>Prasītājs nav labuma guvēju pārstāvis</a:t>
            </a:r>
            <a:endParaRPr lang="lv-LV" sz="3200" b="0" strike="noStrike" spc="-1">
              <a:latin typeface="arial"/>
            </a:endParaRPr>
          </a:p>
          <a:p>
            <a:pPr marL="216000" indent="-214200">
              <a:lnSpc>
                <a:spcPct val="100000"/>
              </a:lnSpc>
              <a:spcAft>
                <a:spcPts val="567"/>
              </a:spcAft>
              <a:buClr>
                <a:srgbClr val="000000"/>
              </a:buClr>
              <a:buSzPct val="45000"/>
              <a:buFont typeface="Wingdings" charset="2"/>
              <a:buChar char=""/>
            </a:pPr>
            <a:r>
              <a:rPr lang="lv-LV" sz="3200" b="0" strike="noStrike" spc="-1">
                <a:solidFill>
                  <a:srgbClr val="000000"/>
                </a:solidFill>
                <a:latin typeface="arial"/>
                <a:ea typeface="DejaVu Sans"/>
              </a:rPr>
              <a:t>Iespējami dažādi prasību veidi – līguma izpilde, zaudējumu atlīdzināšana, preču remonts, atteikuma tiesības u.t.t.</a:t>
            </a:r>
            <a:endParaRPr lang="lv-LV" sz="3200" b="0" strike="noStrike" spc="-1">
              <a:latin typeface="arial"/>
            </a:endParaRPr>
          </a:p>
        </p:txBody>
      </p:sp>
      <p:sp>
        <p:nvSpPr>
          <p:cNvPr id="707" name="CustomShape 2"/>
          <p:cNvSpPr/>
          <p:nvPr/>
        </p:nvSpPr>
        <p:spPr>
          <a:xfrm rot="16200000">
            <a:off x="-3152520" y="316692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708" name="Picture 6"/>
          <p:cNvPicPr/>
          <p:nvPr/>
        </p:nvPicPr>
        <p:blipFill>
          <a:blip r:embed="rId3"/>
          <a:stretch/>
        </p:blipFill>
        <p:spPr>
          <a:xfrm>
            <a:off x="5040" y="6240240"/>
            <a:ext cx="550080" cy="614520"/>
          </a:xfrm>
          <a:prstGeom prst="rect">
            <a:avLst/>
          </a:prstGeom>
          <a:ln>
            <a:noFill/>
          </a:ln>
        </p:spPr>
      </p:pic>
      <p:sp>
        <p:nvSpPr>
          <p:cNvPr id="709" name="CustomShape 3"/>
          <p:cNvSpPr/>
          <p:nvPr/>
        </p:nvSpPr>
        <p:spPr>
          <a:xfrm>
            <a:off x="978480" y="30204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Kolektīvās prasības</a:t>
            </a:r>
            <a:endParaRPr lang="lv-LV" sz="3200" b="0" strike="noStrike" spc="-1">
              <a:latin typeface="arial"/>
            </a:endParaRPr>
          </a:p>
        </p:txBody>
      </p:sp>
      <p:sp>
        <p:nvSpPr>
          <p:cNvPr id="710" name="Line 4"/>
          <p:cNvSpPr/>
          <p:nvPr/>
        </p:nvSpPr>
        <p:spPr>
          <a:xfrm>
            <a:off x="696960" y="118908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CustomShape 1"/>
          <p:cNvSpPr/>
          <p:nvPr/>
        </p:nvSpPr>
        <p:spPr>
          <a:xfrm>
            <a:off x="653040" y="1494000"/>
            <a:ext cx="10969920" cy="4479480"/>
          </a:xfrm>
          <a:prstGeom prst="rect">
            <a:avLst/>
          </a:prstGeom>
          <a:noFill/>
          <a:ln>
            <a:noFill/>
          </a:ln>
        </p:spPr>
        <p:style>
          <a:lnRef idx="0">
            <a:scrgbClr r="0" g="0" b="0"/>
          </a:lnRef>
          <a:fillRef idx="0">
            <a:scrgbClr r="0" g="0" b="0"/>
          </a:fillRef>
          <a:effectRef idx="0">
            <a:scrgbClr r="0" g="0" b="0"/>
          </a:effectRef>
          <a:fontRef idx="minor"/>
        </p:style>
      </p:sp>
      <p:sp>
        <p:nvSpPr>
          <p:cNvPr id="485" name="CustomShape 2"/>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Komercprakse</a:t>
            </a:r>
            <a:endParaRPr lang="lv-LV" sz="3200" b="0" strike="noStrike" spc="-1">
              <a:latin typeface="arial"/>
            </a:endParaRPr>
          </a:p>
        </p:txBody>
      </p:sp>
      <p:sp>
        <p:nvSpPr>
          <p:cNvPr id="486" name="Line 3"/>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87" name="CustomShape 4"/>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488" name="Picture 6"/>
          <p:cNvPicPr/>
          <p:nvPr/>
        </p:nvPicPr>
        <p:blipFill>
          <a:blip r:embed="rId3"/>
          <a:stretch/>
        </p:blipFill>
        <p:spPr>
          <a:xfrm>
            <a:off x="3600" y="6240240"/>
            <a:ext cx="550080" cy="614520"/>
          </a:xfrm>
          <a:prstGeom prst="rect">
            <a:avLst/>
          </a:prstGeom>
          <a:ln>
            <a:noFill/>
          </a:ln>
        </p:spPr>
      </p:pic>
      <p:sp>
        <p:nvSpPr>
          <p:cNvPr id="489" name="CustomShape 5"/>
          <p:cNvSpPr/>
          <p:nvPr/>
        </p:nvSpPr>
        <p:spPr>
          <a:xfrm>
            <a:off x="789480" y="2382840"/>
            <a:ext cx="10967040" cy="312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300"/>
              </a:spcBef>
            </a:pPr>
            <a:r>
              <a:rPr lang="lv-LV" sz="3600" b="0" strike="noStrike" spc="-1">
                <a:solidFill>
                  <a:srgbClr val="000000"/>
                </a:solidFill>
                <a:latin typeface="Calibri"/>
                <a:ea typeface="DejaVu Sans"/>
              </a:rPr>
              <a:t>Jēdziens ir </a:t>
            </a:r>
            <a:r>
              <a:rPr lang="lv-LV" sz="3600" b="1" strike="noStrike" spc="-1">
                <a:solidFill>
                  <a:srgbClr val="000000"/>
                </a:solidFill>
                <a:latin typeface="Calibri"/>
                <a:ea typeface="DejaVu Sans"/>
              </a:rPr>
              <a:t>ļoti</a:t>
            </a:r>
            <a:r>
              <a:rPr lang="lv-LV" sz="3600" b="0" strike="noStrike" spc="-1">
                <a:solidFill>
                  <a:srgbClr val="000000"/>
                </a:solidFill>
                <a:latin typeface="Calibri"/>
                <a:ea typeface="DejaVu Sans"/>
              </a:rPr>
              <a:t> plašs – </a:t>
            </a:r>
            <a:r>
              <a:rPr lang="lv-LV" sz="3600" b="1" strike="noStrike" spc="-1">
                <a:solidFill>
                  <a:srgbClr val="000000"/>
                </a:solidFill>
                <a:latin typeface="Calibri"/>
                <a:ea typeface="DejaVu Sans"/>
              </a:rPr>
              <a:t>jebkura darbība </a:t>
            </a:r>
            <a:r>
              <a:rPr lang="lv-LV" sz="3600" b="0" strike="noStrike" spc="-1">
                <a:solidFill>
                  <a:srgbClr val="000000"/>
                </a:solidFill>
                <a:latin typeface="Calibri"/>
                <a:ea typeface="DejaVu Sans"/>
              </a:rPr>
              <a:t>(uzvedība, apgalvojums, komerciāla saziņa, tirgvedība) </a:t>
            </a:r>
            <a:r>
              <a:rPr lang="lv-LV" sz="3600" b="1" strike="noStrike" spc="-1">
                <a:solidFill>
                  <a:srgbClr val="000000"/>
                </a:solidFill>
                <a:latin typeface="Calibri"/>
                <a:ea typeface="DejaVu Sans"/>
              </a:rPr>
              <a:t>vai bezdarbība</a:t>
            </a:r>
            <a:r>
              <a:rPr lang="lv-LV" sz="3600" b="0" strike="noStrike" spc="-1">
                <a:solidFill>
                  <a:srgbClr val="000000"/>
                </a:solidFill>
                <a:latin typeface="Calibri"/>
                <a:ea typeface="DejaVu Sans"/>
              </a:rPr>
              <a:t> (noklusējums), kas tieši saistīta ar tirdzniecības veicināšanu, preces (ķermeniskas vai bezķermeniskas lietas) pārdošanu vai pakalpojuma sniegšanu patērētājam</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CustomShape 1"/>
          <p:cNvSpPr/>
          <p:nvPr/>
        </p:nvSpPr>
        <p:spPr>
          <a:xfrm rot="16200000">
            <a:off x="-3152880" y="3161160"/>
            <a:ext cx="6854040" cy="5396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491" name="Picture 6"/>
          <p:cNvPicPr/>
          <p:nvPr/>
        </p:nvPicPr>
        <p:blipFill>
          <a:blip r:embed="rId3"/>
          <a:stretch/>
        </p:blipFill>
        <p:spPr>
          <a:xfrm>
            <a:off x="0" y="6240240"/>
            <a:ext cx="549720" cy="614160"/>
          </a:xfrm>
          <a:prstGeom prst="rect">
            <a:avLst/>
          </a:prstGeom>
          <a:ln>
            <a:noFill/>
          </a:ln>
        </p:spPr>
      </p:pic>
      <p:sp>
        <p:nvSpPr>
          <p:cNvPr id="492" name="CustomShape 2"/>
          <p:cNvSpPr/>
          <p:nvPr/>
        </p:nvSpPr>
        <p:spPr>
          <a:xfrm>
            <a:off x="978480" y="256680"/>
            <a:ext cx="10796400" cy="80100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lnSpcReduction="10000"/>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493" name="Line 3"/>
          <p:cNvSpPr/>
          <p:nvPr/>
        </p:nvSpPr>
        <p:spPr>
          <a:xfrm>
            <a:off x="696960" y="1143720"/>
            <a:ext cx="10800000" cy="0"/>
          </a:xfrm>
          <a:prstGeom prst="line">
            <a:avLst/>
          </a:prstGeom>
          <a:ln w="12600">
            <a:solidFill>
              <a:srgbClr val="7030A0"/>
            </a:solidFill>
            <a:round/>
          </a:ln>
        </p:spPr>
        <p:style>
          <a:lnRef idx="0">
            <a:scrgbClr r="0" g="0" b="0"/>
          </a:lnRef>
          <a:fillRef idx="0">
            <a:scrgbClr r="0" g="0" b="0"/>
          </a:fillRef>
          <a:effectRef idx="0">
            <a:scrgbClr r="0" g="0" b="0"/>
          </a:effectRef>
          <a:fontRef idx="minor"/>
        </p:style>
      </p:sp>
      <p:sp>
        <p:nvSpPr>
          <p:cNvPr id="494" name="CustomShape 4"/>
          <p:cNvSpPr/>
          <p:nvPr/>
        </p:nvSpPr>
        <p:spPr>
          <a:xfrm>
            <a:off x="1116360" y="2386080"/>
            <a:ext cx="9068400" cy="219420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spcBef>
                <a:spcPts val="850"/>
              </a:spcBef>
              <a:spcAft>
                <a:spcPts val="850"/>
              </a:spcAft>
            </a:pPr>
            <a:r>
              <a:rPr lang="lv-LV" sz="3600" b="1" strike="noStrike" spc="-1">
                <a:solidFill>
                  <a:srgbClr val="000000"/>
                </a:solidFill>
                <a:latin typeface="Calibri"/>
                <a:ea typeface="DejaVu Sans"/>
              </a:rPr>
              <a:t> Noteikumi par negodīgo komercpraksi attiecas gan uz bezsaistes, gan uz tiešsaistes praksi, kā arī uz visām precēm un pakalpojumiem! </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CustomShape 1"/>
          <p:cNvSpPr/>
          <p:nvPr/>
        </p:nvSpPr>
        <p:spPr>
          <a:xfrm>
            <a:off x="653040" y="1494000"/>
            <a:ext cx="10969920" cy="4479480"/>
          </a:xfrm>
          <a:prstGeom prst="rect">
            <a:avLst/>
          </a:prstGeom>
          <a:noFill/>
          <a:ln>
            <a:noFill/>
          </a:ln>
        </p:spPr>
        <p:style>
          <a:lnRef idx="0">
            <a:scrgbClr r="0" g="0" b="0"/>
          </a:lnRef>
          <a:fillRef idx="0">
            <a:scrgbClr r="0" g="0" b="0"/>
          </a:fillRef>
          <a:effectRef idx="0">
            <a:scrgbClr r="0" g="0" b="0"/>
          </a:effectRef>
          <a:fontRef idx="minor"/>
        </p:style>
      </p:sp>
      <p:sp>
        <p:nvSpPr>
          <p:cNvPr id="496" name="CustomShape 2"/>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Negodīgā komercprakse</a:t>
            </a:r>
            <a:endParaRPr lang="lv-LV" sz="3200" b="0" strike="noStrike" spc="-1">
              <a:latin typeface="arial"/>
            </a:endParaRPr>
          </a:p>
        </p:txBody>
      </p:sp>
      <p:sp>
        <p:nvSpPr>
          <p:cNvPr id="497" name="Line 3"/>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98" name="CustomShape 4"/>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499" name="Picture 6"/>
          <p:cNvPicPr/>
          <p:nvPr/>
        </p:nvPicPr>
        <p:blipFill>
          <a:blip r:embed="rId3"/>
          <a:stretch/>
        </p:blipFill>
        <p:spPr>
          <a:xfrm>
            <a:off x="3600" y="6240240"/>
            <a:ext cx="550080" cy="614520"/>
          </a:xfrm>
          <a:prstGeom prst="rect">
            <a:avLst/>
          </a:prstGeom>
          <a:ln>
            <a:noFill/>
          </a:ln>
        </p:spPr>
      </p:pic>
      <p:sp>
        <p:nvSpPr>
          <p:cNvPr id="500" name="CustomShape 5"/>
          <p:cNvSpPr/>
          <p:nvPr/>
        </p:nvSpPr>
        <p:spPr>
          <a:xfrm>
            <a:off x="6912000" y="1584000"/>
            <a:ext cx="4317840" cy="2157840"/>
          </a:xfrm>
          <a:prstGeom prst="rect">
            <a:avLst/>
          </a:prstGeom>
          <a:noFill/>
          <a:ln w="76320">
            <a:solidFill>
              <a:srgbClr val="7030A0"/>
            </a:solidFill>
            <a:round/>
          </a:ln>
        </p:spPr>
        <p:style>
          <a:lnRef idx="0">
            <a:scrgbClr r="0" g="0" b="0"/>
          </a:lnRef>
          <a:fillRef idx="0">
            <a:scrgbClr r="0" g="0" b="0"/>
          </a:fillRef>
          <a:effectRef idx="0">
            <a:scrgbClr r="0" g="0" b="0"/>
          </a:effectRef>
          <a:fontRef idx="minor"/>
        </p:style>
        <p:txBody>
          <a:bodyPr lIns="127800" tIns="82800" rIns="127800" bIns="82800" anchor="ctr">
            <a:noAutofit/>
          </a:bodyPr>
          <a:lstStyle/>
          <a:p>
            <a:pPr algn="ctr">
              <a:lnSpc>
                <a:spcPct val="100000"/>
              </a:lnSpc>
            </a:pPr>
            <a:r>
              <a:rPr lang="lv-LV" sz="2800" b="0" strike="noStrike" spc="-1">
                <a:solidFill>
                  <a:srgbClr val="000000"/>
                </a:solidFill>
                <a:latin typeface="Calibri"/>
                <a:ea typeface="DejaVu Sans"/>
              </a:rPr>
              <a:t>Būtiski mazina patērētāja iespēju pieņemt </a:t>
            </a:r>
            <a:r>
              <a:rPr lang="lv-LV" sz="2800" b="1" strike="noStrike" spc="-1">
                <a:solidFill>
                  <a:srgbClr val="000000"/>
                </a:solidFill>
                <a:latin typeface="Calibri"/>
                <a:ea typeface="DejaVu Sans"/>
              </a:rPr>
              <a:t>uz informāciju balstītu un </a:t>
            </a:r>
            <a:r>
              <a:rPr lang="lv-LV" sz="2800" b="0" strike="noStrike" spc="-1">
                <a:solidFill>
                  <a:srgbClr val="000000"/>
                </a:solidFill>
                <a:latin typeface="Calibri"/>
                <a:ea typeface="DejaVu Sans"/>
              </a:rPr>
              <a:t>tādējādi arī </a:t>
            </a:r>
            <a:r>
              <a:rPr lang="lv-LV" sz="2800" b="1" strike="noStrike" spc="-1">
                <a:solidFill>
                  <a:srgbClr val="000000"/>
                </a:solidFill>
                <a:latin typeface="Calibri"/>
                <a:ea typeface="DejaVu Sans"/>
              </a:rPr>
              <a:t>efektīvu izvēli</a:t>
            </a:r>
            <a:endParaRPr lang="lv-LV" sz="2800" b="0" strike="noStrike" spc="-1">
              <a:latin typeface="arial"/>
            </a:endParaRPr>
          </a:p>
        </p:txBody>
      </p:sp>
      <p:sp>
        <p:nvSpPr>
          <p:cNvPr id="501" name="CustomShape 6"/>
          <p:cNvSpPr/>
          <p:nvPr/>
        </p:nvSpPr>
        <p:spPr>
          <a:xfrm>
            <a:off x="1296000" y="4284000"/>
            <a:ext cx="4317840" cy="2157840"/>
          </a:xfrm>
          <a:prstGeom prst="rect">
            <a:avLst/>
          </a:prstGeom>
          <a:noFill/>
          <a:ln w="76320">
            <a:solidFill>
              <a:srgbClr val="7030A0"/>
            </a:solidFill>
            <a:round/>
          </a:ln>
        </p:spPr>
        <p:style>
          <a:lnRef idx="0">
            <a:scrgbClr r="0" g="0" b="0"/>
          </a:lnRef>
          <a:fillRef idx="0">
            <a:scrgbClr r="0" g="0" b="0"/>
          </a:fillRef>
          <a:effectRef idx="0">
            <a:scrgbClr r="0" g="0" b="0"/>
          </a:effectRef>
          <a:fontRef idx="minor"/>
        </p:style>
        <p:txBody>
          <a:bodyPr lIns="127800" tIns="82800" rIns="127800" bIns="82800" anchor="ctr">
            <a:noAutofit/>
          </a:bodyPr>
          <a:lstStyle/>
          <a:p>
            <a:pPr algn="ctr">
              <a:lnSpc>
                <a:spcPct val="100000"/>
              </a:lnSpc>
            </a:pPr>
            <a:r>
              <a:rPr lang="lv-LV" sz="2800" b="0" strike="noStrike" spc="-1">
                <a:solidFill>
                  <a:srgbClr val="000000"/>
                </a:solidFill>
                <a:latin typeface="Calibri"/>
                <a:ea typeface="DejaVu Sans"/>
              </a:rPr>
              <a:t>Būtiski </a:t>
            </a:r>
            <a:r>
              <a:rPr lang="lv-LV" sz="2800" b="1" strike="noStrike" spc="-1">
                <a:solidFill>
                  <a:srgbClr val="000000"/>
                </a:solidFill>
                <a:latin typeface="Calibri"/>
                <a:ea typeface="DejaVu Sans"/>
              </a:rPr>
              <a:t>mazina</a:t>
            </a:r>
            <a:r>
              <a:rPr lang="lv-LV" sz="2800" b="0" strike="noStrike" spc="-1">
                <a:solidFill>
                  <a:srgbClr val="000000"/>
                </a:solidFill>
                <a:latin typeface="Calibri"/>
                <a:ea typeface="DejaVu Sans"/>
              </a:rPr>
              <a:t> patērētāja </a:t>
            </a:r>
            <a:r>
              <a:rPr lang="lv-LV" sz="2800" b="1" strike="noStrike" spc="-1">
                <a:solidFill>
                  <a:srgbClr val="000000"/>
                </a:solidFill>
                <a:latin typeface="Calibri"/>
                <a:ea typeface="DejaVu Sans"/>
              </a:rPr>
              <a:t>izvēles brīvību</a:t>
            </a:r>
            <a:endParaRPr lang="lv-LV" sz="2800" b="0" strike="noStrike" spc="-1">
              <a:latin typeface="arial"/>
            </a:endParaRPr>
          </a:p>
        </p:txBody>
      </p:sp>
      <p:sp>
        <p:nvSpPr>
          <p:cNvPr id="502" name="CustomShape 7"/>
          <p:cNvSpPr/>
          <p:nvPr/>
        </p:nvSpPr>
        <p:spPr>
          <a:xfrm>
            <a:off x="3312000" y="2124000"/>
            <a:ext cx="933840" cy="933840"/>
          </a:xfrm>
          <a:prstGeom prst="ellipse">
            <a:avLst/>
          </a:prstGeom>
          <a:noFill/>
          <a:ln w="76320">
            <a:solidFill>
              <a:srgbClr val="7030A0"/>
            </a:solidFill>
            <a:round/>
          </a:ln>
        </p:spPr>
        <p:style>
          <a:lnRef idx="0">
            <a:scrgbClr r="0" g="0" b="0"/>
          </a:lnRef>
          <a:fillRef idx="0">
            <a:scrgbClr r="0" g="0" b="0"/>
          </a:fillRef>
          <a:effectRef idx="0">
            <a:scrgbClr r="0" g="0" b="0"/>
          </a:effectRef>
          <a:fontRef idx="minor"/>
        </p:style>
        <p:txBody>
          <a:bodyPr wrap="none" lIns="128160" tIns="83160" rIns="128160" bIns="83160" anchor="ctr">
            <a:noAutofit/>
          </a:bodyPr>
          <a:lstStyle/>
          <a:p>
            <a:pPr algn="ctr">
              <a:lnSpc>
                <a:spcPct val="100000"/>
              </a:lnSpc>
            </a:pPr>
            <a:r>
              <a:rPr lang="lv-LV" sz="3600" b="1" strike="noStrike" spc="-1">
                <a:solidFill>
                  <a:srgbClr val="000000"/>
                </a:solidFill>
                <a:latin typeface="Calibri"/>
                <a:ea typeface="DejaVu Sans"/>
              </a:rPr>
              <a:t>1.</a:t>
            </a:r>
            <a:endParaRPr lang="lv-LV" sz="3600" b="0" strike="noStrike" spc="-1">
              <a:latin typeface="arial"/>
            </a:endParaRPr>
          </a:p>
        </p:txBody>
      </p:sp>
      <p:sp>
        <p:nvSpPr>
          <p:cNvPr id="503" name="CustomShape 8"/>
          <p:cNvSpPr/>
          <p:nvPr/>
        </p:nvSpPr>
        <p:spPr>
          <a:xfrm>
            <a:off x="8748360" y="4860360"/>
            <a:ext cx="933840" cy="933840"/>
          </a:xfrm>
          <a:prstGeom prst="ellipse">
            <a:avLst/>
          </a:prstGeom>
          <a:noFill/>
          <a:ln w="76320">
            <a:solidFill>
              <a:srgbClr val="7030A0"/>
            </a:solidFill>
            <a:round/>
          </a:ln>
        </p:spPr>
        <p:style>
          <a:lnRef idx="0">
            <a:scrgbClr r="0" g="0" b="0"/>
          </a:lnRef>
          <a:fillRef idx="0">
            <a:scrgbClr r="0" g="0" b="0"/>
          </a:fillRef>
          <a:effectRef idx="0">
            <a:scrgbClr r="0" g="0" b="0"/>
          </a:effectRef>
          <a:fontRef idx="minor"/>
        </p:style>
        <p:txBody>
          <a:bodyPr wrap="none" lIns="128160" tIns="83160" rIns="128160" bIns="83160" anchor="ctr">
            <a:noAutofit/>
          </a:bodyPr>
          <a:lstStyle/>
          <a:p>
            <a:pPr algn="ctr">
              <a:lnSpc>
                <a:spcPct val="100000"/>
              </a:lnSpc>
            </a:pPr>
            <a:r>
              <a:rPr lang="lv-LV" sz="3600" b="1" strike="noStrike" spc="-1">
                <a:solidFill>
                  <a:srgbClr val="000000"/>
                </a:solidFill>
                <a:latin typeface="Calibri"/>
                <a:ea typeface="DejaVu Sans"/>
              </a:rPr>
              <a:t>2.</a:t>
            </a:r>
            <a:endParaRPr lang="lv-LV" sz="3600" b="0" strike="noStrike" spc="-1">
              <a:latin typeface="arial"/>
            </a:endParaRPr>
          </a:p>
        </p:txBody>
      </p:sp>
      <p:sp>
        <p:nvSpPr>
          <p:cNvPr id="504" name="Line 9"/>
          <p:cNvSpPr/>
          <p:nvPr/>
        </p:nvSpPr>
        <p:spPr>
          <a:xfrm>
            <a:off x="1008000" y="3960000"/>
            <a:ext cx="10728000" cy="0"/>
          </a:xfrm>
          <a:prstGeom prst="line">
            <a:avLst/>
          </a:prstGeom>
          <a:ln w="76320" cap="rnd">
            <a:solidFill>
              <a:srgbClr val="7030A0"/>
            </a:solidFill>
            <a:prstDash val="dash"/>
            <a:roun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CustomShape 1"/>
          <p:cNvSpPr/>
          <p:nvPr/>
        </p:nvSpPr>
        <p:spPr>
          <a:xfrm rot="16200000">
            <a:off x="-3152880" y="3161160"/>
            <a:ext cx="6854040" cy="5396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06" name="Picture 6"/>
          <p:cNvPicPr/>
          <p:nvPr/>
        </p:nvPicPr>
        <p:blipFill>
          <a:blip r:embed="rId3"/>
          <a:stretch/>
        </p:blipFill>
        <p:spPr>
          <a:xfrm>
            <a:off x="0" y="6240240"/>
            <a:ext cx="549720" cy="614160"/>
          </a:xfrm>
          <a:prstGeom prst="rect">
            <a:avLst/>
          </a:prstGeom>
          <a:ln>
            <a:noFill/>
          </a:ln>
        </p:spPr>
      </p:pic>
      <p:sp>
        <p:nvSpPr>
          <p:cNvPr id="507" name="CustomShape 2"/>
          <p:cNvSpPr/>
          <p:nvPr/>
        </p:nvSpPr>
        <p:spPr>
          <a:xfrm>
            <a:off x="978480" y="256680"/>
            <a:ext cx="10796400" cy="80100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lnSpcReduction="10000"/>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508" name="Line 3"/>
          <p:cNvSpPr/>
          <p:nvPr/>
        </p:nvSpPr>
        <p:spPr>
          <a:xfrm>
            <a:off x="696960" y="1143720"/>
            <a:ext cx="10800000" cy="0"/>
          </a:xfrm>
          <a:prstGeom prst="line">
            <a:avLst/>
          </a:prstGeom>
          <a:ln w="12600">
            <a:solidFill>
              <a:srgbClr val="7030A0"/>
            </a:solidFill>
            <a:round/>
          </a:ln>
        </p:spPr>
        <p:style>
          <a:lnRef idx="0">
            <a:scrgbClr r="0" g="0" b="0"/>
          </a:lnRef>
          <a:fillRef idx="0">
            <a:scrgbClr r="0" g="0" b="0"/>
          </a:fillRef>
          <a:effectRef idx="0">
            <a:scrgbClr r="0" g="0" b="0"/>
          </a:effectRef>
          <a:fontRef idx="minor"/>
        </p:style>
      </p:sp>
      <p:sp>
        <p:nvSpPr>
          <p:cNvPr id="509" name="CustomShape 4"/>
          <p:cNvSpPr/>
          <p:nvPr/>
        </p:nvSpPr>
        <p:spPr>
          <a:xfrm>
            <a:off x="1296360" y="2890080"/>
            <a:ext cx="9068400" cy="109728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spcBef>
                <a:spcPts val="850"/>
              </a:spcBef>
              <a:spcAft>
                <a:spcPts val="850"/>
              </a:spcAft>
            </a:pPr>
            <a:r>
              <a:rPr lang="lv-LV" sz="3600" b="1" strike="noStrike" spc="-1">
                <a:solidFill>
                  <a:srgbClr val="000000"/>
                </a:solidFill>
                <a:latin typeface="Calibri"/>
                <a:ea typeface="DejaVu Sans"/>
              </a:rPr>
              <a:t>Negodīgā komercprakse ir aizliegta visā Eiropas Savienībā!</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Uz informāciju balstīta izvēle</a:t>
            </a:r>
            <a:endParaRPr lang="lv-LV" sz="3200" b="0" strike="noStrike" spc="-1">
              <a:latin typeface="arial"/>
            </a:endParaRPr>
          </a:p>
        </p:txBody>
      </p:sp>
      <p:sp>
        <p:nvSpPr>
          <p:cNvPr id="511"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12"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13" name="Picture 6"/>
          <p:cNvPicPr/>
          <p:nvPr/>
        </p:nvPicPr>
        <p:blipFill>
          <a:blip r:embed="rId3"/>
          <a:stretch/>
        </p:blipFill>
        <p:spPr>
          <a:xfrm>
            <a:off x="3600" y="6240240"/>
            <a:ext cx="550080" cy="614520"/>
          </a:xfrm>
          <a:prstGeom prst="rect">
            <a:avLst/>
          </a:prstGeom>
          <a:ln>
            <a:noFill/>
          </a:ln>
        </p:spPr>
      </p:pic>
      <p:sp>
        <p:nvSpPr>
          <p:cNvPr id="514" name="CustomShape 4"/>
          <p:cNvSpPr/>
          <p:nvPr/>
        </p:nvSpPr>
        <p:spPr>
          <a:xfrm>
            <a:off x="833040" y="1026000"/>
            <a:ext cx="10969920" cy="5811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a:solidFill>
                  <a:srgbClr val="000000"/>
                </a:solidFill>
                <a:latin typeface="Calibri"/>
                <a:ea typeface="DejaVu Sans"/>
              </a:rPr>
              <a:t>Informācijai jābūt:</a:t>
            </a:r>
            <a:endParaRPr lang="lv-LV" sz="2800" b="0" strike="noStrike" spc="-1">
              <a:latin typeface="arial"/>
            </a:endParaRPr>
          </a:p>
          <a:p>
            <a:pPr marL="216000" indent="-213840">
              <a:lnSpc>
                <a:spcPct val="100000"/>
              </a:lnSpc>
              <a:buClr>
                <a:srgbClr val="000000"/>
              </a:buClr>
              <a:buSzPct val="45000"/>
              <a:buFont typeface="Wingdings" charset="2"/>
              <a:buChar char=""/>
            </a:pPr>
            <a:r>
              <a:rPr lang="lv-LV" sz="2800" b="0" strike="noStrike" spc="-1">
                <a:solidFill>
                  <a:srgbClr val="000000"/>
                </a:solidFill>
                <a:latin typeface="Calibri"/>
                <a:ea typeface="DejaVu Sans"/>
              </a:rPr>
              <a:t>Pietiekamai – jāsatur visa informācija, kas ir nepieciešama patērētājam uz informāciju balstītas izvēles izdarīšanai</a:t>
            </a:r>
            <a:endParaRPr lang="lv-LV" sz="2800" b="0" strike="noStrike" spc="-1">
              <a:latin typeface="arial"/>
            </a:endParaRPr>
          </a:p>
          <a:p>
            <a:pPr marL="216000" indent="-213840">
              <a:lnSpc>
                <a:spcPct val="100000"/>
              </a:lnSpc>
              <a:buClr>
                <a:srgbClr val="000000"/>
              </a:buClr>
              <a:buSzPct val="45000"/>
              <a:buFont typeface="Wingdings" charset="2"/>
              <a:buChar char=""/>
            </a:pPr>
            <a:r>
              <a:rPr lang="lv-LV" sz="2800" b="0" strike="noStrike" spc="-1">
                <a:solidFill>
                  <a:srgbClr val="000000"/>
                </a:solidFill>
                <a:latin typeface="Calibri"/>
                <a:ea typeface="DejaVu Sans"/>
              </a:rPr>
              <a:t>Pareizai – jābūt patiesai un precīzai</a:t>
            </a:r>
            <a:endParaRPr lang="lv-LV" sz="2800" b="0" strike="noStrike" spc="-1">
              <a:latin typeface="arial"/>
            </a:endParaRPr>
          </a:p>
          <a:p>
            <a:pPr marL="216000" indent="-213840">
              <a:lnSpc>
                <a:spcPct val="100000"/>
              </a:lnSpc>
              <a:buClr>
                <a:srgbClr val="000000"/>
              </a:buClr>
              <a:buSzPct val="45000"/>
              <a:buFont typeface="Wingdings" charset="2"/>
              <a:buChar char=""/>
            </a:pPr>
            <a:r>
              <a:rPr lang="lv-LV" sz="2800" b="0" strike="noStrike" spc="-1">
                <a:solidFill>
                  <a:srgbClr val="000000"/>
                </a:solidFill>
                <a:latin typeface="Calibri"/>
                <a:ea typeface="DejaVu Sans"/>
              </a:rPr>
              <a:t>Tādai, kura nemaldina un nevar maldināt patērētāju</a:t>
            </a:r>
            <a:endParaRPr lang="lv-LV" sz="2800" b="0" strike="noStrike" spc="-1">
              <a:latin typeface="arial"/>
            </a:endParaRPr>
          </a:p>
          <a:p>
            <a:pPr>
              <a:lnSpc>
                <a:spcPct val="100000"/>
              </a:lnSpc>
            </a:pPr>
            <a:endParaRPr lang="lv-LV" sz="2800" b="0" strike="noStrike" spc="-1">
              <a:latin typeface="arial"/>
            </a:endParaRPr>
          </a:p>
          <a:p>
            <a:pPr>
              <a:lnSpc>
                <a:spcPct val="100000"/>
              </a:lnSpc>
            </a:pPr>
            <a:r>
              <a:rPr lang="lv-LV" sz="2800" b="1" strike="noStrike" spc="-1">
                <a:solidFill>
                  <a:srgbClr val="000000"/>
                </a:solidFill>
                <a:latin typeface="Calibri"/>
                <a:ea typeface="DejaVu Sans"/>
              </a:rPr>
              <a:t>Piemērs</a:t>
            </a:r>
            <a:r>
              <a:rPr lang="lv-LV" sz="2800" b="0" strike="noStrike" spc="-1">
                <a:solidFill>
                  <a:srgbClr val="000000"/>
                </a:solidFill>
                <a:latin typeface="Calibri"/>
                <a:ea typeface="DejaVu Sans"/>
              </a:rPr>
              <a:t>:</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Ja tirgotājs pārdod preci, norādot, ka tā var palīdzēt patērētājam zaudēt 10kg svara 2 mēnešu laikā, tad šai precei patiešām jābūt spējai samazināt patērētāja svaru par 10kg norādīto 2 mēnešu laikā</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CustomShape 1"/>
          <p:cNvSpPr/>
          <p:nvPr/>
        </p:nvSpPr>
        <p:spPr>
          <a:xfrm>
            <a:off x="978480" y="282600"/>
            <a:ext cx="10796760" cy="80136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cap="all" spc="-1">
                <a:solidFill>
                  <a:srgbClr val="000000"/>
                </a:solidFill>
                <a:latin typeface="Calibri"/>
                <a:ea typeface="DejaVu Sans"/>
              </a:rPr>
              <a:t>Izvēles brīvība</a:t>
            </a:r>
            <a:endParaRPr lang="lv-LV" sz="3200" b="0" strike="noStrike" spc="-1">
              <a:latin typeface="arial"/>
            </a:endParaRPr>
          </a:p>
        </p:txBody>
      </p:sp>
      <p:sp>
        <p:nvSpPr>
          <p:cNvPr id="516" name="Line 2"/>
          <p:cNvSpPr/>
          <p:nvPr/>
        </p:nvSpPr>
        <p:spPr>
          <a:xfrm>
            <a:off x="696960" y="116964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17" name="CustomShape 3"/>
          <p:cNvSpPr/>
          <p:nvPr/>
        </p:nvSpPr>
        <p:spPr>
          <a:xfrm rot="16200000">
            <a:off x="-3152520" y="3165480"/>
            <a:ext cx="6853680" cy="5392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18" name="Picture 6"/>
          <p:cNvPicPr/>
          <p:nvPr/>
        </p:nvPicPr>
        <p:blipFill>
          <a:blip r:embed="rId3"/>
          <a:stretch/>
        </p:blipFill>
        <p:spPr>
          <a:xfrm>
            <a:off x="3600" y="6240240"/>
            <a:ext cx="550080" cy="614520"/>
          </a:xfrm>
          <a:prstGeom prst="rect">
            <a:avLst/>
          </a:prstGeom>
          <a:ln>
            <a:noFill/>
          </a:ln>
        </p:spPr>
      </p:pic>
      <p:sp>
        <p:nvSpPr>
          <p:cNvPr id="519" name="CustomShape 4"/>
          <p:cNvSpPr/>
          <p:nvPr/>
        </p:nvSpPr>
        <p:spPr>
          <a:xfrm>
            <a:off x="761040" y="1494000"/>
            <a:ext cx="10969920" cy="4479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Autofit/>
          </a:bodyPr>
          <a:lstStyle/>
          <a:p>
            <a:pPr>
              <a:lnSpc>
                <a:spcPct val="100000"/>
              </a:lnSpc>
            </a:pPr>
            <a:r>
              <a:rPr lang="lv-LV" sz="2800" b="0" strike="noStrike" spc="-1">
                <a:solidFill>
                  <a:srgbClr val="000000"/>
                </a:solidFill>
                <a:latin typeface="Calibri"/>
                <a:ea typeface="DejaVu Sans"/>
              </a:rPr>
              <a:t>Komercprakse NEDRĪKST būtiski mazināt patērētāja izvēles brīvību pirkt vai nepirkt produktu t.i. praksē </a:t>
            </a:r>
            <a:r>
              <a:rPr lang="lv-LV" sz="2800" b="1" strike="noStrike" spc="-1">
                <a:solidFill>
                  <a:srgbClr val="000000"/>
                </a:solidFill>
                <a:latin typeface="Calibri"/>
                <a:ea typeface="DejaVu Sans"/>
              </a:rPr>
              <a:t>NEDRĪKST izmantot uzmākšanos, piespiešanu, tostarp fiziska spēku vai nesamērīgu ietekmi!</a:t>
            </a:r>
            <a:endParaRPr lang="lv-LV" sz="2800" b="0" strike="noStrike" spc="-1">
              <a:latin typeface="arial"/>
            </a:endParaRPr>
          </a:p>
          <a:p>
            <a:pPr>
              <a:lnSpc>
                <a:spcPct val="100000"/>
              </a:lnSpc>
            </a:pPr>
            <a:endParaRPr lang="lv-LV" sz="2800" b="0" strike="noStrike" spc="-1">
              <a:latin typeface="arial"/>
            </a:endParaRPr>
          </a:p>
          <a:p>
            <a:pPr>
              <a:lnSpc>
                <a:spcPct val="100000"/>
              </a:lnSpc>
            </a:pPr>
            <a:r>
              <a:rPr lang="lv-LV" sz="2800" b="1" strike="noStrike" spc="-1">
                <a:solidFill>
                  <a:srgbClr val="000000"/>
                </a:solidFill>
                <a:latin typeface="Calibri"/>
                <a:ea typeface="DejaVu Sans"/>
              </a:rPr>
              <a:t>Piemērs</a:t>
            </a:r>
            <a:r>
              <a:rPr lang="lv-LV" sz="2800" b="0" strike="noStrike" spc="-1">
                <a:solidFill>
                  <a:srgbClr val="000000"/>
                </a:solidFill>
                <a:latin typeface="Calibri"/>
                <a:ea typeface="DejaVu Sans"/>
              </a:rPr>
              <a:t>:</a:t>
            </a:r>
            <a:endParaRPr lang="lv-LV" sz="2800" b="0" strike="noStrike" spc="-1">
              <a:latin typeface="arial"/>
            </a:endParaRPr>
          </a:p>
          <a:p>
            <a:pPr>
              <a:lnSpc>
                <a:spcPct val="100000"/>
              </a:lnSpc>
            </a:pPr>
            <a:r>
              <a:rPr lang="lv-LV" sz="2800" b="0" strike="noStrike" spc="-1">
                <a:solidFill>
                  <a:srgbClr val="000000"/>
                </a:solidFill>
                <a:latin typeface="Calibri"/>
                <a:ea typeface="DejaVu Sans"/>
              </a:rPr>
              <a:t>Tirgotājs, kurš apmeklē patērētāju mājās nedrīkst ignorēt patērētāja lūgumu doties prom</a:t>
            </a:r>
            <a:endParaRPr lang="lv-LV" sz="2800" b="0" strike="noStrike" spc="-1">
              <a:latin typeface="arial"/>
            </a:endParaRPr>
          </a:p>
          <a:p>
            <a:pPr>
              <a:lnSpc>
                <a:spcPct val="100000"/>
              </a:lnSpc>
            </a:pPr>
            <a:endParaRPr lang="lv-LV" sz="2800" b="0" strike="noStrike" spc="-1">
              <a:latin typeface="arial"/>
            </a:endParaRPr>
          </a:p>
          <a:p>
            <a:pPr>
              <a:lnSpc>
                <a:spcPct val="100000"/>
              </a:lnSpc>
            </a:pP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rot="16200000">
            <a:off x="-3152880" y="3161160"/>
            <a:ext cx="6854040" cy="5396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4.3. Padomi, sūdzības un strīdu risināšana</a:t>
            </a:r>
            <a:endParaRPr lang="lv-LV" sz="2000" b="0" strike="noStrike" spc="-1">
              <a:latin typeface="arial"/>
            </a:endParaRPr>
          </a:p>
        </p:txBody>
      </p:sp>
      <p:pic>
        <p:nvPicPr>
          <p:cNvPr id="521" name="Picture 6"/>
          <p:cNvPicPr/>
          <p:nvPr/>
        </p:nvPicPr>
        <p:blipFill>
          <a:blip r:embed="rId3"/>
          <a:stretch/>
        </p:blipFill>
        <p:spPr>
          <a:xfrm>
            <a:off x="0" y="6240240"/>
            <a:ext cx="549720" cy="614160"/>
          </a:xfrm>
          <a:prstGeom prst="rect">
            <a:avLst/>
          </a:prstGeom>
          <a:ln>
            <a:noFill/>
          </a:ln>
        </p:spPr>
      </p:pic>
      <p:sp>
        <p:nvSpPr>
          <p:cNvPr id="522" name="CustomShape 2"/>
          <p:cNvSpPr/>
          <p:nvPr/>
        </p:nvSpPr>
        <p:spPr>
          <a:xfrm>
            <a:off x="978480" y="256680"/>
            <a:ext cx="10796400" cy="80100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lnSpcReduction="10000"/>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523" name="Line 3"/>
          <p:cNvSpPr/>
          <p:nvPr/>
        </p:nvSpPr>
        <p:spPr>
          <a:xfrm>
            <a:off x="696960" y="1143720"/>
            <a:ext cx="10800000" cy="0"/>
          </a:xfrm>
          <a:prstGeom prst="line">
            <a:avLst/>
          </a:prstGeom>
          <a:ln w="12600">
            <a:solidFill>
              <a:srgbClr val="7030A0"/>
            </a:solidFill>
            <a:round/>
          </a:ln>
        </p:spPr>
        <p:style>
          <a:lnRef idx="0">
            <a:scrgbClr r="0" g="0" b="0"/>
          </a:lnRef>
          <a:fillRef idx="0">
            <a:scrgbClr r="0" g="0" b="0"/>
          </a:fillRef>
          <a:effectRef idx="0">
            <a:scrgbClr r="0" g="0" b="0"/>
          </a:effectRef>
          <a:fontRef idx="minor"/>
        </p:style>
      </p:sp>
      <p:sp>
        <p:nvSpPr>
          <p:cNvPr id="524" name="CustomShape 4"/>
          <p:cNvSpPr/>
          <p:nvPr/>
        </p:nvSpPr>
        <p:spPr>
          <a:xfrm>
            <a:off x="1296360" y="2278080"/>
            <a:ext cx="9068400" cy="274320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100000"/>
              </a:lnSpc>
              <a:spcBef>
                <a:spcPts val="850"/>
              </a:spcBef>
              <a:spcAft>
                <a:spcPts val="850"/>
              </a:spcAft>
            </a:pPr>
            <a:r>
              <a:rPr lang="lv-LV" sz="3600" b="1" strike="noStrike" spc="-1">
                <a:solidFill>
                  <a:srgbClr val="000000"/>
                </a:solidFill>
                <a:latin typeface="Calibri"/>
                <a:ea typeface="DejaVu Sans"/>
              </a:rPr>
              <a:t>Komercprakse tiks uzskatīta par negodīgu, ja </a:t>
            </a:r>
            <a:r>
              <a:rPr lang="lv-LV" sz="3600" b="1" u="sng" strike="noStrike" spc="-1">
                <a:solidFill>
                  <a:srgbClr val="000000"/>
                </a:solidFill>
                <a:uFillTx/>
                <a:latin typeface="Calibri"/>
                <a:ea typeface="DejaVu Sans"/>
              </a:rPr>
              <a:t>patērētājs tās ietekmē pieņem vai var pieņemt tādu lēmumu par rīcību saistībā ar darījumu, kādu viņš citādi nebūtu pieņēmis</a:t>
            </a:r>
            <a:r>
              <a:rPr lang="lv-LV" sz="3600" b="1" strike="noStrike" spc="-1">
                <a:solidFill>
                  <a:srgbClr val="000000"/>
                </a:solidFill>
                <a:latin typeface="Calibri"/>
                <a:ea typeface="DejaVu Sans"/>
              </a:rPr>
              <a:t>!</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19621</TotalTime>
  <Words>3640</Words>
  <Application>Microsoft Office PowerPoint</Application>
  <PresentationFormat>Widescreen</PresentationFormat>
  <Paragraphs>302</Paragraphs>
  <Slides>28</Slides>
  <Notes>27</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28</vt:i4>
      </vt:variant>
    </vt:vector>
  </HeadingPairs>
  <TitlesOfParts>
    <vt:vector size="46" baseType="lpstr">
      <vt:lpstr>Adobe Blank</vt:lpstr>
      <vt:lpstr>Arial</vt:lpstr>
      <vt:lpstr>Arial</vt:lpstr>
      <vt:lpstr>Asap</vt:lpstr>
      <vt:lpstr>Calibri</vt:lpstr>
      <vt:lpstr>Calibri Light</vt:lpstr>
      <vt:lpstr>Colibri</vt:lpstr>
      <vt:lpstr>DejaVu Sans</vt:lpstr>
      <vt:lpstr>Symbol</vt:lpstr>
      <vt:lpstr>StarSymbol</vt:lpstr>
      <vt:lpstr>Times New Roman</vt:lpstr>
      <vt:lpstr>Tinos</vt:lpstr>
      <vt:lpstr>Wingdings</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378</cp:revision>
  <cp:lastPrinted>2019-10-15T20:06:04Z</cp:lastPrinted>
  <dcterms:created xsi:type="dcterms:W3CDTF">2019-10-15T11:27:37Z</dcterms:created>
  <dcterms:modified xsi:type="dcterms:W3CDTF">2020-12-09T18:28:07Z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