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Lst>
  <p:notesMasterIdLst>
    <p:notesMasterId r:id="rId17"/>
  </p:notesMasterIdLst>
  <p:sldIdLst>
    <p:sldId id="256" r:id="rId5"/>
    <p:sldId id="259" r:id="rId6"/>
    <p:sldId id="260" r:id="rId7"/>
    <p:sldId id="261" r:id="rId8"/>
    <p:sldId id="262" r:id="rId9"/>
    <p:sldId id="263" r:id="rId10"/>
    <p:sldId id="264" r:id="rId11"/>
    <p:sldId id="265" r:id="rId12"/>
    <p:sldId id="266" r:id="rId13"/>
    <p:sldId id="268" r:id="rId14"/>
    <p:sldId id="285" r:id="rId15"/>
    <p:sldId id="286" r:id="rId16"/>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642" autoAdjust="0"/>
  </p:normalViewPr>
  <p:slideViewPr>
    <p:cSldViewPr snapToGrid="0">
      <p:cViewPr varScale="1">
        <p:scale>
          <a:sx n="23" d="100"/>
          <a:sy n="23" d="100"/>
        </p:scale>
        <p:origin x="164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lv-LV" sz="4400" b="0" strike="noStrike" spc="-1">
                <a:latin typeface="arial"/>
              </a:rPr>
              <a:t>Click to move the slide</a:t>
            </a:r>
          </a:p>
        </p:txBody>
      </p:sp>
      <p:sp>
        <p:nvSpPr>
          <p:cNvPr id="267" name="PlaceHolder 2"/>
          <p:cNvSpPr>
            <a:spLocks noGrp="1"/>
          </p:cNvSpPr>
          <p:nvPr>
            <p:ph type="body"/>
          </p:nvPr>
        </p:nvSpPr>
        <p:spPr>
          <a:xfrm>
            <a:off x="756000" y="5078520"/>
            <a:ext cx="6047640" cy="4811040"/>
          </a:xfrm>
          <a:prstGeom prst="rect">
            <a:avLst/>
          </a:prstGeom>
        </p:spPr>
        <p:txBody>
          <a:bodyPr lIns="0" tIns="0" rIns="0" bIns="0">
            <a:noAutofit/>
          </a:bodyPr>
          <a:lstStyle/>
          <a:p>
            <a:r>
              <a:rPr lang="lv-LV" sz="2000" b="0" strike="noStrike" spc="-1">
                <a:latin typeface="arial"/>
              </a:rPr>
              <a:t>Click to edit the notes format</a:t>
            </a:r>
          </a:p>
        </p:txBody>
      </p:sp>
      <p:sp>
        <p:nvSpPr>
          <p:cNvPr id="268" name="PlaceHolder 3"/>
          <p:cNvSpPr>
            <a:spLocks noGrp="1"/>
          </p:cNvSpPr>
          <p:nvPr>
            <p:ph type="hdr"/>
          </p:nvPr>
        </p:nvSpPr>
        <p:spPr>
          <a:xfrm>
            <a:off x="0" y="0"/>
            <a:ext cx="3280680" cy="534240"/>
          </a:xfrm>
          <a:prstGeom prst="rect">
            <a:avLst/>
          </a:prstGeom>
        </p:spPr>
        <p:txBody>
          <a:bodyPr lIns="0" tIns="0" rIns="0" bIns="0">
            <a:noAutofit/>
          </a:bodyPr>
          <a:lstStyle/>
          <a:p>
            <a:r>
              <a:rPr lang="lv-LV" sz="1400" b="0" strike="noStrike" spc="-1">
                <a:latin typeface="Tinos"/>
              </a:rPr>
              <a:t>&lt;header&gt;</a:t>
            </a:r>
          </a:p>
        </p:txBody>
      </p:sp>
      <p:sp>
        <p:nvSpPr>
          <p:cNvPr id="26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lv-LV" sz="1400" b="0" strike="noStrike" spc="-1">
                <a:latin typeface="Tinos"/>
              </a:rPr>
              <a:t>&lt;date/time&gt;</a:t>
            </a:r>
          </a:p>
        </p:txBody>
      </p:sp>
      <p:sp>
        <p:nvSpPr>
          <p:cNvPr id="27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lv-LV" sz="1400" b="0" strike="noStrike" spc="-1">
                <a:latin typeface="Tinos"/>
              </a:rPr>
              <a:t>&lt;footer&gt;</a:t>
            </a:r>
          </a:p>
        </p:txBody>
      </p:sp>
      <p:sp>
        <p:nvSpPr>
          <p:cNvPr id="27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A313454-4367-478A-96FD-BE60CCCEEE50}" type="slidenum">
              <a:rPr lang="lv-LV" sz="1400" b="0" strike="noStrike" spc="-1">
                <a:latin typeface="Tinos"/>
              </a:rPr>
              <a:t>‹#›</a:t>
            </a:fld>
            <a:endParaRPr lang="lv-LV" sz="1400" b="0" strike="noStrike" spc="-1">
              <a:latin typeface="Tinos"/>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PlaceHolder 1"/>
          <p:cNvSpPr>
            <a:spLocks noGrp="1" noRot="1" noChangeAspect="1"/>
          </p:cNvSpPr>
          <p:nvPr>
            <p:ph type="sldImg"/>
          </p:nvPr>
        </p:nvSpPr>
        <p:spPr>
          <a:xfrm>
            <a:off x="422275" y="1241425"/>
            <a:ext cx="5949950" cy="3346450"/>
          </a:xfrm>
          <a:prstGeom prst="rect">
            <a:avLst/>
          </a:prstGeom>
        </p:spPr>
      </p:sp>
      <p:sp>
        <p:nvSpPr>
          <p:cNvPr id="870" name="PlaceHolder 2"/>
          <p:cNvSpPr>
            <a:spLocks noGrp="1"/>
          </p:cNvSpPr>
          <p:nvPr>
            <p:ph type="body"/>
          </p:nvPr>
        </p:nvSpPr>
        <p:spPr>
          <a:xfrm>
            <a:off x="679680" y="4777200"/>
            <a:ext cx="5434920" cy="3905280"/>
          </a:xfrm>
          <a:prstGeom prst="rect">
            <a:avLst/>
          </a:prstGeom>
        </p:spPr>
        <p:txBody>
          <a:bodyPr lIns="0" tIns="0" rIns="0" bIns="0">
            <a:noAutofit/>
          </a:bodyPr>
          <a:lstStyle/>
          <a:p>
            <a:endParaRPr lang="lv-LV" sz="2000" b="0" strike="noStrike" spc="-1">
              <a:latin typeface="arial"/>
            </a:endParaRPr>
          </a:p>
        </p:txBody>
      </p:sp>
      <p:sp>
        <p:nvSpPr>
          <p:cNvPr id="871" name="CustomShape 3"/>
          <p:cNvSpPr/>
          <p:nvPr/>
        </p:nvSpPr>
        <p:spPr>
          <a:xfrm>
            <a:off x="3850560" y="9428760"/>
            <a:ext cx="2942280" cy="49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6C1EDEE-CC10-4CD6-A5F2-03B346996E7D}" type="slidenum">
              <a:rPr lang="lv-LV" sz="1200" b="0" strike="noStrike" spc="-1">
                <a:solidFill>
                  <a:srgbClr val="000000"/>
                </a:solidFill>
                <a:latin typeface="+mn-lt"/>
                <a:ea typeface="+mn-ea"/>
              </a:rPr>
              <a:t>1</a:t>
            </a:fld>
            <a:endParaRPr lang="lv-LV"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PlaceHolder 1"/>
          <p:cNvSpPr>
            <a:spLocks noGrp="1" noRot="1" noChangeAspect="1"/>
          </p:cNvSpPr>
          <p:nvPr>
            <p:ph type="sldImg"/>
          </p:nvPr>
        </p:nvSpPr>
        <p:spPr>
          <a:xfrm>
            <a:off x="90488" y="754063"/>
            <a:ext cx="6611937" cy="3719512"/>
          </a:xfrm>
          <a:prstGeom prst="rect">
            <a:avLst/>
          </a:prstGeom>
        </p:spPr>
      </p:sp>
      <p:sp>
        <p:nvSpPr>
          <p:cNvPr id="894"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r>
              <a:rPr lang="lv-LV" sz="2000" dirty="0" smtClean="0"/>
              <a:t/>
            </a:r>
            <a:br>
              <a:rPr lang="lv-LV" sz="2000" dirty="0" smtClean="0"/>
            </a:br>
            <a:r>
              <a:rPr lang="lv-LV" sz="1200" b="0" i="0" kern="1200" dirty="0" smtClean="0">
                <a:solidFill>
                  <a:schemeClr val="tx1"/>
                </a:solidFill>
                <a:effectLst/>
                <a:latin typeface="+mn-lt"/>
                <a:ea typeface="+mn-ea"/>
                <a:cs typeface="+mn-cs"/>
              </a:rPr>
              <a:t>SIT platforma ir ES mēroga tiešsaistes platforma, kuru izveidojusi Eiropas komisija un kas patērētājiem nodrošina iespēju tiešsaistē sazināties ar tirgotājiem un SAI struktūrām visās ES dalībvalstīs. Diemžēl platformu var izmantot, lai atrisinātu strīdus, kas rodas tikai no pirkumiem tiešsaistē. Turklāt platformas efektivitāte ir atkarīga no tirgotāju vēlmes to izmantot, un tā dalībvalstīs ievērojami atšķiras. Katram tiešsaistes tirgotājam, kas darbojas ES, savā vietnē ir jānorāda saite uz SIT platformu.</a:t>
            </a:r>
            <a:endParaRPr lang="lv-LV" sz="2000" b="0" strike="noStrike" spc="-1" dirty="0">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PlaceHolder 1"/>
          <p:cNvSpPr>
            <a:spLocks noGrp="1" noRot="1" noChangeAspect="1"/>
          </p:cNvSpPr>
          <p:nvPr>
            <p:ph type="sldImg"/>
          </p:nvPr>
        </p:nvSpPr>
        <p:spPr>
          <a:xfrm>
            <a:off x="90488" y="754063"/>
            <a:ext cx="6611937" cy="3719512"/>
          </a:xfrm>
          <a:prstGeom prst="rect">
            <a:avLst/>
          </a:prstGeom>
        </p:spPr>
      </p:sp>
      <p:sp>
        <p:nvSpPr>
          <p:cNvPr id="919"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r>
              <a:rPr lang="lv-LV" sz="2000" dirty="0" smtClean="0"/>
              <a:t>Noslēgumā mums ir vairāki vienkārši, bet ļoti svarīgi ieteikumi jums.</a:t>
            </a:r>
          </a:p>
          <a:p>
            <a:pPr marL="216000" indent="-213840">
              <a:lnSpc>
                <a:spcPct val="100000"/>
              </a:lnSpc>
            </a:pPr>
            <a:endParaRPr lang="lv-LV" sz="2000" dirty="0" smtClean="0"/>
          </a:p>
          <a:p>
            <a:pPr marL="216000" indent="-213840">
              <a:lnSpc>
                <a:spcPct val="100000"/>
              </a:lnSpc>
            </a:pPr>
            <a:r>
              <a:rPr lang="lv-LV" sz="2000" dirty="0" smtClean="0"/>
              <a:t>Pirmkārt un galvenokārt, lai zinātu, kā aizsargāt savas tiesības, jums tās vismaz vajadzētu zināt. Tas nenozīmē, ka jums, protams, jābūt ekspertam patērētāju likumdošanā. Katrā dalībvalstī ir patērētāju organizācijas un valsts iestādes, ar kurām jūs varat konsultēties. Lūdzu, izmantojiet šo iespēju!</a:t>
            </a:r>
          </a:p>
          <a:p>
            <a:pPr marL="216000" indent="-213840">
              <a:lnSpc>
                <a:spcPct val="100000"/>
              </a:lnSpc>
            </a:pPr>
            <a:endParaRPr lang="lv-LV" sz="2000" dirty="0" smtClean="0"/>
          </a:p>
          <a:p>
            <a:pPr marL="216000" indent="-213840">
              <a:lnSpc>
                <a:spcPct val="100000"/>
              </a:lnSpc>
            </a:pPr>
            <a:r>
              <a:rPr lang="lv-LV" sz="2000" dirty="0" smtClean="0"/>
              <a:t>Otrkārt. Nebaidieties iestāties par savām tiesībām, esiet pārliecināti, bet izvairieties no agresīvas darbības! Tas ir ļoti neproduktīvi, ja izturieties aizskaroši un nepieklājīgi ar cilvēkiem, kuri ar jums sadarbojas.</a:t>
            </a:r>
          </a:p>
          <a:p>
            <a:pPr marL="216000" indent="-213840">
              <a:lnSpc>
                <a:spcPct val="100000"/>
              </a:lnSpc>
            </a:pPr>
            <a:endParaRPr lang="lv-LV" sz="2000" dirty="0" smtClean="0"/>
          </a:p>
          <a:p>
            <a:pPr marL="216000" indent="-213840">
              <a:lnSpc>
                <a:spcPct val="100000"/>
              </a:lnSpc>
            </a:pPr>
            <a:r>
              <a:rPr lang="lv-LV" sz="2000" dirty="0" smtClean="0"/>
              <a:t>Treškārt. Lūdzu, saglabājiet kvītis, rēķinus, maksājuma dokumentus un rakstisku saziņu ar tirgotājiem, kā arī citu dokumentāciju attiecībā uz jūsu sūdzību. Strīda gadījumā jums būs jāsniedz daži pierādījumi, tāpēc šie dokumenti varētu būt ļoti noderīgi.</a:t>
            </a:r>
            <a:endParaRPr lang="lv-LV" sz="2000" b="0" strike="noStrike" spc="-1" dirty="0">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PlaceHolder 1"/>
          <p:cNvSpPr>
            <a:spLocks noGrp="1" noRot="1" noChangeAspect="1"/>
          </p:cNvSpPr>
          <p:nvPr>
            <p:ph type="sldImg"/>
          </p:nvPr>
        </p:nvSpPr>
        <p:spPr>
          <a:xfrm>
            <a:off x="90488" y="754063"/>
            <a:ext cx="6611937" cy="3719512"/>
          </a:xfrm>
          <a:prstGeom prst="rect">
            <a:avLst/>
          </a:prstGeom>
        </p:spPr>
      </p:sp>
      <p:sp>
        <p:nvSpPr>
          <p:cNvPr id="921"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endParaRPr lang="lv-LV" sz="20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PlaceHolder 1"/>
          <p:cNvSpPr>
            <a:spLocks noGrp="1" noRot="1" noChangeAspect="1"/>
          </p:cNvSpPr>
          <p:nvPr>
            <p:ph type="sldImg"/>
          </p:nvPr>
        </p:nvSpPr>
        <p:spPr>
          <a:xfrm>
            <a:off x="422275" y="1241425"/>
            <a:ext cx="5948363" cy="3346450"/>
          </a:xfrm>
          <a:prstGeom prst="rect">
            <a:avLst/>
          </a:prstGeom>
        </p:spPr>
      </p:sp>
      <p:sp>
        <p:nvSpPr>
          <p:cNvPr id="879" name="PlaceHolder 2"/>
          <p:cNvSpPr>
            <a:spLocks noGrp="1"/>
          </p:cNvSpPr>
          <p:nvPr>
            <p:ph type="body"/>
          </p:nvPr>
        </p:nvSpPr>
        <p:spPr>
          <a:xfrm>
            <a:off x="679680" y="4777200"/>
            <a:ext cx="5434200" cy="3904560"/>
          </a:xfrm>
          <a:prstGeom prst="rect">
            <a:avLst/>
          </a:prstGeom>
        </p:spPr>
        <p:txBody>
          <a:bodyPr lIns="0" tIns="0" rIns="0" bIns="0">
            <a:noAutofit/>
          </a:bodyPr>
          <a:lstStyle/>
          <a:p>
            <a:endParaRPr lang="lv-LV" sz="2000" b="0" strike="noStrike" spc="-1">
              <a:latin typeface="arial"/>
            </a:endParaRPr>
          </a:p>
        </p:txBody>
      </p:sp>
      <p:sp>
        <p:nvSpPr>
          <p:cNvPr id="880" name="CustomShape 3"/>
          <p:cNvSpPr/>
          <p:nvPr/>
        </p:nvSpPr>
        <p:spPr>
          <a:xfrm>
            <a:off x="3850560" y="9428760"/>
            <a:ext cx="2941560" cy="49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DB51695-5A3A-436C-BF98-C8A678D0A6EE}" type="slidenum">
              <a:rPr lang="lv-LV" sz="1200" b="0" strike="noStrike" spc="-1">
                <a:solidFill>
                  <a:srgbClr val="000000"/>
                </a:solidFill>
                <a:latin typeface="Calibri"/>
                <a:ea typeface="+mn-ea"/>
              </a:rPr>
              <a:t>2</a:t>
            </a:fld>
            <a:endParaRPr lang="lv-LV"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PlaceHolder 1"/>
          <p:cNvSpPr>
            <a:spLocks noGrp="1" noRot="1" noChangeAspect="1"/>
          </p:cNvSpPr>
          <p:nvPr>
            <p:ph type="sldImg"/>
          </p:nvPr>
        </p:nvSpPr>
        <p:spPr>
          <a:xfrm>
            <a:off x="90488" y="754063"/>
            <a:ext cx="6611937" cy="3719512"/>
          </a:xfrm>
          <a:prstGeom prst="rect">
            <a:avLst/>
          </a:prstGeom>
        </p:spPr>
      </p:sp>
      <p:sp>
        <p:nvSpPr>
          <p:cNvPr id="882"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r>
              <a:rPr lang="lv-LV" sz="2000" b="0" strike="noStrike" spc="-1" dirty="0" smtClean="0">
                <a:latin typeface="arial"/>
              </a:rPr>
              <a:t>Lai gan patērētājiem ir ļoti svarīgi, lai viņiem būtu tiesības</a:t>
            </a:r>
            <a:r>
              <a:rPr lang="lv-LV" sz="2000" b="0" strike="noStrike" spc="-1" baseline="0" dirty="0" smtClean="0">
                <a:latin typeface="arial"/>
              </a:rPr>
              <a:t> </a:t>
            </a:r>
            <a:r>
              <a:rPr lang="lv-LV" sz="2000" b="0" strike="noStrike" spc="-1" dirty="0" smtClean="0">
                <a:latin typeface="arial"/>
              </a:rPr>
              <a:t>pārliecināties, ka tiek ņemtas vērā viņu intereses, tikpat svarīgi ir ieviest dažus nepieciešamos mehānismus, kurus patērētāji varētu izmantot savu tiesību īstenošanai.</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Šajā modulī mēs apskatīsim kā patērētāji savas tiesības var īstenot praksē.</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Sāksim ar situācijām, kad patērētājam ir jāatrisina problēma ar iegādātajām precēm vai pakalpojumiem. Šādās situācijās ir iespējami dažādi scenāriji. Piemēram, tirgotājs, kurš saņēmis patērētāja sūdzību, var atzīt patērētāja tiesības un ievērot likumu. Bet dažreiz tirgotājs to neizdara kādas kļūdas dēļ vai ļaunprātīgi. Pēdējā gadījumā mēs teiktu, ka starp patērētāju un tirgotāju pastāv strīds.</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Tradicionālais strīdu risināšanas veids ir vēršanās tiesā. Lai gan tiesas procedūra ir veidota tā, lai nodrošinātu maksimālu objektivitāti un taisnīgumu, tai tomēr ir daži ļoti būtiski trūkumi.</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Pirmkārt, tiesas prāva parasti ir pārāk sarežģīta, lai cilvēks to varētu izmantot bez kvalificēta jurista palīdzības.</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Otrkārt, tiesas prāvas parasti patērē daudz resursu gan laika, gan naudas izteiksmē.</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Treškārt, tiesām ir jārisina strīdi visās tiesību jomās, tāpēc dažreiz tiesnešiem trūkst nepieciešamās zināšanas īpašos nozaru tiesību aktos, piemēram, patērētāju tiesībās.</a:t>
            </a:r>
          </a:p>
          <a:p>
            <a:pPr marL="216000" indent="-213840">
              <a:lnSpc>
                <a:spcPct val="100000"/>
              </a:lnSpc>
            </a:pPr>
            <a:endParaRPr lang="lv-LV" sz="2000" b="0" strike="noStrike" spc="-1" dirty="0" smtClean="0">
              <a:latin typeface="arial"/>
            </a:endParaRPr>
          </a:p>
          <a:p>
            <a:pPr marL="216000" indent="-213840">
              <a:lnSpc>
                <a:spcPct val="100000"/>
              </a:lnSpc>
            </a:pPr>
            <a:r>
              <a:rPr lang="lv-LV" sz="2000" b="0" strike="noStrike" spc="-1" dirty="0" smtClean="0">
                <a:latin typeface="arial"/>
              </a:rPr>
              <a:t>Lai ilustrētu šos trūkumus, iedomāsimies tipisku patērētāju strīdu situāciju. </a:t>
            </a:r>
          </a:p>
          <a:p>
            <a:pPr marL="216000" indent="-213840">
              <a:lnSpc>
                <a:spcPct val="100000"/>
              </a:lnSpc>
            </a:pPr>
            <a:r>
              <a:rPr lang="lv-LV" sz="2000" b="0" strike="noStrike" spc="-1" dirty="0" smtClean="0">
                <a:latin typeface="arial"/>
              </a:rPr>
              <a:t>Patērētājs iegādājās apavus par 100 eiro, un šie apavi izrādās ir valkāšanai nederīgi. Strīda gadījumā ir maz ticams, ka daudzi patērētāji šajā situācijā vērsīsies tiesā. Tāpēc, paļaujoties tikai uz tiesu, patērētāju aizsardzības līmenis patiešām būtu salīdzinoši zems.</a:t>
            </a:r>
          </a:p>
          <a:p>
            <a:pPr marL="216000" indent="-213840">
              <a:lnSpc>
                <a:spcPct val="100000"/>
              </a:lnSpc>
            </a:pPr>
            <a:endParaRPr lang="lv-LV" sz="2000" b="0" strike="noStrike" spc="-1" dirty="0" smtClean="0">
              <a:latin typeface="arial"/>
            </a:endParaRPr>
          </a:p>
          <a:p>
            <a:pPr marL="216000" indent="-213840">
              <a:lnSpc>
                <a:spcPct val="100000"/>
              </a:lnSpc>
            </a:pPr>
            <a:endParaRPr lang="lv-LV" sz="2000" b="0" strike="noStrike" spc="-1"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PlaceHolder 1"/>
          <p:cNvSpPr>
            <a:spLocks noGrp="1" noRot="1" noChangeAspect="1"/>
          </p:cNvSpPr>
          <p:nvPr>
            <p:ph type="sldImg"/>
          </p:nvPr>
        </p:nvSpPr>
        <p:spPr>
          <a:xfrm>
            <a:off x="90488" y="754063"/>
            <a:ext cx="6611937" cy="3719512"/>
          </a:xfrm>
          <a:prstGeom prst="rect">
            <a:avLst/>
          </a:prstGeom>
        </p:spPr>
      </p:sp>
      <p:sp>
        <p:nvSpPr>
          <p:cNvPr id="884"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r>
              <a:rPr lang="lv-LV" sz="2000" dirty="0" smtClean="0"/>
              <a:t>Tāpēc, lai uzlabotu situāciju un palīdzētu patērētājiem efektīvi atrisināt strīdus ar tirgotājiem, ir jāievieš dažādas strīdu izšķiršanas metodes, tostarp ārpus tiesas. Tas patērētājiem dos iespēju izvēlēties vairākus mehānismus, lai viņi varētu izmantot to mehānismu, kas būtu vispiemērotākais viņu konkrētajai situācijai. Mūsdienās ārpus tiesas strīdu izšķiršanas metodes sauc par alternatīvām strīdu izšķiršanas jeb SAI metodēm.</a:t>
            </a:r>
            <a:endParaRPr lang="lv-LV" sz="20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lv-LV" dirty="0" smtClean="0"/>
          </a:p>
          <a:p>
            <a:r>
              <a:rPr lang="lv-LV" dirty="0" smtClean="0"/>
              <a:t>Šajā slaidā varat redzēt dažādu strīdu izšķiršanas metožu piemērus, kas uzskaitīti lietošanas ērtuma, izmaksu un ātruma secībā.</a:t>
            </a:r>
          </a:p>
          <a:p>
            <a:endParaRPr lang="lv-LV" dirty="0" smtClean="0"/>
          </a:p>
          <a:p>
            <a:r>
              <a:rPr lang="lv-LV" dirty="0" smtClean="0"/>
              <a:t>Vienkāršākais, ātrākais un lētākais risinājums visos apstākļos ir tas, ka patērētājs risina problēmu ar pašu tirgotāju. Praksē lielākā daļa problēmu tiek atrisinātas jau šajā posmā. Šī iemesla dēļ patērētājiem ieteicams sākt katru strīdu risināšanu, izmantojot mutiskas vai rakstiskas sarunas ar tirgotāju.</a:t>
            </a:r>
          </a:p>
          <a:p>
            <a:endParaRPr lang="lv-LV" dirty="0" smtClean="0"/>
          </a:p>
          <a:p>
            <a:r>
              <a:rPr lang="lv-LV" dirty="0" smtClean="0"/>
              <a:t>Ja sarunās neizdodas rast risinājumu, patērētājs var pāriet uz nākamo posmu un izmantot vienu no alternatīvajiem strīdu izšķiršanas līdzekļiem.</a:t>
            </a:r>
          </a:p>
          <a:p>
            <a:endParaRPr lang="lv-LV" dirty="0" smtClean="0"/>
          </a:p>
          <a:p>
            <a:r>
              <a:rPr lang="lv-LV" dirty="0" smtClean="0"/>
              <a:t>SAI mehānismi var būt divu veidu:</a:t>
            </a:r>
          </a:p>
          <a:p>
            <a:r>
              <a:rPr lang="lv-LV" dirty="0" smtClean="0"/>
              <a:t>1. </a:t>
            </a:r>
            <a:r>
              <a:rPr lang="lv-LV" dirty="0" err="1" smtClean="0"/>
              <a:t>mediācija</a:t>
            </a:r>
            <a:r>
              <a:rPr lang="lv-LV" dirty="0" smtClean="0"/>
              <a:t>/ samierināšana un</a:t>
            </a:r>
          </a:p>
          <a:p>
            <a:r>
              <a:rPr lang="lv-LV" dirty="0" smtClean="0"/>
              <a:t>2. šķīrējtiesa.</a:t>
            </a:r>
          </a:p>
          <a:p>
            <a:endParaRPr lang="lv-LV" dirty="0" smtClean="0"/>
          </a:p>
          <a:p>
            <a:r>
              <a:rPr lang="lv-LV" dirty="0" err="1" smtClean="0"/>
              <a:t>Mediācijas</a:t>
            </a:r>
            <a:r>
              <a:rPr lang="lv-LV" dirty="0" smtClean="0"/>
              <a:t> tipa SAI mehānismi ir ļoti līdzīgi sarunām, ar vienu atšķirību - ir vēl viena neitrāla persona, kas atvieglo sarunas un palīdz pusēm sasniegt rezultātu. Šo personu sauc par starpnieku vai samierinātāju. Šī trešā persona padara procesu sarežģītāku, mazliet ilgāku un dārgāku, taču dažos gadījumos viņa klātbūtne, komunikācijas prasmes vai zināšanas var palīdzēt pusēm panākt vienošanos. Tātad būtībā starpniecības tipa SAI mehānismi palīdz pusēm pašām atrast risinājumu.</a:t>
            </a:r>
          </a:p>
          <a:p>
            <a:endParaRPr lang="lv-LV" dirty="0" smtClean="0"/>
          </a:p>
          <a:p>
            <a:r>
              <a:rPr lang="lv-LV" dirty="0" smtClean="0"/>
              <a:t>Savukārt šķīrējtiesas</a:t>
            </a:r>
            <a:r>
              <a:rPr lang="lv-LV" baseline="0" dirty="0" smtClean="0"/>
              <a:t> </a:t>
            </a:r>
            <a:r>
              <a:rPr lang="lv-LV" dirty="0" smtClean="0"/>
              <a:t>SAI mehānismi drīzāk ir līdzīgi tiesām, jo ​​arī viņi novērtē pierādījumus, izstrādā risinājumu un piedāvā to pusēm. Šķīrējtiesas SAI mehānismu rezultāti var būt atšķirīgi. Daži šķīrējtiesas veida mehānismi izdod saistošus lēmumus, bet citi - ieteikumus. Abām pieejām ir plusi un mīnusi.</a:t>
            </a:r>
          </a:p>
          <a:p>
            <a:endParaRPr lang="lv-LV" dirty="0" smtClean="0"/>
          </a:p>
          <a:p>
            <a:r>
              <a:rPr lang="lv-LV" dirty="0" smtClean="0"/>
              <a:t>ADR mehānismi, kas īpaši izstrādāti patērētāju vajadzībām, nedrīkst kavēt patērētāju vērsties tiesā neatkarīgi no SAI procedūras iznākuma.</a:t>
            </a:r>
            <a:endParaRPr lang="lv-LV" dirty="0"/>
          </a:p>
        </p:txBody>
      </p:sp>
      <p:sp>
        <p:nvSpPr>
          <p:cNvPr id="4" name="Slide Number Placeholder 3"/>
          <p:cNvSpPr>
            <a:spLocks noGrp="1"/>
          </p:cNvSpPr>
          <p:nvPr>
            <p:ph type="sldNum" idx="10"/>
          </p:nvPr>
        </p:nvSpPr>
        <p:spPr/>
        <p:txBody>
          <a:bodyPr/>
          <a:lstStyle/>
          <a:p>
            <a:pPr algn="r"/>
            <a:fld id="{5A313454-4367-478A-96FD-BE60CCCEEE50}" type="slidenum">
              <a:rPr lang="lv-LV" sz="1400" b="0" strike="noStrike" spc="-1" smtClean="0">
                <a:latin typeface="Tinos"/>
              </a:rPr>
              <a:t>5</a:t>
            </a:fld>
            <a:endParaRPr lang="lv-LV" sz="1400" b="0" strike="noStrike" spc="-1">
              <a:latin typeface="Tinos"/>
            </a:endParaRPr>
          </a:p>
        </p:txBody>
      </p:sp>
    </p:spTree>
    <p:extLst>
      <p:ext uri="{BB962C8B-B14F-4D97-AF65-F5344CB8AC3E}">
        <p14:creationId xmlns:p14="http://schemas.microsoft.com/office/powerpoint/2010/main" val="233061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PlaceHolder 1"/>
          <p:cNvSpPr>
            <a:spLocks noGrp="1" noRot="1" noChangeAspect="1"/>
          </p:cNvSpPr>
          <p:nvPr>
            <p:ph type="sldImg"/>
          </p:nvPr>
        </p:nvSpPr>
        <p:spPr>
          <a:xfrm>
            <a:off x="90488" y="754063"/>
            <a:ext cx="6611937" cy="3719512"/>
          </a:xfrm>
          <a:prstGeom prst="rect">
            <a:avLst/>
          </a:prstGeom>
        </p:spPr>
      </p:sp>
      <p:sp>
        <p:nvSpPr>
          <p:cNvPr id="886" name="PlaceHolder 2"/>
          <p:cNvSpPr>
            <a:spLocks noGrp="1"/>
          </p:cNvSpPr>
          <p:nvPr>
            <p:ph type="body"/>
          </p:nvPr>
        </p:nvSpPr>
        <p:spPr>
          <a:xfrm>
            <a:off x="679680" y="4714920"/>
            <a:ext cx="5435280" cy="4464000"/>
          </a:xfrm>
          <a:prstGeom prst="rect">
            <a:avLst/>
          </a:prstGeom>
        </p:spPr>
        <p:txBody>
          <a:bodyPr lIns="0" tIns="0" rIns="0" bIns="0">
            <a:noAutofit/>
          </a:bodyPr>
          <a:lstStyle/>
          <a:p>
            <a:endParaRPr lang="lv-LV" sz="1200" b="0" i="0" kern="1200" dirty="0" smtClean="0">
              <a:solidFill>
                <a:schemeClr val="tx1"/>
              </a:solidFill>
              <a:effectLst/>
              <a:latin typeface="+mn-lt"/>
              <a:ea typeface="+mn-ea"/>
              <a:cs typeface="+mn-cs"/>
            </a:endParaRPr>
          </a:p>
          <a:p>
            <a:r>
              <a:rPr lang="lv-LV" sz="1200" b="0" i="0" kern="1200" dirty="0" smtClean="0">
                <a:solidFill>
                  <a:schemeClr val="tx1"/>
                </a:solidFill>
                <a:effectLst/>
                <a:latin typeface="+mn-lt"/>
                <a:ea typeface="+mn-ea"/>
                <a:cs typeface="+mn-cs"/>
              </a:rPr>
              <a:t>Tātad, ja tiesas procedūras nav pārāk piemērotas lielākajai daļai patērētāju strīdu, kādam vajadzētu būt labam patērētāju </a:t>
            </a:r>
            <a:r>
              <a:rPr lang="lv-LV" dirty="0" smtClean="0"/>
              <a:t>SAI</a:t>
            </a:r>
            <a:r>
              <a:rPr lang="lv-LV" sz="1200" b="0" i="0" kern="1200" dirty="0" smtClean="0">
                <a:solidFill>
                  <a:schemeClr val="tx1"/>
                </a:solidFill>
                <a:effectLst/>
                <a:latin typeface="+mn-lt"/>
                <a:ea typeface="+mn-ea"/>
                <a:cs typeface="+mn-cs"/>
              </a:rPr>
              <a:t> mehānismam? </a:t>
            </a:r>
          </a:p>
          <a:p>
            <a:pPr marL="171450" indent="-171450">
              <a:buFontTx/>
              <a:buChar char="-"/>
            </a:pPr>
            <a:r>
              <a:rPr lang="lv-LV" sz="1200" b="0" i="0" kern="1200" dirty="0" smtClean="0">
                <a:solidFill>
                  <a:schemeClr val="tx1"/>
                </a:solidFill>
                <a:effectLst/>
                <a:latin typeface="+mn-lt"/>
                <a:ea typeface="+mn-ea"/>
                <a:cs typeface="+mn-cs"/>
              </a:rPr>
              <a:t>pirmkārt, tas jāizveido īpaši patērētāju strīdiem, </a:t>
            </a:r>
          </a:p>
          <a:p>
            <a:pPr marL="171450" indent="-171450">
              <a:buFontTx/>
              <a:buChar char="-"/>
            </a:pPr>
            <a:r>
              <a:rPr lang="lv-LV" sz="1200" b="0" i="0" kern="1200" dirty="0" smtClean="0">
                <a:solidFill>
                  <a:schemeClr val="tx1"/>
                </a:solidFill>
                <a:effectLst/>
                <a:latin typeface="+mn-lt"/>
                <a:ea typeface="+mn-ea"/>
                <a:cs typeface="+mn-cs"/>
              </a:rPr>
              <a:t>otrkārt, rezultāts</a:t>
            </a:r>
            <a:r>
              <a:rPr lang="lv-LV" sz="1200" b="0" i="0" kern="1200" baseline="0" dirty="0" smtClean="0">
                <a:solidFill>
                  <a:schemeClr val="tx1"/>
                </a:solidFill>
                <a:effectLst/>
                <a:latin typeface="+mn-lt"/>
                <a:ea typeface="+mn-ea"/>
                <a:cs typeface="+mn-cs"/>
              </a:rPr>
              <a:t> </a:t>
            </a:r>
            <a:r>
              <a:rPr lang="lv-LV" sz="1200" b="0" i="0" kern="1200" dirty="0" smtClean="0">
                <a:solidFill>
                  <a:schemeClr val="tx1"/>
                </a:solidFill>
                <a:effectLst/>
                <a:latin typeface="+mn-lt"/>
                <a:ea typeface="+mn-ea"/>
                <a:cs typeface="+mn-cs"/>
              </a:rPr>
              <a:t>jānodrošina ātri, tas ir, maksimāli 3 mēnešu laikā, </a:t>
            </a:r>
          </a:p>
          <a:p>
            <a:pPr marL="171450" indent="-171450">
              <a:buFontTx/>
              <a:buChar char="-"/>
            </a:pPr>
            <a:r>
              <a:rPr lang="lv-LV" sz="1200" b="0" i="0" kern="1200" dirty="0" smtClean="0">
                <a:solidFill>
                  <a:schemeClr val="tx1"/>
                </a:solidFill>
                <a:effectLst/>
                <a:latin typeface="+mn-lt"/>
                <a:ea typeface="+mn-ea"/>
                <a:cs typeface="+mn-cs"/>
              </a:rPr>
              <a:t>treškārt, tam jābūt lētam, vēlams bez maksas, </a:t>
            </a:r>
          </a:p>
          <a:p>
            <a:pPr marL="171450" indent="-171450">
              <a:buFontTx/>
              <a:buChar char="-"/>
            </a:pPr>
            <a:r>
              <a:rPr lang="lv-LV" sz="1200" b="0" i="0" kern="1200" dirty="0" smtClean="0">
                <a:solidFill>
                  <a:schemeClr val="tx1"/>
                </a:solidFill>
                <a:effectLst/>
                <a:latin typeface="+mn-lt"/>
                <a:ea typeface="+mn-ea"/>
                <a:cs typeface="+mn-cs"/>
              </a:rPr>
              <a:t>ceturtkārt, tam jābūt viegli lietojamam, vēlams bez juridiskas palīdzības, </a:t>
            </a:r>
          </a:p>
          <a:p>
            <a:pPr marL="171450" indent="-171450">
              <a:buFontTx/>
              <a:buChar char="-"/>
            </a:pPr>
            <a:r>
              <a:rPr lang="lv-LV" sz="1200" b="0" i="0" kern="1200" dirty="0" smtClean="0">
                <a:solidFill>
                  <a:schemeClr val="tx1"/>
                </a:solidFill>
                <a:effectLst/>
                <a:latin typeface="+mn-lt"/>
                <a:ea typeface="+mn-ea"/>
                <a:cs typeface="+mn-cs"/>
              </a:rPr>
              <a:t>piektkārt, tam jābūt neatkarīgam, it īpaši no tirgotāju ietekmes, </a:t>
            </a:r>
          </a:p>
          <a:p>
            <a:pPr marL="171450" indent="-171450">
              <a:buFontTx/>
              <a:buChar char="-"/>
            </a:pPr>
            <a:r>
              <a:rPr lang="lv-LV" sz="1200" b="0" i="0" kern="1200" dirty="0" err="1" smtClean="0">
                <a:solidFill>
                  <a:schemeClr val="tx1"/>
                </a:solidFill>
                <a:effectLst/>
                <a:latin typeface="+mn-lt"/>
                <a:ea typeface="+mn-ea"/>
                <a:cs typeface="+mn-cs"/>
              </a:rPr>
              <a:t>sestkārt</a:t>
            </a:r>
            <a:r>
              <a:rPr lang="lv-LV" sz="1200" b="0" i="0" kern="1200" dirty="0" smtClean="0">
                <a:solidFill>
                  <a:schemeClr val="tx1"/>
                </a:solidFill>
                <a:effectLst/>
                <a:latin typeface="+mn-lt"/>
                <a:ea typeface="+mn-ea"/>
                <a:cs typeface="+mn-cs"/>
              </a:rPr>
              <a:t>, tam jābūt objektīvam, tas ir ieinteresētam panākt taisnīgu risinājumu un novērst iespējamos interešu konfliktus, </a:t>
            </a:r>
          </a:p>
          <a:p>
            <a:pPr marL="171450" indent="-171450">
              <a:buFontTx/>
              <a:buChar char="-"/>
            </a:pPr>
            <a:r>
              <a:rPr lang="lv-LV" sz="1200" b="0" i="0" kern="1200" dirty="0" err="1" smtClean="0">
                <a:solidFill>
                  <a:schemeClr val="tx1"/>
                </a:solidFill>
                <a:effectLst/>
                <a:latin typeface="+mn-lt"/>
                <a:ea typeface="+mn-ea"/>
                <a:cs typeface="+mn-cs"/>
              </a:rPr>
              <a:t>septītkārt</a:t>
            </a:r>
            <a:r>
              <a:rPr lang="lv-LV" sz="1200" b="0" i="0" kern="1200" dirty="0" smtClean="0">
                <a:solidFill>
                  <a:schemeClr val="tx1"/>
                </a:solidFill>
                <a:effectLst/>
                <a:latin typeface="+mn-lt"/>
                <a:ea typeface="+mn-ea"/>
                <a:cs typeface="+mn-cs"/>
              </a:rPr>
              <a:t>, pārredzamam attiecībā uz tā sastāvu, procedūru un rezultātiem.</a:t>
            </a:r>
            <a:endParaRPr lang="lv-LV" sz="1200" b="0" i="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PlaceHolder 1"/>
          <p:cNvSpPr>
            <a:spLocks noGrp="1" noRot="1" noChangeAspect="1"/>
          </p:cNvSpPr>
          <p:nvPr>
            <p:ph type="sldImg"/>
          </p:nvPr>
        </p:nvSpPr>
        <p:spPr>
          <a:xfrm>
            <a:off x="90488" y="754063"/>
            <a:ext cx="6611937" cy="3719512"/>
          </a:xfrm>
          <a:prstGeom prst="rect">
            <a:avLst/>
          </a:prstGeom>
        </p:spPr>
      </p:sp>
      <p:sp>
        <p:nvSpPr>
          <p:cNvPr id="888"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r>
              <a:rPr lang="lv-LV" sz="2000" dirty="0" smtClean="0"/>
              <a:t/>
            </a:r>
            <a:br>
              <a:rPr lang="lv-LV" sz="2000" dirty="0" smtClean="0"/>
            </a:br>
            <a:r>
              <a:rPr lang="lv-LV" sz="1200" b="0" i="0" kern="1200" dirty="0" smtClean="0">
                <a:solidFill>
                  <a:schemeClr val="tx1"/>
                </a:solidFill>
                <a:effectLst/>
                <a:latin typeface="+mn-lt"/>
                <a:ea typeface="+mn-ea"/>
                <a:cs typeface="+mn-cs"/>
              </a:rPr>
              <a:t>Lai to panāktu, ES patērētāju </a:t>
            </a:r>
            <a:r>
              <a:rPr lang="lv-LV" dirty="0" smtClean="0"/>
              <a:t>SAI</a:t>
            </a:r>
            <a:r>
              <a:rPr lang="lv-LV" sz="1200" b="0" i="0" kern="1200" dirty="0" smtClean="0">
                <a:solidFill>
                  <a:schemeClr val="tx1"/>
                </a:solidFill>
                <a:effectLst/>
                <a:latin typeface="+mn-lt"/>
                <a:ea typeface="+mn-ea"/>
                <a:cs typeface="+mn-cs"/>
              </a:rPr>
              <a:t> direktīvā ir noteikti vairāki šajā slaidā minētie kritēriji, kas jāievēro katrai ES </a:t>
            </a:r>
            <a:r>
              <a:rPr lang="lv-LV" dirty="0" smtClean="0"/>
              <a:t>SAI</a:t>
            </a:r>
            <a:r>
              <a:rPr lang="lv-LV" sz="1200" b="0" i="0" kern="1200" dirty="0" smtClean="0">
                <a:solidFill>
                  <a:schemeClr val="tx1"/>
                </a:solidFill>
                <a:effectLst/>
                <a:latin typeface="+mn-lt"/>
                <a:ea typeface="+mn-ea"/>
                <a:cs typeface="+mn-cs"/>
              </a:rPr>
              <a:t> struktūrai. Tā kā šie kritēriji jau bija iekļauti 4.1. Modulī, sīkāku informāciju skatiet 5. tēmas 42. slaidā.</a:t>
            </a:r>
            <a:endParaRPr lang="lv-LV" sz="2000" b="0" strike="noStrike" spc="-1" dirty="0">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PlaceHolder 1"/>
          <p:cNvSpPr>
            <a:spLocks noGrp="1" noRot="1" noChangeAspect="1"/>
          </p:cNvSpPr>
          <p:nvPr>
            <p:ph type="sldImg"/>
          </p:nvPr>
        </p:nvSpPr>
        <p:spPr>
          <a:xfrm>
            <a:off x="90488" y="754063"/>
            <a:ext cx="6611937" cy="3719512"/>
          </a:xfrm>
          <a:prstGeom prst="rect">
            <a:avLst/>
          </a:prstGeom>
        </p:spPr>
      </p:sp>
      <p:sp>
        <p:nvSpPr>
          <p:cNvPr id="890" name="PlaceHolder 2"/>
          <p:cNvSpPr>
            <a:spLocks noGrp="1"/>
          </p:cNvSpPr>
          <p:nvPr>
            <p:ph type="body"/>
          </p:nvPr>
        </p:nvSpPr>
        <p:spPr>
          <a:xfrm>
            <a:off x="679680" y="4714920"/>
            <a:ext cx="5435280" cy="4464000"/>
          </a:xfrm>
          <a:prstGeom prst="rect">
            <a:avLst/>
          </a:prstGeom>
        </p:spPr>
        <p:txBody>
          <a:bodyPr lIns="0" tIns="0" rIns="0" bIns="0">
            <a:noAutofit/>
          </a:bodyPr>
          <a:lstStyle/>
          <a:p>
            <a:pPr marL="216000" indent="-213840">
              <a:lnSpc>
                <a:spcPct val="100000"/>
              </a:lnSpc>
            </a:pPr>
            <a:endParaRPr lang="lv-LV" sz="2000" b="0" strike="noStrike" spc="-1" dirty="0">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lv-LV" dirty="0" smtClean="0"/>
              <a:t>Pārrobežu strīdi rada papildu problēmas attiecībā uz individuāliem patērētāju strīdiem.</a:t>
            </a:r>
          </a:p>
          <a:p>
            <a:endParaRPr lang="lv-LV" dirty="0" smtClean="0"/>
          </a:p>
          <a:p>
            <a:r>
              <a:rPr lang="lv-LV" dirty="0" smtClean="0"/>
              <a:t>Piemēram, iedomājieties patērētāju, kurš ārzemju brauciena laikā nopircis rotaļlietu savam bērnam. Pēc patērētāja atgriešanās mājās viņš atklāj, ka rotaļlietai ir defekts. Vai arī viņš var nopirkt rotaļlietu ārzemju tiešsaistes veikalā un vēlas izmantot savas atteikuma tiesības. Kas jādara patērētājam?</a:t>
            </a:r>
          </a:p>
          <a:p>
            <a:endParaRPr lang="lv-LV" dirty="0" smtClean="0"/>
          </a:p>
          <a:p>
            <a:r>
              <a:rPr lang="lv-LV" dirty="0" smtClean="0"/>
              <a:t>Kā mēs iepriekš apspriedām, patērētāja pirmajam solim vienmēr jābūt sazināties ar tirgotāju un mēģināt ar viņu izrunāt jautājumu. Bet kā patērētājam vajadzētu to darīt? Gadījumā, ja veikals darbojas tiešsaistē, patērētājam var būt tehniskas grūtības sazināties ar tirgotāju, īpaši, ja tirgotājs nenodrošināja patērētājam nekādus distances saziņas līdzekļus. Attiecībā uz </a:t>
            </a:r>
            <a:r>
              <a:rPr lang="lv-LV" dirty="0" err="1" smtClean="0"/>
              <a:t>bezsaistes</a:t>
            </a:r>
            <a:r>
              <a:rPr lang="lv-LV" dirty="0" smtClean="0"/>
              <a:t> veikalu šim uzdevumam vajadzētu būt pietiekami vienkāršam no tehniskā viedokļa, bet ko darīt, ja tirgotājam un patērētājam nav kopīgas valodas, lai runātu? Vai pat tad, ja patērētājam bija sarunas ar tirgotāju, bet problēma netika atrisināta, kā patērētājs šajā situācijā var izmantot SAI mehānismus? Šīs vai citas grūtības padara pārrobežu strīdus patērētājiem daudz grūtāk atrisināmus.</a:t>
            </a:r>
          </a:p>
          <a:p>
            <a:endParaRPr lang="lv-LV" dirty="0" smtClean="0"/>
          </a:p>
          <a:p>
            <a:r>
              <a:rPr lang="lv-LV" dirty="0" smtClean="0"/>
              <a:t>Šajā ziņā patērētājiem ir gan sliktas, gan labas ziņas.</a:t>
            </a:r>
          </a:p>
          <a:p>
            <a:endParaRPr lang="lv-LV" dirty="0" smtClean="0"/>
          </a:p>
          <a:p>
            <a:r>
              <a:rPr lang="lv-LV" dirty="0" smtClean="0"/>
              <a:t>Slikti ir tas, ja patērētājam ir strīds ar tirgotāju, kas atrodas ārpus ES, patērētājam, visticamāk, būs jāpaļaujas uz tirgotāja valsts tiesību aktiem.</a:t>
            </a:r>
          </a:p>
          <a:p>
            <a:endParaRPr lang="lv-LV" dirty="0" smtClean="0"/>
          </a:p>
          <a:p>
            <a:r>
              <a:rPr lang="lv-LV" dirty="0" smtClean="0"/>
              <a:t>Labais ir tas, ka, ja patērētājam ir strīds ar tirgotāju, kas atrodas ES, tad patērētājs var izmantot vismaz divus ES līmenī strādājošus rīkus.</a:t>
            </a:r>
          </a:p>
          <a:p>
            <a:endParaRPr lang="lv-LV" dirty="0" smtClean="0"/>
          </a:p>
          <a:p>
            <a:r>
              <a:rPr lang="lv-LV" dirty="0" smtClean="0"/>
              <a:t>Pirmais rīks, ko patērētājs var izmantot, ir tā sauktā ECC-tīkla palīdzība - katrā ES dalībvalstī izveidots Eiropas Patērētāju centru tīkls, kura galvenais uzdevums ir sniegt patērētājiem palīdzību un konsultācijas pārrobežu strīdu gadījumā, kā iepriekš minētajos. </a:t>
            </a:r>
          </a:p>
          <a:p>
            <a:endParaRPr lang="lv-LV" dirty="0" smtClean="0"/>
          </a:p>
          <a:p>
            <a:r>
              <a:rPr lang="lv-LV" dirty="0" smtClean="0"/>
              <a:t>Ideja ir tāda, ka gadījumā, ja rodas problēma vai strīds par precēm vai pakalpojumiem, kas nopirkti no citas dalībvalsts tirgotāja, patērētājs varētu doties uz savas dzīvesvietas ECC. Patērētāja dalībvalsts ECC sadarbībā ar tirgotāja dalībvalsts ECC palīdzētu patērētājam un tirgotājam atrisināt strīdu, tostarp pārvarēt problēmas, kas saistītas ar valodas barjeru vai atšķirībām likumdošanā utt.</a:t>
            </a:r>
          </a:p>
          <a:p>
            <a:endParaRPr lang="lv-LV" dirty="0" smtClean="0"/>
          </a:p>
          <a:p>
            <a:r>
              <a:rPr lang="lv-LV" dirty="0" smtClean="0"/>
              <a:t>Otrais ES izveidotais mehānisms ir tā sauktā SIT platforma.</a:t>
            </a:r>
            <a:endParaRPr lang="lv-LV" dirty="0"/>
          </a:p>
        </p:txBody>
      </p:sp>
      <p:sp>
        <p:nvSpPr>
          <p:cNvPr id="4" name="Slide Number Placeholder 3"/>
          <p:cNvSpPr>
            <a:spLocks noGrp="1"/>
          </p:cNvSpPr>
          <p:nvPr>
            <p:ph type="sldNum" idx="10"/>
          </p:nvPr>
        </p:nvSpPr>
        <p:spPr/>
        <p:txBody>
          <a:bodyPr/>
          <a:lstStyle/>
          <a:p>
            <a:pPr algn="r"/>
            <a:fld id="{5A313454-4367-478A-96FD-BE60CCCEEE50}" type="slidenum">
              <a:rPr lang="lv-LV" sz="1400" b="0" strike="noStrike" spc="-1" smtClean="0">
                <a:latin typeface="Tinos"/>
              </a:rPr>
              <a:t>9</a:t>
            </a:fld>
            <a:endParaRPr lang="lv-LV" sz="1400" b="0" strike="noStrike" spc="-1">
              <a:latin typeface="Tinos"/>
            </a:endParaRPr>
          </a:p>
        </p:txBody>
      </p:sp>
    </p:spTree>
    <p:extLst>
      <p:ext uri="{BB962C8B-B14F-4D97-AF65-F5344CB8AC3E}">
        <p14:creationId xmlns:p14="http://schemas.microsoft.com/office/powerpoint/2010/main" val="72864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lv-LV"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lv-LV"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lv-LV"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lv-LV"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lv-LV"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lv-LV"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lv-LV"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lv-LV"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lv-LV"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lv-LV"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lv-LV"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lv-LV"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lv-LV"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lv-LV"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lv-LV"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lv-LV" sz="3200" b="0" strike="noStrike" spc="-1">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lv-LV"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lv-LV" sz="3200" b="0" strike="noStrike" spc="-1">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lv-LV" sz="3200" b="0" strike="noStrike" spc="-1">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lv-LV" sz="3200" b="0" strike="noStrike" spc="-1">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lv-LV" sz="3200" b="0" strike="noStrike" spc="-1">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lv-LV" sz="3200" b="0" strike="noStrike" spc="-1">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lv-LV" sz="3200" b="0" strike="noStrike" spc="-1">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lv-LV" sz="3200" b="0" strike="noStrike" spc="-1">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lv-LV"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lv-LV"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lv-LV"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lv-LV"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lv-LV"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lv-LV"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lv-LV"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lv-LV"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lv-LV"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lv-LV" sz="2800" b="0" strike="noStrike" spc="-1">
                <a:latin typeface="arial"/>
              </a:rPr>
              <a:t>Second Outline Level</a:t>
            </a:r>
          </a:p>
          <a:p>
            <a:pPr marL="1296000" lvl="2" indent="-288000">
              <a:spcBef>
                <a:spcPts val="850"/>
              </a:spcBef>
              <a:buClr>
                <a:srgbClr val="000000"/>
              </a:buClr>
              <a:buSzPct val="45000"/>
              <a:buFont typeface="Wingdings" charset="2"/>
              <a:buChar char=""/>
            </a:pPr>
            <a:r>
              <a:rPr lang="lv-LV" sz="2400" b="0" strike="noStrike" spc="-1">
                <a:latin typeface="arial"/>
              </a:rPr>
              <a:t>Third Outline Level</a:t>
            </a:r>
          </a:p>
          <a:p>
            <a:pPr marL="1728000" lvl="3" indent="-216000">
              <a:spcBef>
                <a:spcPts val="567"/>
              </a:spcBef>
              <a:buClr>
                <a:srgbClr val="000000"/>
              </a:buClr>
              <a:buSzPct val="75000"/>
              <a:buFont typeface="Symbol" charset="2"/>
              <a:buChar char=""/>
            </a:pPr>
            <a:r>
              <a:rPr lang="lv-LV" sz="2000" b="0" strike="noStrike" spc="-1">
                <a:latin typeface="arial"/>
              </a:rPr>
              <a:t>Fourth Outline Level</a:t>
            </a:r>
          </a:p>
          <a:p>
            <a:pPr marL="2160000" lvl="4" indent="-216000">
              <a:spcBef>
                <a:spcPts val="283"/>
              </a:spcBef>
              <a:buClr>
                <a:srgbClr val="000000"/>
              </a:buClr>
              <a:buSzPct val="45000"/>
              <a:buFont typeface="Wingdings" charset="2"/>
              <a:buChar char=""/>
            </a:pPr>
            <a:r>
              <a:rPr lang="lv-LV" sz="2000" b="0" strike="noStrike" spc="-1">
                <a:latin typeface="arial"/>
              </a:rPr>
              <a:t>Fifth Outline Level</a:t>
            </a:r>
          </a:p>
          <a:p>
            <a:pPr marL="2592000" lvl="5" indent="-216000">
              <a:spcBef>
                <a:spcPts val="283"/>
              </a:spcBef>
              <a:buClr>
                <a:srgbClr val="000000"/>
              </a:buClr>
              <a:buSzPct val="45000"/>
              <a:buFont typeface="Wingdings" charset="2"/>
              <a:buChar char=""/>
            </a:pPr>
            <a:r>
              <a:rPr lang="lv-LV" sz="2000" b="0" strike="noStrike" spc="-1">
                <a:latin typeface="arial"/>
              </a:rPr>
              <a:t>Sixth Outline Level</a:t>
            </a:r>
          </a:p>
          <a:p>
            <a:pPr marL="3024000" lvl="6" indent="-216000">
              <a:spcBef>
                <a:spcPts val="283"/>
              </a:spcBef>
              <a:buClr>
                <a:srgbClr val="000000"/>
              </a:buClr>
              <a:buSzPct val="45000"/>
              <a:buFont typeface="Wingdings" charset="2"/>
              <a:buChar char=""/>
            </a:pPr>
            <a:r>
              <a:rPr lang="lv-LV"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lv-LV" sz="4400" b="0" strike="noStrike" spc="-1">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lv-LV"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lv-LV" sz="2800" b="0" strike="noStrike" spc="-1">
                <a:latin typeface="arial"/>
              </a:rPr>
              <a:t>Second Outline Level</a:t>
            </a:r>
          </a:p>
          <a:p>
            <a:pPr marL="1296000" lvl="2" indent="-288000">
              <a:spcBef>
                <a:spcPts val="850"/>
              </a:spcBef>
              <a:buClr>
                <a:srgbClr val="000000"/>
              </a:buClr>
              <a:buSzPct val="45000"/>
              <a:buFont typeface="Wingdings" charset="2"/>
              <a:buChar char=""/>
            </a:pPr>
            <a:r>
              <a:rPr lang="lv-LV" sz="2400" b="0" strike="noStrike" spc="-1">
                <a:latin typeface="arial"/>
              </a:rPr>
              <a:t>Third Outline Level</a:t>
            </a:r>
          </a:p>
          <a:p>
            <a:pPr marL="1728000" lvl="3" indent="-216000">
              <a:spcBef>
                <a:spcPts val="567"/>
              </a:spcBef>
              <a:buClr>
                <a:srgbClr val="000000"/>
              </a:buClr>
              <a:buSzPct val="75000"/>
              <a:buFont typeface="Symbol" charset="2"/>
              <a:buChar char=""/>
            </a:pPr>
            <a:r>
              <a:rPr lang="lv-LV" sz="2000" b="0" strike="noStrike" spc="-1">
                <a:latin typeface="arial"/>
              </a:rPr>
              <a:t>Fourth Outline Level</a:t>
            </a:r>
          </a:p>
          <a:p>
            <a:pPr marL="2160000" lvl="4" indent="-216000">
              <a:spcBef>
                <a:spcPts val="283"/>
              </a:spcBef>
              <a:buClr>
                <a:srgbClr val="000000"/>
              </a:buClr>
              <a:buSzPct val="45000"/>
              <a:buFont typeface="Wingdings" charset="2"/>
              <a:buChar char=""/>
            </a:pPr>
            <a:r>
              <a:rPr lang="lv-LV" sz="2000" b="0" strike="noStrike" spc="-1">
                <a:latin typeface="arial"/>
              </a:rPr>
              <a:t>Fifth Outline Level</a:t>
            </a:r>
          </a:p>
          <a:p>
            <a:pPr marL="2592000" lvl="5" indent="-216000">
              <a:spcBef>
                <a:spcPts val="283"/>
              </a:spcBef>
              <a:buClr>
                <a:srgbClr val="000000"/>
              </a:buClr>
              <a:buSzPct val="45000"/>
              <a:buFont typeface="Wingdings" charset="2"/>
              <a:buChar char=""/>
            </a:pPr>
            <a:r>
              <a:rPr lang="lv-LV" sz="2000" b="0" strike="noStrike" spc="-1">
                <a:latin typeface="arial"/>
              </a:rPr>
              <a:t>Sixth Outline Level</a:t>
            </a:r>
          </a:p>
          <a:p>
            <a:pPr marL="3024000" lvl="6" indent="-216000">
              <a:spcBef>
                <a:spcPts val="283"/>
              </a:spcBef>
              <a:buClr>
                <a:srgbClr val="000000"/>
              </a:buClr>
              <a:buSzPct val="45000"/>
              <a:buFont typeface="Wingdings" charset="2"/>
              <a:buChar char=""/>
            </a:pPr>
            <a:r>
              <a:rPr lang="lv-LV"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lv-LV" sz="4400" b="0" strike="noStrike" spc="-1">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lv-LV"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lv-LV" sz="2800" b="0" strike="noStrike" spc="-1">
                <a:latin typeface="arial"/>
              </a:rPr>
              <a:t>Second Outline Level</a:t>
            </a:r>
          </a:p>
          <a:p>
            <a:pPr marL="1296000" lvl="2" indent="-288000">
              <a:spcBef>
                <a:spcPts val="850"/>
              </a:spcBef>
              <a:buClr>
                <a:srgbClr val="000000"/>
              </a:buClr>
              <a:buSzPct val="45000"/>
              <a:buFont typeface="Wingdings" charset="2"/>
              <a:buChar char=""/>
            </a:pPr>
            <a:r>
              <a:rPr lang="lv-LV" sz="2400" b="0" strike="noStrike" spc="-1">
                <a:latin typeface="arial"/>
              </a:rPr>
              <a:t>Third Outline Level</a:t>
            </a:r>
          </a:p>
          <a:p>
            <a:pPr marL="1728000" lvl="3" indent="-216000">
              <a:spcBef>
                <a:spcPts val="567"/>
              </a:spcBef>
              <a:buClr>
                <a:srgbClr val="000000"/>
              </a:buClr>
              <a:buSzPct val="75000"/>
              <a:buFont typeface="Symbol" charset="2"/>
              <a:buChar char=""/>
            </a:pPr>
            <a:r>
              <a:rPr lang="lv-LV" sz="2000" b="0" strike="noStrike" spc="-1">
                <a:latin typeface="arial"/>
              </a:rPr>
              <a:t>Fourth Outline Level</a:t>
            </a:r>
          </a:p>
          <a:p>
            <a:pPr marL="2160000" lvl="4" indent="-216000">
              <a:spcBef>
                <a:spcPts val="283"/>
              </a:spcBef>
              <a:buClr>
                <a:srgbClr val="000000"/>
              </a:buClr>
              <a:buSzPct val="45000"/>
              <a:buFont typeface="Wingdings" charset="2"/>
              <a:buChar char=""/>
            </a:pPr>
            <a:r>
              <a:rPr lang="lv-LV" sz="2000" b="0" strike="noStrike" spc="-1">
                <a:latin typeface="arial"/>
              </a:rPr>
              <a:t>Fifth Outline Level</a:t>
            </a:r>
          </a:p>
          <a:p>
            <a:pPr marL="2592000" lvl="5" indent="-216000">
              <a:spcBef>
                <a:spcPts val="283"/>
              </a:spcBef>
              <a:buClr>
                <a:srgbClr val="000000"/>
              </a:buClr>
              <a:buSzPct val="45000"/>
              <a:buFont typeface="Wingdings" charset="2"/>
              <a:buChar char=""/>
            </a:pPr>
            <a:r>
              <a:rPr lang="lv-LV" sz="2000" b="0" strike="noStrike" spc="-1">
                <a:latin typeface="arial"/>
              </a:rPr>
              <a:t>Sixth Outline Level</a:t>
            </a:r>
          </a:p>
          <a:p>
            <a:pPr marL="3024000" lvl="6" indent="-216000">
              <a:spcBef>
                <a:spcPts val="283"/>
              </a:spcBef>
              <a:buClr>
                <a:srgbClr val="000000"/>
              </a:buClr>
              <a:buSzPct val="45000"/>
              <a:buFont typeface="Wingdings" charset="2"/>
              <a:buChar char=""/>
            </a:pPr>
            <a:r>
              <a:rPr lang="lv-LV"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lv-LV" sz="4400" b="0" strike="noStrike" spc="-1">
                <a:latin typeface="arial"/>
              </a:rPr>
              <a:t>Click to edit the title text format</a:t>
            </a:r>
          </a:p>
        </p:txBody>
      </p:sp>
      <p:sp>
        <p:nvSpPr>
          <p:cNvPr id="15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lv-LV"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lv-LV" sz="2800" b="0" strike="noStrike" spc="-1">
                <a:latin typeface="arial"/>
              </a:rPr>
              <a:t>Second Outline Level</a:t>
            </a:r>
          </a:p>
          <a:p>
            <a:pPr marL="1296000" lvl="2" indent="-288000">
              <a:spcBef>
                <a:spcPts val="850"/>
              </a:spcBef>
              <a:buClr>
                <a:srgbClr val="000000"/>
              </a:buClr>
              <a:buSzPct val="45000"/>
              <a:buFont typeface="Wingdings" charset="2"/>
              <a:buChar char=""/>
            </a:pPr>
            <a:r>
              <a:rPr lang="lv-LV" sz="2400" b="0" strike="noStrike" spc="-1">
                <a:latin typeface="arial"/>
              </a:rPr>
              <a:t>Third Outline Level</a:t>
            </a:r>
          </a:p>
          <a:p>
            <a:pPr marL="1728000" lvl="3" indent="-216000">
              <a:spcBef>
                <a:spcPts val="567"/>
              </a:spcBef>
              <a:buClr>
                <a:srgbClr val="000000"/>
              </a:buClr>
              <a:buSzPct val="75000"/>
              <a:buFont typeface="Symbol" charset="2"/>
              <a:buChar char=""/>
            </a:pPr>
            <a:r>
              <a:rPr lang="lv-LV" sz="2000" b="0" strike="noStrike" spc="-1">
                <a:latin typeface="arial"/>
              </a:rPr>
              <a:t>Fourth Outline Level</a:t>
            </a:r>
          </a:p>
          <a:p>
            <a:pPr marL="2160000" lvl="4" indent="-216000">
              <a:spcBef>
                <a:spcPts val="283"/>
              </a:spcBef>
              <a:buClr>
                <a:srgbClr val="000000"/>
              </a:buClr>
              <a:buSzPct val="45000"/>
              <a:buFont typeface="Wingdings" charset="2"/>
              <a:buChar char=""/>
            </a:pPr>
            <a:r>
              <a:rPr lang="lv-LV" sz="2000" b="0" strike="noStrike" spc="-1">
                <a:latin typeface="arial"/>
              </a:rPr>
              <a:t>Fifth Outline Level</a:t>
            </a:r>
          </a:p>
          <a:p>
            <a:pPr marL="2592000" lvl="5" indent="-216000">
              <a:spcBef>
                <a:spcPts val="283"/>
              </a:spcBef>
              <a:buClr>
                <a:srgbClr val="000000"/>
              </a:buClr>
              <a:buSzPct val="45000"/>
              <a:buFont typeface="Wingdings" charset="2"/>
              <a:buChar char=""/>
            </a:pPr>
            <a:r>
              <a:rPr lang="lv-LV" sz="2000" b="0" strike="noStrike" spc="-1">
                <a:latin typeface="arial"/>
              </a:rPr>
              <a:t>Sixth Outline Level</a:t>
            </a:r>
          </a:p>
          <a:p>
            <a:pPr marL="3024000" lvl="6" indent="-216000">
              <a:spcBef>
                <a:spcPts val="283"/>
              </a:spcBef>
              <a:buClr>
                <a:srgbClr val="000000"/>
              </a:buClr>
              <a:buSzPct val="45000"/>
              <a:buFont typeface="Wingdings" charset="2"/>
              <a:buChar char=""/>
            </a:pPr>
            <a:r>
              <a:rPr lang="lv-LV"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ptac.gov.lv/"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hyperlink" Target="http://www.pretenzija.lv/" TargetMode="External"/><Relationship Id="rId4" Type="http://schemas.openxmlformats.org/officeDocument/2006/relationships/hyperlink" Target="http://www.pateretajs.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www.ptac.gov.lv/lv/content/arpustiesas-pateretaju-stridu-risinataju-datubaze"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2"/>
          <p:cNvPicPr/>
          <p:nvPr/>
        </p:nvPicPr>
        <p:blipFill>
          <a:blip r:embed="rId3"/>
          <a:stretch/>
        </p:blipFill>
        <p:spPr>
          <a:xfrm>
            <a:off x="864720" y="1841760"/>
            <a:ext cx="10581480" cy="2399040"/>
          </a:xfrm>
          <a:prstGeom prst="rect">
            <a:avLst/>
          </a:prstGeom>
          <a:ln>
            <a:noFill/>
          </a:ln>
        </p:spPr>
      </p:pic>
      <p:pic>
        <p:nvPicPr>
          <p:cNvPr id="273" name="Picture 53" descr="C:\Users\User-Dell\Desktop\RIGA\eu_flag_co_funded_pos_[rgb]_right.jpg"/>
          <p:cNvPicPr/>
          <p:nvPr/>
        </p:nvPicPr>
        <p:blipFill>
          <a:blip r:embed="rId4"/>
          <a:stretch/>
        </p:blipFill>
        <p:spPr>
          <a:xfrm>
            <a:off x="864720" y="421920"/>
            <a:ext cx="2133000" cy="918000"/>
          </a:xfrm>
          <a:prstGeom prst="rect">
            <a:avLst/>
          </a:prstGeom>
          <a:ln>
            <a:noFill/>
          </a:ln>
        </p:spPr>
      </p:pic>
      <p:sp>
        <p:nvSpPr>
          <p:cNvPr id="274" name="CustomShape 1"/>
          <p:cNvSpPr/>
          <p:nvPr/>
        </p:nvSpPr>
        <p:spPr>
          <a:xfrm>
            <a:off x="864720" y="5621760"/>
            <a:ext cx="1058148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100" b="1" strike="noStrike" spc="-1">
                <a:solidFill>
                  <a:srgbClr val="383838"/>
                </a:solidFill>
                <a:latin typeface="Calibri"/>
                <a:ea typeface="Times New Roman"/>
              </a:rPr>
              <a:t>This publication reflects the views of the authors, and the Commission cannot be held  responsible for any use, which may be made of the information contained therein</a:t>
            </a:r>
            <a:endParaRPr lang="lv-LV"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4000" advTm="928">
        <p:fade/>
      </p:transition>
    </mc:Choice>
    <mc:Fallback xmlns="">
      <p:transition spd="slow" advTm="92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653040" y="1494000"/>
            <a:ext cx="10969920" cy="4479480"/>
          </a:xfrm>
          <a:prstGeom prst="rect">
            <a:avLst/>
          </a:prstGeom>
          <a:noFill/>
          <a:ln>
            <a:noFill/>
          </a:ln>
        </p:spPr>
        <p:style>
          <a:lnRef idx="0">
            <a:scrgbClr r="0" g="0" b="0"/>
          </a:lnRef>
          <a:fillRef idx="0">
            <a:scrgbClr r="0" g="0" b="0"/>
          </a:fillRef>
          <a:effectRef idx="0">
            <a:scrgbClr r="0" g="0" b="0"/>
          </a:effectRef>
          <a:fontRef idx="minor"/>
        </p:style>
      </p:sp>
      <p:sp>
        <p:nvSpPr>
          <p:cNvPr id="349" name="CustomShape 2"/>
          <p:cNvSpPr/>
          <p:nvPr/>
        </p:nvSpPr>
        <p:spPr>
          <a:xfrm>
            <a:off x="978480" y="28260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Strīdu izskatīšanas tiešsaistē (SIT) platforma</a:t>
            </a:r>
            <a:endParaRPr lang="lv-LV" sz="3200" b="0" strike="noStrike" spc="-1">
              <a:latin typeface="arial"/>
            </a:endParaRPr>
          </a:p>
        </p:txBody>
      </p:sp>
      <p:sp>
        <p:nvSpPr>
          <p:cNvPr id="350" name="Line 3"/>
          <p:cNvSpPr/>
          <p:nvPr/>
        </p:nvSpPr>
        <p:spPr>
          <a:xfrm>
            <a:off x="696960" y="116964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351" name="CustomShape 4"/>
          <p:cNvSpPr/>
          <p:nvPr/>
        </p:nvSpPr>
        <p:spPr>
          <a:xfrm rot="16200000">
            <a:off x="-3152520" y="316548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352" name="Picture 6"/>
          <p:cNvPicPr/>
          <p:nvPr/>
        </p:nvPicPr>
        <p:blipFill>
          <a:blip r:embed="rId3"/>
          <a:stretch/>
        </p:blipFill>
        <p:spPr>
          <a:xfrm>
            <a:off x="3600" y="6240240"/>
            <a:ext cx="550080" cy="614520"/>
          </a:xfrm>
          <a:prstGeom prst="rect">
            <a:avLst/>
          </a:prstGeom>
          <a:ln>
            <a:noFill/>
          </a:ln>
        </p:spPr>
      </p:pic>
      <p:sp>
        <p:nvSpPr>
          <p:cNvPr id="353" name="CustomShape 5"/>
          <p:cNvSpPr/>
          <p:nvPr/>
        </p:nvSpPr>
        <p:spPr>
          <a:xfrm>
            <a:off x="653400" y="1588320"/>
            <a:ext cx="10970280" cy="431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216000" indent="-213840">
              <a:lnSpc>
                <a:spcPct val="100000"/>
              </a:lnSpc>
              <a:spcAft>
                <a:spcPts val="567"/>
              </a:spcAft>
              <a:buClr>
                <a:srgbClr val="000000"/>
              </a:buClr>
              <a:buSzPct val="45000"/>
              <a:buFont typeface="Wingdings" charset="2"/>
              <a:buChar char=""/>
            </a:pPr>
            <a:r>
              <a:rPr lang="lv-LV" sz="3200" b="0" strike="noStrike" spc="-1">
                <a:solidFill>
                  <a:srgbClr val="000000"/>
                </a:solidFill>
                <a:latin typeface="arial"/>
                <a:ea typeface="DejaVu Sans"/>
              </a:rPr>
              <a:t>ES mēroga</a:t>
            </a:r>
            <a:endParaRPr lang="lv-LV" sz="3200" b="0" strike="noStrike" spc="-1">
              <a:latin typeface="arial"/>
            </a:endParaRPr>
          </a:p>
          <a:p>
            <a:pPr marL="216000" indent="-213840">
              <a:lnSpc>
                <a:spcPct val="100000"/>
              </a:lnSpc>
              <a:spcAft>
                <a:spcPts val="567"/>
              </a:spcAft>
              <a:buClr>
                <a:srgbClr val="000000"/>
              </a:buClr>
              <a:buSzPct val="45000"/>
              <a:buFont typeface="Wingdings" charset="2"/>
              <a:buChar char=""/>
            </a:pPr>
            <a:r>
              <a:rPr lang="lv-LV" sz="3200" b="0" strike="noStrike" spc="-1">
                <a:solidFill>
                  <a:srgbClr val="000000"/>
                </a:solidFill>
                <a:latin typeface="arial"/>
                <a:ea typeface="DejaVu Sans"/>
              </a:rPr>
              <a:t>Tika pirkumi tiešsaistē</a:t>
            </a:r>
            <a:endParaRPr lang="lv-LV" sz="3200" b="0" strike="noStrike" spc="-1">
              <a:latin typeface="arial"/>
            </a:endParaRPr>
          </a:p>
          <a:p>
            <a:pPr marL="216000" indent="-213840">
              <a:lnSpc>
                <a:spcPct val="100000"/>
              </a:lnSpc>
              <a:spcAft>
                <a:spcPts val="567"/>
              </a:spcAft>
              <a:buClr>
                <a:srgbClr val="000000"/>
              </a:buClr>
              <a:buSzPct val="45000"/>
              <a:buFont typeface="Wingdings" charset="2"/>
              <a:buChar char=""/>
            </a:pPr>
            <a:r>
              <a:rPr lang="lv-LV" sz="3200" b="0" strike="noStrike" spc="-1">
                <a:solidFill>
                  <a:srgbClr val="000000"/>
                </a:solidFill>
                <a:latin typeface="arial"/>
                <a:ea typeface="DejaVu Sans"/>
              </a:rPr>
              <a:t>Katram tiešsaistes tirgotājam ir pienākums ievietot saiti uz SIT platformu savā mājaslapā</a:t>
            </a:r>
            <a:endParaRPr lang="lv-LV" sz="3200" b="0" strike="noStrike" spc="-1">
              <a:latin typeface="arial"/>
            </a:endParaRPr>
          </a:p>
          <a:p>
            <a:pPr marL="216000" indent="-213840">
              <a:lnSpc>
                <a:spcPct val="100000"/>
              </a:lnSpc>
              <a:spcAft>
                <a:spcPts val="567"/>
              </a:spcAft>
              <a:buClr>
                <a:srgbClr val="000000"/>
              </a:buClr>
              <a:buSzPct val="45000"/>
              <a:buFont typeface="Wingdings" charset="2"/>
              <a:buChar char=""/>
            </a:pPr>
            <a:r>
              <a:rPr lang="lv-LV" sz="3200" b="0" strike="noStrike" spc="-1">
                <a:solidFill>
                  <a:srgbClr val="000000"/>
                </a:solidFill>
                <a:latin typeface="arial"/>
                <a:ea typeface="DejaVu Sans"/>
              </a:rPr>
              <a:t>Saite uz SIT platformu: http://ec.europa.eu/odr</a:t>
            </a:r>
            <a:endParaRPr lang="lv-LV" sz="3200" b="0" strike="noStrike" spc="-1">
              <a:latin typeface="arial"/>
            </a:endParaRPr>
          </a:p>
          <a:p>
            <a:pPr>
              <a:lnSpc>
                <a:spcPct val="100000"/>
              </a:lnSpc>
              <a:spcAft>
                <a:spcPts val="567"/>
              </a:spcAft>
            </a:pPr>
            <a:endParaRPr lang="lv-LV" sz="3200" b="0" strike="noStrike" spc="-1">
              <a:latin typeface="arial"/>
            </a:endParaRPr>
          </a:p>
        </p:txBody>
      </p:sp>
      <p:pic>
        <p:nvPicPr>
          <p:cNvPr id="354" name="Picture 6"/>
          <p:cNvPicPr/>
          <p:nvPr/>
        </p:nvPicPr>
        <p:blipFill>
          <a:blip r:embed="rId3"/>
          <a:stretch/>
        </p:blipFill>
        <p:spPr>
          <a:xfrm>
            <a:off x="3240" y="6240600"/>
            <a:ext cx="550080" cy="61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4745"/>
    </mc:Choice>
    <mc:Fallback xmlns="">
      <p:transition spd="slow" advTm="474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653040" y="1494000"/>
            <a:ext cx="10969920" cy="447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685800" indent="-226800">
              <a:lnSpc>
                <a:spcPct val="100000"/>
              </a:lnSpc>
            </a:pPr>
            <a:r>
              <a:rPr lang="lv-LV" sz="2800" b="1" strike="noStrike" spc="-1">
                <a:solidFill>
                  <a:srgbClr val="000000"/>
                </a:solidFill>
                <a:latin typeface="CalIbri"/>
                <a:ea typeface="DejaVu Sans"/>
              </a:rPr>
              <a:t>Atcerieties:</a:t>
            </a:r>
            <a:endParaRPr lang="lv-LV" sz="2800" b="0" strike="noStrike" spc="-1">
              <a:latin typeface="arial"/>
            </a:endParaRPr>
          </a:p>
          <a:p>
            <a:pPr marL="685800" indent="-226800">
              <a:lnSpc>
                <a:spcPct val="100000"/>
              </a:lnSpc>
              <a:buClr>
                <a:srgbClr val="000000"/>
              </a:buClr>
              <a:buSzPct val="45000"/>
              <a:buFont typeface="Wingdings" charset="2"/>
              <a:buChar char=""/>
            </a:pPr>
            <a:r>
              <a:rPr lang="lv-LV" sz="2800" b="0" strike="noStrike" spc="-1">
                <a:solidFill>
                  <a:srgbClr val="000000"/>
                </a:solidFill>
                <a:latin typeface="CalIbri"/>
                <a:ea typeface="DejaVu Sans"/>
              </a:rPr>
              <a:t>Lai aizstāvētu savas tiesības, Jums par tām ir jāzina!</a:t>
            </a:r>
            <a:endParaRPr lang="lv-LV" sz="2800" b="0" strike="noStrike" spc="-1">
              <a:latin typeface="arial"/>
            </a:endParaRPr>
          </a:p>
          <a:p>
            <a:pPr marL="685800" indent="-226800">
              <a:lnSpc>
                <a:spcPct val="100000"/>
              </a:lnSpc>
              <a:buClr>
                <a:srgbClr val="000000"/>
              </a:buClr>
              <a:buSzPct val="45000"/>
              <a:buFont typeface="Wingdings" charset="2"/>
              <a:buChar char=""/>
            </a:pPr>
            <a:r>
              <a:rPr lang="lv-LV" sz="2800" b="0" strike="noStrike" spc="-1">
                <a:solidFill>
                  <a:srgbClr val="000000"/>
                </a:solidFill>
                <a:latin typeface="CalIbri"/>
                <a:ea typeface="DejaVu Sans"/>
              </a:rPr>
              <a:t>Nav jābaidās izmantot savas tiesības, bet darīt to agresīvi ir kontrproduktīvi</a:t>
            </a:r>
            <a:endParaRPr lang="lv-LV" sz="2800" b="0" strike="noStrike" spc="-1">
              <a:latin typeface="arial"/>
            </a:endParaRPr>
          </a:p>
          <a:p>
            <a:pPr marL="685800" indent="-226800">
              <a:lnSpc>
                <a:spcPct val="100000"/>
              </a:lnSpc>
              <a:buClr>
                <a:srgbClr val="000000"/>
              </a:buClr>
              <a:buSzPct val="45000"/>
              <a:buFont typeface="Wingdings" charset="2"/>
              <a:buChar char=""/>
            </a:pPr>
            <a:r>
              <a:rPr lang="lv-LV" sz="2800" b="0" strike="noStrike" spc="-1">
                <a:solidFill>
                  <a:srgbClr val="000000"/>
                </a:solidFill>
                <a:latin typeface="CalIbri"/>
                <a:ea typeface="DejaVu Sans"/>
              </a:rPr>
              <a:t>Saglabājiet čekus, rēķinus, maksājumu dokumentus, rakstisku saraksti ar tirgotāju un citus dokumentus, kas attiecas uz Jūsu sūdzību</a:t>
            </a:r>
            <a:endParaRPr lang="lv-LV" sz="2800" b="0" strike="noStrike" spc="-1">
              <a:latin typeface="arial"/>
            </a:endParaRPr>
          </a:p>
        </p:txBody>
      </p:sp>
      <p:sp>
        <p:nvSpPr>
          <p:cNvPr id="472" name="CustomShape 2"/>
          <p:cNvSpPr/>
          <p:nvPr/>
        </p:nvSpPr>
        <p:spPr>
          <a:xfrm>
            <a:off x="978480" y="28260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Noslēguma ieteikumi</a:t>
            </a:r>
            <a:endParaRPr lang="lv-LV" sz="3200" b="0" strike="noStrike" spc="-1">
              <a:latin typeface="arial"/>
            </a:endParaRPr>
          </a:p>
        </p:txBody>
      </p:sp>
      <p:sp>
        <p:nvSpPr>
          <p:cNvPr id="473" name="Line 3"/>
          <p:cNvSpPr/>
          <p:nvPr/>
        </p:nvSpPr>
        <p:spPr>
          <a:xfrm>
            <a:off x="696960" y="116964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474" name="CustomShape 4"/>
          <p:cNvSpPr/>
          <p:nvPr/>
        </p:nvSpPr>
        <p:spPr>
          <a:xfrm rot="16200000">
            <a:off x="-3152520" y="316548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475" name="Picture 6"/>
          <p:cNvPicPr/>
          <p:nvPr/>
        </p:nvPicPr>
        <p:blipFill>
          <a:blip r:embed="rId3"/>
          <a:stretch/>
        </p:blipFill>
        <p:spPr>
          <a:xfrm>
            <a:off x="3600" y="6240240"/>
            <a:ext cx="550080" cy="61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653040" y="1494000"/>
            <a:ext cx="10969920" cy="447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Patērētāju tiesību aizsardzības centra mājaslapa</a:t>
            </a:r>
            <a:endParaRPr lang="lv-LV" sz="3200" b="0" strike="noStrike" spc="-1">
              <a:latin typeface="arial"/>
            </a:endParaRPr>
          </a:p>
          <a:p>
            <a:pPr marL="432000" lvl="1" indent="-213480">
              <a:lnSpc>
                <a:spcPct val="100000"/>
              </a:lnSpc>
              <a:spcAft>
                <a:spcPts val="567"/>
              </a:spcAft>
              <a:buClr>
                <a:srgbClr val="000000"/>
              </a:buClr>
              <a:buSzPct val="45000"/>
              <a:buFont typeface="Wingdings" charset="2"/>
              <a:buChar char=""/>
            </a:pPr>
            <a:r>
              <a:rPr lang="lv-LV" sz="3200" b="0" u="sng" strike="noStrike" spc="-1">
                <a:solidFill>
                  <a:srgbClr val="0000FF"/>
                </a:solidFill>
                <a:uFillTx/>
                <a:latin typeface="Asap"/>
                <a:ea typeface="DejaVu Sans"/>
                <a:hlinkClick r:id="rId3"/>
              </a:rPr>
              <a:t>www.ptac.gov.lv</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Patērētāju interešu aizstāvības asociācijas mājaslapas</a:t>
            </a:r>
            <a:endParaRPr lang="lv-LV" sz="3200" b="0" strike="noStrike" spc="-1">
              <a:latin typeface="arial"/>
            </a:endParaRPr>
          </a:p>
          <a:p>
            <a:pPr marL="432000" lvl="1" indent="-213480">
              <a:lnSpc>
                <a:spcPct val="100000"/>
              </a:lnSpc>
              <a:spcAft>
                <a:spcPts val="567"/>
              </a:spcAft>
              <a:buClr>
                <a:srgbClr val="000000"/>
              </a:buClr>
              <a:buSzPct val="45000"/>
              <a:buFont typeface="Wingdings" charset="2"/>
              <a:buChar char=""/>
            </a:pPr>
            <a:r>
              <a:rPr lang="lv-LV" sz="3200" b="0" u="sng" strike="noStrike" spc="-1">
                <a:solidFill>
                  <a:srgbClr val="0000FF"/>
                </a:solidFill>
                <a:uFillTx/>
                <a:latin typeface="Asap"/>
                <a:ea typeface="DejaVu Sans"/>
                <a:hlinkClick r:id="rId4"/>
              </a:rPr>
              <a:t>www.pateretajs.lv</a:t>
            </a:r>
            <a:endParaRPr lang="lv-LV" sz="3200" b="0" strike="noStrike" spc="-1">
              <a:latin typeface="arial"/>
            </a:endParaRPr>
          </a:p>
          <a:p>
            <a:pPr marL="432000" lvl="1" indent="-213480">
              <a:lnSpc>
                <a:spcPct val="100000"/>
              </a:lnSpc>
              <a:spcAft>
                <a:spcPts val="567"/>
              </a:spcAft>
              <a:buClr>
                <a:srgbClr val="000000"/>
              </a:buClr>
              <a:buSzPct val="45000"/>
              <a:buFont typeface="Wingdings" charset="2"/>
              <a:buChar char=""/>
            </a:pPr>
            <a:r>
              <a:rPr lang="lv-LV" sz="3200" b="0" u="sng" strike="noStrike" spc="-1">
                <a:solidFill>
                  <a:srgbClr val="0000FF"/>
                </a:solidFill>
                <a:uFillTx/>
                <a:latin typeface="Asap"/>
                <a:ea typeface="DejaVu Sans"/>
                <a:hlinkClick r:id="rId5"/>
              </a:rPr>
              <a:t>www.pretenzija.lv</a:t>
            </a:r>
            <a:r>
              <a:rPr lang="lv-LV" sz="3200" b="0" strike="noStrike" spc="-1">
                <a:solidFill>
                  <a:srgbClr val="0563C1"/>
                </a:solidFill>
                <a:latin typeface="Asap"/>
                <a:ea typeface="DejaVu Sans"/>
              </a:rPr>
              <a:t> </a:t>
            </a:r>
            <a:endParaRPr lang="lv-LV" sz="3200" b="0" strike="noStrike" spc="-1">
              <a:latin typeface="arial"/>
            </a:endParaRPr>
          </a:p>
          <a:p>
            <a:pPr>
              <a:lnSpc>
                <a:spcPct val="100000"/>
              </a:lnSpc>
              <a:spcAft>
                <a:spcPts val="567"/>
              </a:spcAft>
            </a:pPr>
            <a:endParaRPr lang="lv-LV" sz="3200" b="0" strike="noStrike" spc="-1">
              <a:latin typeface="arial"/>
            </a:endParaRPr>
          </a:p>
        </p:txBody>
      </p:sp>
      <p:sp>
        <p:nvSpPr>
          <p:cNvPr id="477" name="CustomShape 2"/>
          <p:cNvSpPr/>
          <p:nvPr/>
        </p:nvSpPr>
        <p:spPr>
          <a:xfrm>
            <a:off x="978480" y="28260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Papildu informācijas avoti</a:t>
            </a:r>
            <a:endParaRPr lang="lv-LV" sz="3200" b="0" strike="noStrike" spc="-1">
              <a:latin typeface="arial"/>
            </a:endParaRPr>
          </a:p>
        </p:txBody>
      </p:sp>
      <p:sp>
        <p:nvSpPr>
          <p:cNvPr id="478" name="Line 3"/>
          <p:cNvSpPr/>
          <p:nvPr/>
        </p:nvSpPr>
        <p:spPr>
          <a:xfrm>
            <a:off x="696960" y="116964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479" name="CustomShape 4"/>
          <p:cNvSpPr/>
          <p:nvPr/>
        </p:nvSpPr>
        <p:spPr>
          <a:xfrm rot="16200000">
            <a:off x="-3152520" y="316548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480" name="Picture 6"/>
          <p:cNvPicPr/>
          <p:nvPr/>
        </p:nvPicPr>
        <p:blipFill>
          <a:blip r:embed="rId6"/>
          <a:stretch/>
        </p:blipFill>
        <p:spPr>
          <a:xfrm>
            <a:off x="3600" y="6240240"/>
            <a:ext cx="550080" cy="61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81" name="CustomShape 1"/>
          <p:cNvSpPr/>
          <p:nvPr/>
        </p:nvSpPr>
        <p:spPr>
          <a:xfrm>
            <a:off x="3993120" y="3018960"/>
            <a:ext cx="7718400" cy="15199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144000" tIns="72000" rIns="144000" bIns="72000" anchor="ctr">
            <a:normAutofit/>
          </a:bodyPr>
          <a:lstStyle/>
          <a:p>
            <a:pPr>
              <a:lnSpc>
                <a:spcPct val="90000"/>
              </a:lnSpc>
            </a:pPr>
            <a:r>
              <a:rPr lang="lv-LV" sz="10000" b="1" strike="noStrike" spc="-1" dirty="0" smtClean="0">
                <a:solidFill>
                  <a:srgbClr val="7030A0"/>
                </a:solidFill>
                <a:latin typeface="Calibri"/>
                <a:ea typeface="DejaVu Sans"/>
              </a:rPr>
              <a:t>4.3.2.tēma</a:t>
            </a:r>
            <a:endParaRPr lang="lv-LV" sz="10000" b="0" strike="noStrike" spc="-1" dirty="0">
              <a:latin typeface="arial"/>
            </a:endParaRPr>
          </a:p>
        </p:txBody>
      </p:sp>
      <p:sp>
        <p:nvSpPr>
          <p:cNvPr id="282" name="CustomShape 2"/>
          <p:cNvSpPr/>
          <p:nvPr/>
        </p:nvSpPr>
        <p:spPr>
          <a:xfrm>
            <a:off x="3991320" y="4796640"/>
            <a:ext cx="7719840" cy="1598400"/>
          </a:xfrm>
          <a:prstGeom prst="rect">
            <a:avLst/>
          </a:prstGeom>
          <a:solidFill>
            <a:srgbClr val="000000"/>
          </a:solidFill>
          <a:ln>
            <a:noFill/>
          </a:ln>
        </p:spPr>
        <p:style>
          <a:lnRef idx="0">
            <a:scrgbClr r="0" g="0" b="0"/>
          </a:lnRef>
          <a:fillRef idx="0">
            <a:scrgbClr r="0" g="0" b="0"/>
          </a:fillRef>
          <a:effectRef idx="0">
            <a:scrgbClr r="0" g="0" b="0"/>
          </a:effectRef>
          <a:fontRef idx="minor"/>
        </p:style>
        <p:txBody>
          <a:bodyPr lIns="180000" tIns="108000" rIns="180000" bIns="108000" anchor="ctr">
            <a:normAutofit/>
          </a:bodyPr>
          <a:lstStyle/>
          <a:p>
            <a:pPr algn="ctr">
              <a:lnSpc>
                <a:spcPct val="90000"/>
              </a:lnSpc>
              <a:spcBef>
                <a:spcPts val="1001"/>
              </a:spcBef>
            </a:pPr>
            <a:r>
              <a:rPr lang="lv-LV" sz="4000" b="1" strike="noStrike" spc="-1">
                <a:solidFill>
                  <a:srgbClr val="FFFFFF"/>
                </a:solidFill>
                <a:latin typeface="Calibri"/>
                <a:ea typeface="DejaVu Sans"/>
              </a:rPr>
              <a:t>Strīdu risināšanas metodes</a:t>
            </a:r>
            <a:endParaRPr lang="lv-LV" sz="4000" b="0" strike="noStrike" spc="-1">
              <a:latin typeface="arial"/>
            </a:endParaRPr>
          </a:p>
        </p:txBody>
      </p:sp>
      <p:pic>
        <p:nvPicPr>
          <p:cNvPr id="283" name="Picture 6"/>
          <p:cNvPicPr/>
          <p:nvPr/>
        </p:nvPicPr>
        <p:blipFill>
          <a:blip r:embed="rId3"/>
          <a:stretch/>
        </p:blipFill>
        <p:spPr>
          <a:xfrm>
            <a:off x="173880" y="159480"/>
            <a:ext cx="3596040" cy="813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00" advTm="3803">
        <p14:prism/>
      </p:transition>
    </mc:Choice>
    <mc:Fallback xmlns="">
      <p:transition spd="slow" advTm="380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761040" y="1743840"/>
            <a:ext cx="10969920" cy="3337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lv-LV" sz="3200" b="0" strike="noStrike" spc="-1">
                <a:solidFill>
                  <a:srgbClr val="000000"/>
                </a:solidFill>
                <a:latin typeface="Asap"/>
                <a:ea typeface="DejaVu Sans"/>
              </a:rPr>
              <a:t>Tradicionāli, tiesa ir galvenais mehānisms strīdu risināšanai, bet tā ir:</a:t>
            </a:r>
            <a:endParaRPr lang="lv-LV" sz="3200" b="0" strike="noStrike" spc="-1">
              <a:latin typeface="arial"/>
            </a:endParaRPr>
          </a:p>
          <a:p>
            <a:pPr marL="216000" indent="-213480">
              <a:lnSpc>
                <a:spcPct val="100000"/>
              </a:lnSpc>
              <a:spcAft>
                <a:spcPts val="567"/>
              </a:spcAft>
              <a:buClr>
                <a:srgbClr val="000000"/>
              </a:buClr>
              <a:buFont typeface="StarSymbol"/>
              <a:buAutoNum type="arabicParenR"/>
            </a:pPr>
            <a:r>
              <a:rPr lang="lv-LV" sz="3200" b="0" strike="noStrike" spc="-1">
                <a:solidFill>
                  <a:srgbClr val="000000"/>
                </a:solidFill>
                <a:latin typeface="Asap"/>
                <a:ea typeface="DejaVu Sans"/>
              </a:rPr>
              <a:t> Sarežģīta</a:t>
            </a:r>
            <a:endParaRPr lang="lv-LV" sz="3200" b="0" strike="noStrike" spc="-1">
              <a:latin typeface="arial"/>
            </a:endParaRPr>
          </a:p>
          <a:p>
            <a:pPr marL="216000" indent="-213480">
              <a:lnSpc>
                <a:spcPct val="100000"/>
              </a:lnSpc>
              <a:spcAft>
                <a:spcPts val="567"/>
              </a:spcAft>
              <a:buClr>
                <a:srgbClr val="000000"/>
              </a:buClr>
              <a:buFont typeface="StarSymbol"/>
              <a:buAutoNum type="arabicParenR"/>
            </a:pPr>
            <a:r>
              <a:rPr lang="lv-LV" sz="3200" b="0" strike="noStrike" spc="-1">
                <a:solidFill>
                  <a:srgbClr val="000000"/>
                </a:solidFill>
                <a:latin typeface="Asap"/>
                <a:ea typeface="DejaVu Sans"/>
              </a:rPr>
              <a:t> Resursietilpīga (laiks, nauda)</a:t>
            </a:r>
            <a:endParaRPr lang="lv-LV" sz="3200" b="0" strike="noStrike" spc="-1">
              <a:latin typeface="arial"/>
            </a:endParaRPr>
          </a:p>
          <a:p>
            <a:pPr marL="216000" indent="-213480">
              <a:lnSpc>
                <a:spcPct val="100000"/>
              </a:lnSpc>
              <a:spcAft>
                <a:spcPts val="567"/>
              </a:spcAft>
              <a:buClr>
                <a:srgbClr val="000000"/>
              </a:buClr>
              <a:buFont typeface="StarSymbol"/>
              <a:buAutoNum type="arabicParenR"/>
            </a:pPr>
            <a:r>
              <a:rPr lang="lv-LV" sz="3200" b="0" strike="noStrike" spc="-1">
                <a:solidFill>
                  <a:srgbClr val="000000"/>
                </a:solidFill>
                <a:latin typeface="Asap"/>
                <a:ea typeface="DejaVu Sans"/>
              </a:rPr>
              <a:t> Nespecializēta</a:t>
            </a:r>
            <a:endParaRPr lang="lv-LV" sz="3200" b="0" strike="noStrike" spc="-1">
              <a:latin typeface="arial"/>
            </a:endParaRPr>
          </a:p>
        </p:txBody>
      </p:sp>
      <p:sp>
        <p:nvSpPr>
          <p:cNvPr id="285" name="CustomShape 2"/>
          <p:cNvSpPr/>
          <p:nvPr/>
        </p:nvSpPr>
        <p:spPr>
          <a:xfrm rot="16200000">
            <a:off x="-3152520" y="316224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286" name="Picture 6"/>
          <p:cNvPicPr/>
          <p:nvPr/>
        </p:nvPicPr>
        <p:blipFill>
          <a:blip r:embed="rId3"/>
          <a:stretch/>
        </p:blipFill>
        <p:spPr>
          <a:xfrm>
            <a:off x="360" y="6240240"/>
            <a:ext cx="550080" cy="614520"/>
          </a:xfrm>
          <a:prstGeom prst="rect">
            <a:avLst/>
          </a:prstGeom>
          <a:ln>
            <a:noFill/>
          </a:ln>
        </p:spPr>
      </p:pic>
      <p:pic>
        <p:nvPicPr>
          <p:cNvPr id="287" name="Picture 6"/>
          <p:cNvPicPr/>
          <p:nvPr/>
        </p:nvPicPr>
        <p:blipFill>
          <a:blip r:embed="rId3"/>
          <a:stretch/>
        </p:blipFill>
        <p:spPr>
          <a:xfrm>
            <a:off x="360" y="6240240"/>
            <a:ext cx="550080" cy="614520"/>
          </a:xfrm>
          <a:prstGeom prst="rect">
            <a:avLst/>
          </a:prstGeom>
          <a:ln>
            <a:noFill/>
          </a:ln>
        </p:spPr>
      </p:pic>
      <p:sp>
        <p:nvSpPr>
          <p:cNvPr id="288" name="CustomShape 3"/>
          <p:cNvSpPr/>
          <p:nvPr/>
        </p:nvSpPr>
        <p:spPr>
          <a:xfrm>
            <a:off x="978480" y="25668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Tiesa</a:t>
            </a:r>
            <a:endParaRPr lang="lv-LV" sz="3200" b="0" strike="noStrike" spc="-1">
              <a:latin typeface="arial"/>
            </a:endParaRPr>
          </a:p>
        </p:txBody>
      </p:sp>
      <p:sp>
        <p:nvSpPr>
          <p:cNvPr id="289" name="Line 4"/>
          <p:cNvSpPr/>
          <p:nvPr/>
        </p:nvSpPr>
        <p:spPr>
          <a:xfrm>
            <a:off x="696960" y="114372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advTm="114575"/>
    </mc:Choice>
    <mc:Fallback xmlns="">
      <p:transition spd="slow" advTm="11457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653040" y="2711520"/>
            <a:ext cx="10969920" cy="3337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lv-LV" sz="3200" b="0" strike="noStrike" spc="-1">
                <a:solidFill>
                  <a:srgbClr val="000000"/>
                </a:solidFill>
                <a:latin typeface="Asap"/>
                <a:ea typeface="DejaVu Sans"/>
              </a:rPr>
              <a:t>SAI = ārpustiesas strīdu risināšnas metodes</a:t>
            </a:r>
            <a:endParaRPr lang="lv-LV" sz="3200" b="0" strike="noStrike" spc="-1">
              <a:latin typeface="arial"/>
            </a:endParaRPr>
          </a:p>
        </p:txBody>
      </p:sp>
      <p:sp>
        <p:nvSpPr>
          <p:cNvPr id="291" name="CustomShape 2"/>
          <p:cNvSpPr/>
          <p:nvPr/>
        </p:nvSpPr>
        <p:spPr>
          <a:xfrm rot="16200000">
            <a:off x="-3152520" y="316260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292" name="Picture 6"/>
          <p:cNvPicPr/>
          <p:nvPr/>
        </p:nvPicPr>
        <p:blipFill>
          <a:blip r:embed="rId3"/>
          <a:stretch/>
        </p:blipFill>
        <p:spPr>
          <a:xfrm>
            <a:off x="720" y="6240240"/>
            <a:ext cx="550080" cy="614520"/>
          </a:xfrm>
          <a:prstGeom prst="rect">
            <a:avLst/>
          </a:prstGeom>
          <a:ln>
            <a:noFill/>
          </a:ln>
        </p:spPr>
      </p:pic>
      <p:sp>
        <p:nvSpPr>
          <p:cNvPr id="293" name="Line 3"/>
          <p:cNvSpPr/>
          <p:nvPr/>
        </p:nvSpPr>
        <p:spPr>
          <a:xfrm>
            <a:off x="696960" y="114372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294" name="CustomShape 4"/>
          <p:cNvSpPr/>
          <p:nvPr/>
        </p:nvSpPr>
        <p:spPr>
          <a:xfrm>
            <a:off x="978480" y="25668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Strīdu alternatīvā izskatīšana</a:t>
            </a:r>
            <a:endParaRPr lang="lv-LV"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5546"/>
    </mc:Choice>
    <mc:Fallback xmlns="">
      <p:transition spd="slow" advTm="3554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1001160" y="2612160"/>
            <a:ext cx="2697120" cy="1739160"/>
          </a:xfrm>
          <a:custGeom>
            <a:avLst/>
            <a:gdLst/>
            <a:ahLst/>
            <a:cxnLst/>
            <a:rect l="l" t="t" r="r" b="b"/>
            <a:pathLst>
              <a:path w="7501" h="4840">
                <a:moveTo>
                  <a:pt x="0" y="0"/>
                </a:moveTo>
                <a:lnTo>
                  <a:pt x="6250" y="0"/>
                </a:lnTo>
                <a:lnTo>
                  <a:pt x="7500" y="2419"/>
                </a:lnTo>
                <a:lnTo>
                  <a:pt x="6250" y="4839"/>
                </a:lnTo>
                <a:lnTo>
                  <a:pt x="0" y="4839"/>
                </a:lnTo>
                <a:lnTo>
                  <a:pt x="1250" y="2419"/>
                </a:lnTo>
                <a:lnTo>
                  <a:pt x="0" y="0"/>
                </a:lnTo>
              </a:path>
            </a:pathLst>
          </a:custGeom>
          <a:solidFill>
            <a:srgbClr val="00640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lv-LV" sz="2180" b="0" strike="noStrike" spc="-1">
                <a:solidFill>
                  <a:srgbClr val="000000"/>
                </a:solidFill>
                <a:latin typeface="arial"/>
                <a:ea typeface="DejaVu Sans"/>
              </a:rPr>
              <a:t>Pārrunas</a:t>
            </a:r>
            <a:endParaRPr lang="lv-LV" sz="2180" b="0" strike="noStrike" spc="-1">
              <a:latin typeface="arial"/>
            </a:endParaRPr>
          </a:p>
        </p:txBody>
      </p:sp>
      <p:sp>
        <p:nvSpPr>
          <p:cNvPr id="296" name="CustomShape 2"/>
          <p:cNvSpPr/>
          <p:nvPr/>
        </p:nvSpPr>
        <p:spPr>
          <a:xfrm>
            <a:off x="3135240" y="2612160"/>
            <a:ext cx="2697120" cy="1739160"/>
          </a:xfrm>
          <a:custGeom>
            <a:avLst/>
            <a:gdLst/>
            <a:ahLst/>
            <a:cxnLst/>
            <a:rect l="l" t="t" r="r" b="b"/>
            <a:pathLst>
              <a:path w="7501" h="4840">
                <a:moveTo>
                  <a:pt x="0" y="0"/>
                </a:moveTo>
                <a:lnTo>
                  <a:pt x="6250" y="0"/>
                </a:lnTo>
                <a:lnTo>
                  <a:pt x="7500" y="2419"/>
                </a:lnTo>
                <a:lnTo>
                  <a:pt x="6250" y="4839"/>
                </a:lnTo>
                <a:lnTo>
                  <a:pt x="0" y="4839"/>
                </a:lnTo>
                <a:lnTo>
                  <a:pt x="1250" y="2419"/>
                </a:lnTo>
                <a:lnTo>
                  <a:pt x="0" y="0"/>
                </a:lnTo>
              </a:path>
            </a:pathLst>
          </a:custGeom>
          <a:solidFill>
            <a:srgbClr val="7FFF0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lv-LV" sz="2180" b="0" strike="noStrike" spc="-1">
                <a:solidFill>
                  <a:srgbClr val="000000"/>
                </a:solidFill>
                <a:latin typeface="arial"/>
                <a:ea typeface="DejaVu Sans"/>
              </a:rPr>
              <a:t>Mediācija/</a:t>
            </a:r>
            <a:endParaRPr lang="lv-LV" sz="2180" b="0" strike="noStrike" spc="-1">
              <a:latin typeface="arial"/>
            </a:endParaRPr>
          </a:p>
          <a:p>
            <a:pPr algn="ctr">
              <a:lnSpc>
                <a:spcPct val="100000"/>
              </a:lnSpc>
            </a:pPr>
            <a:r>
              <a:rPr lang="lv-LV" sz="2180" b="0" strike="noStrike" spc="-1">
                <a:solidFill>
                  <a:srgbClr val="000000"/>
                </a:solidFill>
                <a:latin typeface="arial"/>
                <a:ea typeface="DejaVu Sans"/>
              </a:rPr>
              <a:t>samierināšana</a:t>
            </a:r>
            <a:endParaRPr lang="lv-LV" sz="2180" b="0" strike="noStrike" spc="-1">
              <a:latin typeface="arial"/>
            </a:endParaRPr>
          </a:p>
        </p:txBody>
      </p:sp>
      <p:sp>
        <p:nvSpPr>
          <p:cNvPr id="297" name="CustomShape 3"/>
          <p:cNvSpPr/>
          <p:nvPr/>
        </p:nvSpPr>
        <p:spPr>
          <a:xfrm>
            <a:off x="5269320" y="2612160"/>
            <a:ext cx="2914200" cy="1739160"/>
          </a:xfrm>
          <a:custGeom>
            <a:avLst/>
            <a:gdLst/>
            <a:ahLst/>
            <a:cxnLst/>
            <a:rect l="l" t="t" r="r" b="b"/>
            <a:pathLst>
              <a:path w="8104" h="4840">
                <a:moveTo>
                  <a:pt x="0" y="0"/>
                </a:moveTo>
                <a:lnTo>
                  <a:pt x="6852" y="0"/>
                </a:lnTo>
                <a:lnTo>
                  <a:pt x="8103" y="2419"/>
                </a:lnTo>
                <a:lnTo>
                  <a:pt x="6852" y="4839"/>
                </a:lnTo>
                <a:lnTo>
                  <a:pt x="0" y="4839"/>
                </a:lnTo>
                <a:lnTo>
                  <a:pt x="1251" y="2419"/>
                </a:lnTo>
                <a:lnTo>
                  <a:pt x="0" y="0"/>
                </a:lnTo>
              </a:path>
            </a:pathLst>
          </a:custGeom>
          <a:solidFill>
            <a:srgbClr val="FFFF0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lv-LV" sz="2180" b="0" strike="noStrike" spc="-1">
                <a:solidFill>
                  <a:srgbClr val="000000"/>
                </a:solidFill>
                <a:latin typeface="arial"/>
                <a:ea typeface="DejaVu Sans"/>
              </a:rPr>
              <a:t>Šķīrējtiesa</a:t>
            </a:r>
            <a:endParaRPr lang="lv-LV" sz="2180" b="0" strike="noStrike" spc="-1">
              <a:latin typeface="arial"/>
            </a:endParaRPr>
          </a:p>
        </p:txBody>
      </p:sp>
      <p:sp>
        <p:nvSpPr>
          <p:cNvPr id="298" name="CustomShape 4"/>
          <p:cNvSpPr/>
          <p:nvPr/>
        </p:nvSpPr>
        <p:spPr>
          <a:xfrm>
            <a:off x="7621200" y="2612160"/>
            <a:ext cx="2914200" cy="1739160"/>
          </a:xfrm>
          <a:custGeom>
            <a:avLst/>
            <a:gdLst/>
            <a:ahLst/>
            <a:cxnLst/>
            <a:rect l="l" t="t" r="r" b="b"/>
            <a:pathLst>
              <a:path w="8104" h="4840">
                <a:moveTo>
                  <a:pt x="0" y="0"/>
                </a:moveTo>
                <a:lnTo>
                  <a:pt x="6852" y="0"/>
                </a:lnTo>
                <a:lnTo>
                  <a:pt x="8103" y="2419"/>
                </a:lnTo>
                <a:lnTo>
                  <a:pt x="6852" y="4839"/>
                </a:lnTo>
                <a:lnTo>
                  <a:pt x="0" y="4839"/>
                </a:lnTo>
                <a:lnTo>
                  <a:pt x="1251" y="2419"/>
                </a:lnTo>
                <a:lnTo>
                  <a:pt x="0" y="0"/>
                </a:lnTo>
              </a:path>
            </a:pathLst>
          </a:custGeom>
          <a:solidFill>
            <a:srgbClr val="FF000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lv-LV" sz="2180" b="0" strike="noStrike" spc="-1">
                <a:solidFill>
                  <a:srgbClr val="000000"/>
                </a:solidFill>
                <a:latin typeface="arial"/>
                <a:ea typeface="DejaVu Sans"/>
              </a:rPr>
              <a:t>Tiesvedība</a:t>
            </a:r>
            <a:endParaRPr lang="lv-LV" sz="2180" b="0" strike="noStrike" spc="-1">
              <a:latin typeface="arial"/>
            </a:endParaRPr>
          </a:p>
        </p:txBody>
      </p:sp>
      <p:sp>
        <p:nvSpPr>
          <p:cNvPr id="299" name="CustomShape 5"/>
          <p:cNvSpPr/>
          <p:nvPr/>
        </p:nvSpPr>
        <p:spPr>
          <a:xfrm>
            <a:off x="827280" y="4833000"/>
            <a:ext cx="143424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lv-LV" sz="2180" b="0" strike="noStrike" spc="-1">
                <a:solidFill>
                  <a:srgbClr val="000000"/>
                </a:solidFill>
                <a:latin typeface="Asap"/>
                <a:ea typeface="DejaVu Sans"/>
              </a:rPr>
              <a:t>Lēti, </a:t>
            </a:r>
            <a:endParaRPr lang="lv-LV" sz="2180" b="0" strike="noStrike" spc="-1">
              <a:latin typeface="arial"/>
            </a:endParaRPr>
          </a:p>
          <a:p>
            <a:pPr>
              <a:lnSpc>
                <a:spcPct val="100000"/>
              </a:lnSpc>
            </a:pPr>
            <a:r>
              <a:rPr lang="lv-LV" sz="2180" b="0" strike="noStrike" spc="-1">
                <a:solidFill>
                  <a:srgbClr val="000000"/>
                </a:solidFill>
                <a:latin typeface="Asap"/>
                <a:ea typeface="DejaVu Sans"/>
              </a:rPr>
              <a:t>ātri, </a:t>
            </a:r>
            <a:endParaRPr lang="lv-LV" sz="2180" b="0" strike="noStrike" spc="-1">
              <a:latin typeface="arial"/>
            </a:endParaRPr>
          </a:p>
          <a:p>
            <a:pPr>
              <a:lnSpc>
                <a:spcPct val="100000"/>
              </a:lnSpc>
            </a:pPr>
            <a:r>
              <a:rPr lang="lv-LV" sz="2180" b="0" strike="noStrike" spc="-1">
                <a:solidFill>
                  <a:srgbClr val="000000"/>
                </a:solidFill>
                <a:latin typeface="Asap"/>
                <a:ea typeface="DejaVu Sans"/>
              </a:rPr>
              <a:t>vienkārši</a:t>
            </a:r>
            <a:endParaRPr lang="lv-LV" sz="2180" b="0" strike="noStrike" spc="-1">
              <a:latin typeface="arial"/>
            </a:endParaRPr>
          </a:p>
        </p:txBody>
      </p:sp>
      <p:sp>
        <p:nvSpPr>
          <p:cNvPr id="300" name="CustomShape 6"/>
          <p:cNvSpPr/>
          <p:nvPr/>
        </p:nvSpPr>
        <p:spPr>
          <a:xfrm>
            <a:off x="8784000" y="4833360"/>
            <a:ext cx="1725480" cy="166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lv-LV" sz="2180" b="0" strike="noStrike" spc="-1">
                <a:solidFill>
                  <a:srgbClr val="000000"/>
                </a:solidFill>
                <a:latin typeface="Asap"/>
                <a:ea typeface="DejaVu Sans"/>
              </a:rPr>
              <a:t>Dārgi, </a:t>
            </a:r>
            <a:endParaRPr lang="lv-LV" sz="2180" b="0" strike="noStrike" spc="-1">
              <a:latin typeface="arial"/>
            </a:endParaRPr>
          </a:p>
          <a:p>
            <a:pPr>
              <a:lnSpc>
                <a:spcPct val="100000"/>
              </a:lnSpc>
            </a:pPr>
            <a:r>
              <a:rPr lang="lv-LV" sz="2180" b="0" strike="noStrike" spc="-1">
                <a:solidFill>
                  <a:srgbClr val="000000"/>
                </a:solidFill>
                <a:latin typeface="Asap"/>
                <a:ea typeface="DejaVu Sans"/>
              </a:rPr>
              <a:t>lēni, </a:t>
            </a:r>
            <a:endParaRPr lang="lv-LV" sz="2180" b="0" strike="noStrike" spc="-1">
              <a:latin typeface="arial"/>
            </a:endParaRPr>
          </a:p>
          <a:p>
            <a:pPr>
              <a:lnSpc>
                <a:spcPct val="100000"/>
              </a:lnSpc>
            </a:pPr>
            <a:r>
              <a:rPr lang="lv-LV" sz="2180" b="0" strike="noStrike" spc="-1">
                <a:solidFill>
                  <a:srgbClr val="000000"/>
                </a:solidFill>
                <a:latin typeface="Asap"/>
                <a:ea typeface="DejaVu Sans"/>
              </a:rPr>
              <a:t>sarežģīti</a:t>
            </a:r>
            <a:endParaRPr lang="lv-LV" sz="2180" b="0" strike="noStrike" spc="-1">
              <a:latin typeface="arial"/>
            </a:endParaRPr>
          </a:p>
        </p:txBody>
      </p:sp>
      <p:sp>
        <p:nvSpPr>
          <p:cNvPr id="301" name="CustomShape 7"/>
          <p:cNvSpPr/>
          <p:nvPr/>
        </p:nvSpPr>
        <p:spPr>
          <a:xfrm>
            <a:off x="978480" y="25668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SAI un tiesa</a:t>
            </a:r>
            <a:endParaRPr lang="lv-LV" sz="3200" b="0" strike="noStrike" spc="-1">
              <a:latin typeface="arial"/>
            </a:endParaRPr>
          </a:p>
        </p:txBody>
      </p:sp>
      <p:sp>
        <p:nvSpPr>
          <p:cNvPr id="302" name="Line 8"/>
          <p:cNvSpPr/>
          <p:nvPr/>
        </p:nvSpPr>
        <p:spPr>
          <a:xfrm>
            <a:off x="696960" y="114372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303" name="CustomShape 9"/>
          <p:cNvSpPr/>
          <p:nvPr/>
        </p:nvSpPr>
        <p:spPr>
          <a:xfrm rot="16200000">
            <a:off x="-3152520" y="316296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304" name="Picture 6"/>
          <p:cNvPicPr/>
          <p:nvPr/>
        </p:nvPicPr>
        <p:blipFill>
          <a:blip r:embed="rId3"/>
          <a:stretch/>
        </p:blipFill>
        <p:spPr>
          <a:xfrm>
            <a:off x="1080" y="6240240"/>
            <a:ext cx="550080" cy="61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123442"/>
    </mc:Choice>
    <mc:Fallback xmlns="">
      <p:transition spd="slow" advTm="12344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653040" y="1755360"/>
            <a:ext cx="10969920" cy="4467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Speciāli patērētājiem</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Ātrs (līdz 3 mēnešiem)</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Lēts (labāk bezmaksas)</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Viegli izmantojams</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Neatkarīgs</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Objektīvs</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Pārredzams</a:t>
            </a:r>
            <a:endParaRPr lang="lv-LV" sz="3200" b="0" strike="noStrike" spc="-1">
              <a:latin typeface="arial"/>
            </a:endParaRPr>
          </a:p>
        </p:txBody>
      </p:sp>
      <p:sp>
        <p:nvSpPr>
          <p:cNvPr id="306" name="CustomShape 2"/>
          <p:cNvSpPr/>
          <p:nvPr/>
        </p:nvSpPr>
        <p:spPr>
          <a:xfrm>
            <a:off x="978480" y="25992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Patērētāju SAI – Ko mēs vēlamies?</a:t>
            </a:r>
            <a:endParaRPr lang="lv-LV" sz="3200" b="0" strike="noStrike" spc="-1">
              <a:latin typeface="arial"/>
            </a:endParaRPr>
          </a:p>
        </p:txBody>
      </p:sp>
      <p:sp>
        <p:nvSpPr>
          <p:cNvPr id="307" name="Line 3"/>
          <p:cNvSpPr/>
          <p:nvPr/>
        </p:nvSpPr>
        <p:spPr>
          <a:xfrm>
            <a:off x="696960" y="114696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308" name="CustomShape 4"/>
          <p:cNvSpPr/>
          <p:nvPr/>
        </p:nvSpPr>
        <p:spPr>
          <a:xfrm rot="16200000">
            <a:off x="-3152520" y="316332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309" name="Picture 6"/>
          <p:cNvPicPr/>
          <p:nvPr/>
        </p:nvPicPr>
        <p:blipFill>
          <a:blip r:embed="rId5"/>
          <a:stretch/>
        </p:blipFill>
        <p:spPr>
          <a:xfrm>
            <a:off x="1440" y="6240240"/>
            <a:ext cx="550080" cy="614520"/>
          </a:xfrm>
          <a:prstGeom prst="rect">
            <a:avLst/>
          </a:prstGeom>
          <a:ln>
            <a:no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857"/>
    </mc:Choice>
    <mc:Fallback xmlns="">
      <p:transition spd="slow" advTm="51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936000" y="1440000"/>
            <a:ext cx="10725480" cy="4467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Kompetence</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Neatkarība</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Objektivitāte</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Pārredzamība</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Efektivitāte</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Taisnīgums</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Brīvība</a:t>
            </a:r>
            <a:endParaRPr lang="lv-LV" sz="3200" b="0" strike="noStrike" spc="-1">
              <a:latin typeface="arial"/>
            </a:endParaRPr>
          </a:p>
          <a:p>
            <a:pPr marL="216000" indent="-213480">
              <a:lnSpc>
                <a:spcPct val="100000"/>
              </a:lnSpc>
              <a:spcAft>
                <a:spcPts val="850"/>
              </a:spcAft>
              <a:buClr>
                <a:srgbClr val="000000"/>
              </a:buClr>
              <a:buFont typeface="StarSymbol"/>
              <a:buAutoNum type="arabicParenR"/>
            </a:pPr>
            <a:r>
              <a:rPr lang="lv-LV" sz="3200" b="0" strike="noStrike" spc="-1">
                <a:solidFill>
                  <a:srgbClr val="000000"/>
                </a:solidFill>
                <a:latin typeface="Calibri"/>
                <a:ea typeface="DejaVu Sans"/>
              </a:rPr>
              <a:t> Likumīgums</a:t>
            </a:r>
            <a:endParaRPr lang="lv-LV" sz="3200" b="0" strike="noStrike" spc="-1">
              <a:latin typeface="arial"/>
            </a:endParaRPr>
          </a:p>
        </p:txBody>
      </p:sp>
      <p:sp>
        <p:nvSpPr>
          <p:cNvPr id="311" name="CustomShape 2"/>
          <p:cNvSpPr/>
          <p:nvPr/>
        </p:nvSpPr>
        <p:spPr>
          <a:xfrm>
            <a:off x="978480" y="25992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SAI – Likumiskās prasības</a:t>
            </a:r>
            <a:endParaRPr lang="lv-LV" sz="3200" b="0" strike="noStrike" spc="-1">
              <a:latin typeface="arial"/>
            </a:endParaRPr>
          </a:p>
        </p:txBody>
      </p:sp>
      <p:sp>
        <p:nvSpPr>
          <p:cNvPr id="312" name="Line 3"/>
          <p:cNvSpPr/>
          <p:nvPr/>
        </p:nvSpPr>
        <p:spPr>
          <a:xfrm>
            <a:off x="696960" y="114696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313" name="CustomShape 4"/>
          <p:cNvSpPr/>
          <p:nvPr/>
        </p:nvSpPr>
        <p:spPr>
          <a:xfrm rot="16200000">
            <a:off x="-3152520" y="316332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314" name="Picture 6"/>
          <p:cNvPicPr/>
          <p:nvPr/>
        </p:nvPicPr>
        <p:blipFill>
          <a:blip r:embed="rId3"/>
          <a:stretch/>
        </p:blipFill>
        <p:spPr>
          <a:xfrm>
            <a:off x="1440" y="6240240"/>
            <a:ext cx="550080" cy="61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26065"/>
    </mc:Choice>
    <mc:Fallback xmlns="">
      <p:transition spd="slow" advTm="2606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653040" y="1408320"/>
            <a:ext cx="10969920" cy="5334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Galvenā un labākā SAI vienība Latvijā ir – Patērētāju strīdu risināšanas komisija</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Pastāv arī citas SAI vienības: ombudi, regulators un citas</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Komisija neskatīs lietas, kuras ir citu SAI vienību kompetencē</a:t>
            </a:r>
            <a:endParaRPr lang="lv-LV" sz="3200" b="0" strike="noStrike" spc="-1">
              <a:latin typeface="arial"/>
            </a:endParaRPr>
          </a:p>
          <a:p>
            <a:pPr marL="216000" indent="-213480">
              <a:lnSpc>
                <a:spcPct val="100000"/>
              </a:lnSpc>
              <a:spcAft>
                <a:spcPts val="567"/>
              </a:spcAft>
              <a:buClr>
                <a:srgbClr val="000000"/>
              </a:buClr>
              <a:buSzPct val="45000"/>
              <a:buFont typeface="Wingdings" charset="2"/>
              <a:buChar char=""/>
            </a:pPr>
            <a:r>
              <a:rPr lang="lv-LV" sz="3200" b="0" strike="noStrike" spc="-1">
                <a:solidFill>
                  <a:srgbClr val="000000"/>
                </a:solidFill>
                <a:latin typeface="Asap"/>
                <a:ea typeface="DejaVu Sans"/>
              </a:rPr>
              <a:t>Pilns saraksts: </a:t>
            </a:r>
            <a:r>
              <a:rPr lang="lv-LV" sz="3200" b="0" u="sng" strike="noStrike" spc="-1">
                <a:solidFill>
                  <a:srgbClr val="0000FF"/>
                </a:solidFill>
                <a:uFillTx/>
                <a:latin typeface="Asap"/>
                <a:ea typeface="DejaVu Sans"/>
                <a:hlinkClick r:id="rId3"/>
              </a:rPr>
              <a:t>http://www.ptac.gov.lv/lv/content/arpustiesas-pateretaju-stridu-risinataju-datubaze</a:t>
            </a:r>
            <a:r>
              <a:rPr lang="lv-LV" sz="3200" b="0" strike="noStrike" spc="-1">
                <a:solidFill>
                  <a:srgbClr val="0563C1"/>
                </a:solidFill>
                <a:latin typeface="Asap"/>
                <a:ea typeface="DejaVu Sans"/>
              </a:rPr>
              <a:t> </a:t>
            </a:r>
            <a:endParaRPr lang="lv-LV" sz="3200" b="0" strike="noStrike" spc="-1">
              <a:latin typeface="arial"/>
            </a:endParaRPr>
          </a:p>
          <a:p>
            <a:pPr>
              <a:lnSpc>
                <a:spcPct val="100000"/>
              </a:lnSpc>
              <a:spcAft>
                <a:spcPts val="567"/>
              </a:spcAft>
            </a:pPr>
            <a:endParaRPr lang="lv-LV" sz="3200" b="0" strike="noStrike" spc="-1">
              <a:latin typeface="arial"/>
            </a:endParaRPr>
          </a:p>
        </p:txBody>
      </p:sp>
      <p:sp>
        <p:nvSpPr>
          <p:cNvPr id="316" name="CustomShape 2"/>
          <p:cNvSpPr/>
          <p:nvPr/>
        </p:nvSpPr>
        <p:spPr>
          <a:xfrm rot="16200000">
            <a:off x="-3152520" y="316512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317" name="Picture 6"/>
          <p:cNvPicPr/>
          <p:nvPr/>
        </p:nvPicPr>
        <p:blipFill>
          <a:blip r:embed="rId4"/>
          <a:stretch/>
        </p:blipFill>
        <p:spPr>
          <a:xfrm>
            <a:off x="3240" y="6240240"/>
            <a:ext cx="550080" cy="614520"/>
          </a:xfrm>
          <a:prstGeom prst="rect">
            <a:avLst/>
          </a:prstGeom>
          <a:ln>
            <a:noFill/>
          </a:ln>
        </p:spPr>
      </p:pic>
      <p:sp>
        <p:nvSpPr>
          <p:cNvPr id="318" name="CustomShape 3"/>
          <p:cNvSpPr/>
          <p:nvPr/>
        </p:nvSpPr>
        <p:spPr>
          <a:xfrm>
            <a:off x="978480" y="27936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Patērētāju SAI vienības Latvijā</a:t>
            </a:r>
            <a:endParaRPr lang="lv-LV" sz="3200" b="0" strike="noStrike" spc="-1">
              <a:latin typeface="arial"/>
            </a:endParaRPr>
          </a:p>
        </p:txBody>
      </p:sp>
      <p:sp>
        <p:nvSpPr>
          <p:cNvPr id="319" name="Line 4"/>
          <p:cNvSpPr/>
          <p:nvPr/>
        </p:nvSpPr>
        <p:spPr>
          <a:xfrm>
            <a:off x="696960" y="116640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advTm="8284"/>
    </mc:Choice>
    <mc:Fallback xmlns="">
      <p:transition spd="slow" advTm="828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1567440" y="2656080"/>
            <a:ext cx="9228960" cy="738000"/>
          </a:xfrm>
          <a:prstGeom prst="rect">
            <a:avLst/>
          </a:prstGeom>
          <a:noFill/>
          <a:ln w="72000">
            <a:solidFill>
              <a:srgbClr val="7030A0"/>
            </a:solidFill>
            <a:round/>
          </a:ln>
        </p:spPr>
        <p:style>
          <a:lnRef idx="0">
            <a:scrgbClr r="0" g="0" b="0"/>
          </a:lnRef>
          <a:fillRef idx="0">
            <a:scrgbClr r="0" g="0" b="0"/>
          </a:fillRef>
          <a:effectRef idx="0">
            <a:scrgbClr r="0" g="0" b="0"/>
          </a:effectRef>
          <a:fontRef idx="minor"/>
        </p:style>
        <p:txBody>
          <a:bodyPr wrap="none" lIns="126000" tIns="81000" rIns="126000" bIns="81000" anchor="ctr">
            <a:noAutofit/>
          </a:bodyPr>
          <a:lstStyle/>
          <a:p>
            <a:pPr algn="ctr">
              <a:lnSpc>
                <a:spcPct val="100000"/>
              </a:lnSpc>
            </a:pPr>
            <a:r>
              <a:rPr lang="lv-LV" sz="3200" b="0" strike="noStrike" spc="-1">
                <a:solidFill>
                  <a:srgbClr val="000000"/>
                </a:solidFill>
                <a:latin typeface="Asap"/>
                <a:ea typeface="DejaVu Sans"/>
              </a:rPr>
              <a:t>Ja prece/pakalpojums iegādāti citā valstī</a:t>
            </a:r>
            <a:endParaRPr lang="lv-LV" sz="3200" b="0" strike="noStrike" spc="-1">
              <a:latin typeface="arial"/>
            </a:endParaRPr>
          </a:p>
        </p:txBody>
      </p:sp>
      <p:sp>
        <p:nvSpPr>
          <p:cNvPr id="321" name="CustomShape 2"/>
          <p:cNvSpPr/>
          <p:nvPr/>
        </p:nvSpPr>
        <p:spPr>
          <a:xfrm>
            <a:off x="783720" y="5007240"/>
            <a:ext cx="5745600" cy="738000"/>
          </a:xfrm>
          <a:prstGeom prst="rect">
            <a:avLst/>
          </a:prstGeom>
          <a:noFill/>
          <a:ln w="72000">
            <a:solidFill>
              <a:srgbClr val="7030A0"/>
            </a:solidFill>
            <a:round/>
          </a:ln>
        </p:spPr>
        <p:style>
          <a:lnRef idx="0">
            <a:scrgbClr r="0" g="0" b="0"/>
          </a:lnRef>
          <a:fillRef idx="0">
            <a:scrgbClr r="0" g="0" b="0"/>
          </a:fillRef>
          <a:effectRef idx="0">
            <a:scrgbClr r="0" g="0" b="0"/>
          </a:effectRef>
          <a:fontRef idx="minor"/>
        </p:style>
        <p:txBody>
          <a:bodyPr wrap="none" lIns="126000" tIns="81000" rIns="126000" bIns="81000" anchor="ctr">
            <a:noAutofit/>
          </a:bodyPr>
          <a:lstStyle/>
          <a:p>
            <a:pPr algn="ctr">
              <a:lnSpc>
                <a:spcPct val="100000"/>
              </a:lnSpc>
            </a:pPr>
            <a:r>
              <a:rPr lang="lv-LV" sz="3200" b="0" strike="noStrike" spc="-1" dirty="0">
                <a:solidFill>
                  <a:srgbClr val="000000"/>
                </a:solidFill>
                <a:latin typeface="Asap"/>
                <a:ea typeface="DejaVu Sans"/>
              </a:rPr>
              <a:t>ECC-Net + </a:t>
            </a:r>
            <a:r>
              <a:rPr lang="lv-LV" sz="3200" b="0" strike="noStrike" spc="-1" dirty="0" smtClean="0">
                <a:solidFill>
                  <a:srgbClr val="000000"/>
                </a:solidFill>
                <a:latin typeface="Asap"/>
                <a:ea typeface="DejaVu Sans"/>
              </a:rPr>
              <a:t>SIT </a:t>
            </a:r>
            <a:r>
              <a:rPr lang="lv-LV" sz="3200" b="0" strike="noStrike" spc="-1" dirty="0">
                <a:solidFill>
                  <a:srgbClr val="000000"/>
                </a:solidFill>
                <a:latin typeface="Asap"/>
                <a:ea typeface="DejaVu Sans"/>
              </a:rPr>
              <a:t>platforma</a:t>
            </a:r>
            <a:endParaRPr lang="lv-LV" sz="3200" b="0" strike="noStrike" spc="-1" dirty="0">
              <a:latin typeface="arial"/>
            </a:endParaRPr>
          </a:p>
        </p:txBody>
      </p:sp>
      <p:sp>
        <p:nvSpPr>
          <p:cNvPr id="322" name="CustomShape 3"/>
          <p:cNvSpPr/>
          <p:nvPr/>
        </p:nvSpPr>
        <p:spPr>
          <a:xfrm>
            <a:off x="6988680" y="5007240"/>
            <a:ext cx="4156200" cy="738000"/>
          </a:xfrm>
          <a:prstGeom prst="rect">
            <a:avLst/>
          </a:prstGeom>
          <a:noFill/>
          <a:ln w="72000">
            <a:solidFill>
              <a:srgbClr val="7030A0"/>
            </a:solidFill>
            <a:round/>
          </a:ln>
        </p:spPr>
        <p:style>
          <a:lnRef idx="0">
            <a:scrgbClr r="0" g="0" b="0"/>
          </a:lnRef>
          <a:fillRef idx="0">
            <a:scrgbClr r="0" g="0" b="0"/>
          </a:fillRef>
          <a:effectRef idx="0">
            <a:scrgbClr r="0" g="0" b="0"/>
          </a:effectRef>
          <a:fontRef idx="minor"/>
        </p:style>
        <p:txBody>
          <a:bodyPr wrap="none" lIns="126000" tIns="81000" rIns="126000" bIns="81000" anchor="ctr">
            <a:noAutofit/>
          </a:bodyPr>
          <a:lstStyle/>
          <a:p>
            <a:pPr algn="ctr">
              <a:lnSpc>
                <a:spcPct val="100000"/>
              </a:lnSpc>
            </a:pPr>
            <a:r>
              <a:rPr lang="lv-LV" sz="3200" b="0" strike="noStrike" spc="-1">
                <a:solidFill>
                  <a:srgbClr val="000000"/>
                </a:solidFill>
                <a:latin typeface="Asap"/>
                <a:ea typeface="DejaVu Sans"/>
              </a:rPr>
              <a:t>Attiecīgā valsts</a:t>
            </a:r>
            <a:endParaRPr lang="lv-LV" sz="3200" b="0" strike="noStrike" spc="-1">
              <a:latin typeface="arial"/>
            </a:endParaRPr>
          </a:p>
        </p:txBody>
      </p:sp>
      <p:sp>
        <p:nvSpPr>
          <p:cNvPr id="323" name="Line 4"/>
          <p:cNvSpPr/>
          <p:nvPr/>
        </p:nvSpPr>
        <p:spPr>
          <a:xfrm flipH="1">
            <a:off x="4528440" y="3688560"/>
            <a:ext cx="1208880" cy="1057680"/>
          </a:xfrm>
          <a:prstGeom prst="line">
            <a:avLst/>
          </a:prstGeom>
          <a:ln w="57240">
            <a:solidFill>
              <a:srgbClr val="7030A0"/>
            </a:solidFill>
            <a:round/>
            <a:tailEnd type="triangle" w="med" len="med"/>
          </a:ln>
        </p:spPr>
        <p:style>
          <a:lnRef idx="0">
            <a:scrgbClr r="0" g="0" b="0"/>
          </a:lnRef>
          <a:fillRef idx="0">
            <a:scrgbClr r="0" g="0" b="0"/>
          </a:fillRef>
          <a:effectRef idx="0">
            <a:scrgbClr r="0" g="0" b="0"/>
          </a:effectRef>
          <a:fontRef idx="minor"/>
        </p:style>
      </p:sp>
      <p:sp>
        <p:nvSpPr>
          <p:cNvPr id="324" name="Line 5"/>
          <p:cNvSpPr/>
          <p:nvPr/>
        </p:nvSpPr>
        <p:spPr>
          <a:xfrm>
            <a:off x="7010280" y="3657600"/>
            <a:ext cx="1087920" cy="1031760"/>
          </a:xfrm>
          <a:prstGeom prst="line">
            <a:avLst/>
          </a:prstGeom>
          <a:ln w="57240">
            <a:solidFill>
              <a:srgbClr val="7030A0"/>
            </a:solidFill>
            <a:round/>
            <a:tailEnd type="triangle" w="med" len="med"/>
          </a:ln>
        </p:spPr>
        <p:style>
          <a:lnRef idx="0">
            <a:scrgbClr r="0" g="0" b="0"/>
          </a:lnRef>
          <a:fillRef idx="0">
            <a:scrgbClr r="0" g="0" b="0"/>
          </a:fillRef>
          <a:effectRef idx="0">
            <a:scrgbClr r="0" g="0" b="0"/>
          </a:effectRef>
          <a:fontRef idx="minor"/>
        </p:style>
      </p:sp>
      <p:sp>
        <p:nvSpPr>
          <p:cNvPr id="325" name="CustomShape 6"/>
          <p:cNvSpPr/>
          <p:nvPr/>
        </p:nvSpPr>
        <p:spPr>
          <a:xfrm>
            <a:off x="4179960" y="3831480"/>
            <a:ext cx="694440" cy="60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lv-LV" sz="2800" b="0" strike="noStrike" spc="-1">
                <a:solidFill>
                  <a:srgbClr val="000000"/>
                </a:solidFill>
                <a:latin typeface="Asap"/>
                <a:ea typeface="DejaVu Sans"/>
              </a:rPr>
              <a:t>ES</a:t>
            </a:r>
            <a:endParaRPr lang="lv-LV" sz="2800" b="0" strike="noStrike" spc="-1">
              <a:latin typeface="arial"/>
            </a:endParaRPr>
          </a:p>
        </p:txBody>
      </p:sp>
      <p:sp>
        <p:nvSpPr>
          <p:cNvPr id="326" name="CustomShape 7"/>
          <p:cNvSpPr/>
          <p:nvPr/>
        </p:nvSpPr>
        <p:spPr>
          <a:xfrm>
            <a:off x="7881120" y="3831480"/>
            <a:ext cx="2305800" cy="69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lv-LV" sz="2800" b="0" strike="noStrike" spc="-1">
                <a:solidFill>
                  <a:srgbClr val="000000"/>
                </a:solidFill>
                <a:latin typeface="Asap"/>
                <a:ea typeface="DejaVu Sans"/>
              </a:rPr>
              <a:t>Ārpus ES</a:t>
            </a:r>
            <a:endParaRPr lang="lv-LV" sz="2800" b="0" strike="noStrike" spc="-1">
              <a:latin typeface="arial"/>
            </a:endParaRPr>
          </a:p>
        </p:txBody>
      </p:sp>
      <p:sp>
        <p:nvSpPr>
          <p:cNvPr id="327" name="CustomShape 8"/>
          <p:cNvSpPr/>
          <p:nvPr/>
        </p:nvSpPr>
        <p:spPr>
          <a:xfrm>
            <a:off x="978480" y="282600"/>
            <a:ext cx="10796760" cy="801360"/>
          </a:xfrm>
          <a:prstGeom prst="rect">
            <a:avLst/>
          </a:prstGeom>
          <a:noFill/>
          <a:ln>
            <a:noFill/>
          </a:ln>
        </p:spPr>
        <p:style>
          <a:lnRef idx="0">
            <a:scrgbClr r="0" g="0" b="0"/>
          </a:lnRef>
          <a:fillRef idx="0">
            <a:scrgbClr r="0" g="0" b="0"/>
          </a:fillRef>
          <a:effectRef idx="0">
            <a:scrgbClr r="0" g="0" b="0"/>
          </a:effectRef>
          <a:fontRef idx="minor"/>
        </p:style>
        <p:txBody>
          <a:bodyPr lIns="72000" tIns="72000" rIns="72000" bIns="72000" anchor="ctr">
            <a:normAutofit/>
          </a:bodyPr>
          <a:lstStyle/>
          <a:p>
            <a:pPr>
              <a:lnSpc>
                <a:spcPct val="90000"/>
              </a:lnSpc>
            </a:pPr>
            <a:r>
              <a:rPr lang="lv-LV" sz="3200" b="1" strike="noStrike" spc="-1">
                <a:solidFill>
                  <a:srgbClr val="000000"/>
                </a:solidFill>
                <a:latin typeface="Calibri"/>
                <a:ea typeface="DejaVu Sans"/>
              </a:rPr>
              <a:t>Pārrobežu strīdi</a:t>
            </a:r>
            <a:endParaRPr lang="lv-LV" sz="3200" b="0" strike="noStrike" spc="-1">
              <a:latin typeface="arial"/>
            </a:endParaRPr>
          </a:p>
        </p:txBody>
      </p:sp>
      <p:sp>
        <p:nvSpPr>
          <p:cNvPr id="328" name="Line 9"/>
          <p:cNvSpPr/>
          <p:nvPr/>
        </p:nvSpPr>
        <p:spPr>
          <a:xfrm>
            <a:off x="696960" y="1169640"/>
            <a:ext cx="10800000" cy="0"/>
          </a:xfrm>
          <a:prstGeom prst="line">
            <a:avLst/>
          </a:prstGeom>
          <a:ln w="12600">
            <a:solidFill>
              <a:srgbClr val="7030A0"/>
            </a:solidFill>
            <a:miter/>
          </a:ln>
        </p:spPr>
        <p:style>
          <a:lnRef idx="0">
            <a:scrgbClr r="0" g="0" b="0"/>
          </a:lnRef>
          <a:fillRef idx="0">
            <a:scrgbClr r="0" g="0" b="0"/>
          </a:fillRef>
          <a:effectRef idx="0">
            <a:scrgbClr r="0" g="0" b="0"/>
          </a:effectRef>
          <a:fontRef idx="minor"/>
        </p:style>
      </p:sp>
      <p:sp>
        <p:nvSpPr>
          <p:cNvPr id="329" name="CustomShape 10"/>
          <p:cNvSpPr/>
          <p:nvPr/>
        </p:nvSpPr>
        <p:spPr>
          <a:xfrm rot="16200000">
            <a:off x="-3152520" y="3165120"/>
            <a:ext cx="6853680" cy="5392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72000" tIns="72000" rIns="144000" bIns="108000" anchor="ctr">
            <a:noAutofit/>
          </a:bodyPr>
          <a:lstStyle/>
          <a:p>
            <a:pPr algn="ctr">
              <a:lnSpc>
                <a:spcPct val="90000"/>
              </a:lnSpc>
            </a:pPr>
            <a:r>
              <a:rPr lang="lv-LV" sz="2000" b="1" strike="noStrike" spc="-1">
                <a:solidFill>
                  <a:srgbClr val="FFFFFF"/>
                </a:solidFill>
                <a:latin typeface="Calibri"/>
                <a:ea typeface="DejaVu Sans"/>
              </a:rPr>
              <a:t>4.3. Padomi, sūdzības un strīdu risināšana</a:t>
            </a:r>
            <a:endParaRPr lang="lv-LV" sz="2000" b="0" strike="noStrike" spc="-1">
              <a:latin typeface="arial"/>
            </a:endParaRPr>
          </a:p>
        </p:txBody>
      </p:sp>
      <p:pic>
        <p:nvPicPr>
          <p:cNvPr id="330" name="Picture 6"/>
          <p:cNvPicPr/>
          <p:nvPr/>
        </p:nvPicPr>
        <p:blipFill>
          <a:blip r:embed="rId3"/>
          <a:stretch/>
        </p:blipFill>
        <p:spPr>
          <a:xfrm>
            <a:off x="3240" y="6240600"/>
            <a:ext cx="550080" cy="614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172903"/>
    </mc:Choice>
    <mc:Fallback xmlns="">
      <p:transition spd="slow" advTm="17290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19502</TotalTime>
  <Words>1668</Words>
  <Application>Microsoft Office PowerPoint</Application>
  <PresentationFormat>Widescreen</PresentationFormat>
  <Paragraphs>148</Paragraphs>
  <Slides>12</Slides>
  <Notes>12</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Arial</vt:lpstr>
      <vt:lpstr>Arial</vt:lpstr>
      <vt:lpstr>Asap</vt:lpstr>
      <vt:lpstr>Calibri</vt:lpstr>
      <vt:lpstr>Calibri</vt:lpstr>
      <vt:lpstr>DejaVu Sans</vt:lpstr>
      <vt:lpstr>Symbol</vt:lpstr>
      <vt:lpstr>StarSymbol</vt:lpstr>
      <vt:lpstr>Times New Roman</vt:lpstr>
      <vt:lpstr>Tinos</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Teaching and Learning</dc:title>
  <dc:subject/>
  <dc:creator>Martin Pye</dc:creator>
  <dc:description/>
  <cp:lastModifiedBy>Sarmīte Pīlāte</cp:lastModifiedBy>
  <cp:revision>372</cp:revision>
  <cp:lastPrinted>2019-10-15T20:06:04Z</cp:lastPrinted>
  <dcterms:created xsi:type="dcterms:W3CDTF">2019-10-15T11:27:37Z</dcterms:created>
  <dcterms:modified xsi:type="dcterms:W3CDTF">2020-12-10T06:31:09Z</dcterms:modified>
  <dc:language>lv-LV</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