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7"/>
  </p:notesMasterIdLst>
  <p:sldIdLst>
    <p:sldId id="256" r:id="rId3"/>
    <p:sldId id="300" r:id="rId4"/>
    <p:sldId id="301" r:id="rId5"/>
    <p:sldId id="302" r:id="rId6"/>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839" autoAdjust="0"/>
  </p:normalViewPr>
  <p:slideViewPr>
    <p:cSldViewPr snapToGrid="0">
      <p:cViewPr varScale="1">
        <p:scale>
          <a:sx n="41" d="100"/>
          <a:sy n="41" d="100"/>
        </p:scale>
        <p:origin x="183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lv-LV" sz="4400" b="0" strike="noStrike" spc="-1">
                <a:latin typeface="arial"/>
              </a:rPr>
              <a:t>Click to move the slide</a:t>
            </a:r>
          </a:p>
        </p:txBody>
      </p:sp>
      <p:sp>
        <p:nvSpPr>
          <p:cNvPr id="115" name="PlaceHolder 2"/>
          <p:cNvSpPr>
            <a:spLocks noGrp="1"/>
          </p:cNvSpPr>
          <p:nvPr>
            <p:ph type="body"/>
          </p:nvPr>
        </p:nvSpPr>
        <p:spPr>
          <a:xfrm>
            <a:off x="756000" y="5078520"/>
            <a:ext cx="6047640" cy="4811040"/>
          </a:xfrm>
          <a:prstGeom prst="rect">
            <a:avLst/>
          </a:prstGeom>
        </p:spPr>
        <p:txBody>
          <a:bodyPr lIns="0" tIns="0" rIns="0" bIns="0">
            <a:noAutofit/>
          </a:bodyPr>
          <a:lstStyle/>
          <a:p>
            <a:r>
              <a:rPr lang="lv-LV" sz="2000" b="0" strike="noStrike" spc="-1">
                <a:latin typeface="arial"/>
              </a:rPr>
              <a:t>Click to edit the notes format</a:t>
            </a:r>
          </a:p>
        </p:txBody>
      </p:sp>
      <p:sp>
        <p:nvSpPr>
          <p:cNvPr id="116" name="PlaceHolder 3"/>
          <p:cNvSpPr>
            <a:spLocks noGrp="1"/>
          </p:cNvSpPr>
          <p:nvPr>
            <p:ph type="hdr"/>
          </p:nvPr>
        </p:nvSpPr>
        <p:spPr>
          <a:xfrm>
            <a:off x="0" y="0"/>
            <a:ext cx="3280680" cy="534240"/>
          </a:xfrm>
          <a:prstGeom prst="rect">
            <a:avLst/>
          </a:prstGeom>
        </p:spPr>
        <p:txBody>
          <a:bodyPr lIns="0" tIns="0" rIns="0" bIns="0">
            <a:noAutofit/>
          </a:bodyPr>
          <a:lstStyle/>
          <a:p>
            <a:r>
              <a:rPr lang="lv-LV" sz="1400" b="0" strike="noStrike" spc="-1">
                <a:latin typeface="Tinos"/>
              </a:rPr>
              <a:t>&lt;header&gt;</a:t>
            </a:r>
          </a:p>
        </p:txBody>
      </p:sp>
      <p:sp>
        <p:nvSpPr>
          <p:cNvPr id="117"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lv-LV" sz="1400" b="0" strike="noStrike" spc="-1">
                <a:latin typeface="Tinos"/>
              </a:rPr>
              <a:t>&lt;date/time&gt;</a:t>
            </a:r>
          </a:p>
        </p:txBody>
      </p:sp>
      <p:sp>
        <p:nvSpPr>
          <p:cNvPr id="118" name="PlaceHolder 5"/>
          <p:cNvSpPr>
            <a:spLocks noGrp="1"/>
          </p:cNvSpPr>
          <p:nvPr>
            <p:ph type="ftr"/>
          </p:nvPr>
        </p:nvSpPr>
        <p:spPr>
          <a:xfrm>
            <a:off x="0" y="10157400"/>
            <a:ext cx="3280680" cy="534240"/>
          </a:xfrm>
          <a:prstGeom prst="rect">
            <a:avLst/>
          </a:prstGeom>
        </p:spPr>
        <p:txBody>
          <a:bodyPr lIns="0" tIns="0" rIns="0" bIns="0" anchor="b">
            <a:noAutofit/>
          </a:bodyPr>
          <a:lstStyle/>
          <a:p>
            <a:r>
              <a:rPr lang="lv-LV" sz="1400" b="0" strike="noStrike" spc="-1">
                <a:latin typeface="Tinos"/>
              </a:rPr>
              <a:t>&lt;footer&gt;</a:t>
            </a:r>
          </a:p>
        </p:txBody>
      </p:sp>
      <p:sp>
        <p:nvSpPr>
          <p:cNvPr id="119"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114AECB2-DD62-4851-8532-7CCF9520258C}" type="slidenum">
              <a:rPr lang="lv-LV" sz="1400" b="0" strike="noStrike" spc="-1">
                <a:latin typeface="Tinos"/>
              </a:rPr>
              <a:t>‹#›</a:t>
            </a:fld>
            <a:endParaRPr lang="lv-LV" sz="1400" b="0" strike="noStrike" spc="-1">
              <a:latin typeface="Tinos"/>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PlaceHolder 1"/>
          <p:cNvSpPr>
            <a:spLocks noGrp="1" noRot="1" noChangeAspect="1"/>
          </p:cNvSpPr>
          <p:nvPr>
            <p:ph type="sldImg"/>
          </p:nvPr>
        </p:nvSpPr>
        <p:spPr>
          <a:xfrm>
            <a:off x="422275" y="1241425"/>
            <a:ext cx="5951538" cy="3348038"/>
          </a:xfrm>
          <a:prstGeom prst="rect">
            <a:avLst/>
          </a:prstGeom>
        </p:spPr>
      </p:sp>
      <p:sp>
        <p:nvSpPr>
          <p:cNvPr id="585"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a:latin typeface="arial"/>
            </a:endParaRPr>
          </a:p>
        </p:txBody>
      </p:sp>
      <p:sp>
        <p:nvSpPr>
          <p:cNvPr id="586"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3719C2D-0917-43C3-8F78-4A53998BC031}" type="slidenum">
              <a:rPr lang="lv-LV" sz="1200" b="0" strike="noStrike" spc="-1">
                <a:solidFill>
                  <a:srgbClr val="000000"/>
                </a:solidFill>
                <a:latin typeface="+mn-lt"/>
                <a:ea typeface="+mn-ea"/>
              </a:rPr>
              <a:t>1</a:t>
            </a:fld>
            <a:endParaRPr lang="lv-LV"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 name="PlaceHolder 1"/>
          <p:cNvSpPr>
            <a:spLocks noGrp="1" noRot="1" noChangeAspect="1"/>
          </p:cNvSpPr>
          <p:nvPr>
            <p:ph type="sldImg"/>
          </p:nvPr>
        </p:nvSpPr>
        <p:spPr>
          <a:xfrm>
            <a:off x="422275" y="1241425"/>
            <a:ext cx="5951538" cy="3348038"/>
          </a:xfrm>
          <a:prstGeom prst="rect">
            <a:avLst/>
          </a:prstGeom>
        </p:spPr>
      </p:sp>
      <p:sp>
        <p:nvSpPr>
          <p:cNvPr id="717"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a:latin typeface="arial"/>
            </a:endParaRPr>
          </a:p>
        </p:txBody>
      </p:sp>
      <p:sp>
        <p:nvSpPr>
          <p:cNvPr id="718"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1C6A2F6-437B-435D-9275-3A47E67CA514}" type="slidenum">
              <a:rPr lang="lv-LV" sz="1200" b="0" strike="noStrike" spc="-1">
                <a:solidFill>
                  <a:srgbClr val="000000"/>
                </a:solidFill>
                <a:latin typeface="Calibri"/>
                <a:ea typeface="+mn-ea"/>
              </a:rPr>
              <a:t>2</a:t>
            </a:fld>
            <a:endParaRPr lang="lv-LV"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PlaceHolder 1"/>
          <p:cNvSpPr>
            <a:spLocks noGrp="1" noRot="1" noChangeAspect="1"/>
          </p:cNvSpPr>
          <p:nvPr>
            <p:ph type="sldImg"/>
          </p:nvPr>
        </p:nvSpPr>
        <p:spPr>
          <a:xfrm>
            <a:off x="423863" y="1241425"/>
            <a:ext cx="5943600" cy="3343275"/>
          </a:xfrm>
          <a:prstGeom prst="rect">
            <a:avLst/>
          </a:prstGeom>
        </p:spPr>
      </p:sp>
      <p:sp>
        <p:nvSpPr>
          <p:cNvPr id="720"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Lai pilnībā izpildītu savas maksājumu saistības, patērētājs var izmantot ļoti dažādus maksāšanas līdzekļus.</a:t>
            </a:r>
          </a:p>
          <a:p>
            <a:endParaRPr lang="lv-LV" sz="2000" b="0" strike="noStrike" spc="-1" dirty="0" smtClean="0">
              <a:latin typeface="arial"/>
            </a:endParaRPr>
          </a:p>
          <a:p>
            <a:r>
              <a:rPr lang="lv-LV" sz="2000" b="0" strike="noStrike" spc="-1" dirty="0" smtClean="0">
                <a:latin typeface="arial"/>
              </a:rPr>
              <a:t>Katram no tiem ir dažas priekšrocības un trūkumi. Piemēram, skaidrā nauda respektē privātumu un to var izmantot bez interneta savienojuma, taču to nav tik viegli pārnēsāt un uzglabāt.</a:t>
            </a:r>
          </a:p>
          <a:p>
            <a:endParaRPr lang="lv-LV" sz="2000" b="0" strike="noStrike" spc="-1" dirty="0" smtClean="0">
              <a:latin typeface="arial"/>
            </a:endParaRPr>
          </a:p>
          <a:p>
            <a:r>
              <a:rPr lang="lv-LV" sz="2000" b="0" strike="noStrike" spc="-1" dirty="0" smtClean="0">
                <a:latin typeface="arial"/>
              </a:rPr>
              <a:t>Savukārt kredītkartes vai debetkartes ir ērti nēsāt un lietot, taču tās nav bezmaksas un ir atkarīgas no papildu aprīkojuma.</a:t>
            </a:r>
          </a:p>
          <a:p>
            <a:endParaRPr lang="lv-LV" sz="2000" b="0" strike="noStrike" spc="-1" dirty="0" smtClean="0">
              <a:latin typeface="arial"/>
            </a:endParaRPr>
          </a:p>
          <a:p>
            <a:r>
              <a:rPr lang="lv-LV" sz="2000" b="0" strike="noStrike" spc="-1" dirty="0" err="1" smtClean="0">
                <a:latin typeface="arial"/>
              </a:rPr>
              <a:t>Kriptovalūtas</a:t>
            </a:r>
            <a:r>
              <a:rPr lang="lv-LV" sz="2000" b="0" strike="noStrike" spc="-1" dirty="0" smtClean="0">
                <a:latin typeface="arial"/>
              </a:rPr>
              <a:t> ir elektroniskas un draudzīgas privātumam, taču tās ne vienmēr ir viegli izmantot un ir ļoti svārstīgas.</a:t>
            </a:r>
          </a:p>
          <a:p>
            <a:endParaRPr lang="lv-LV" sz="2000" b="0" strike="noStrike" spc="-1" dirty="0" smtClean="0">
              <a:latin typeface="arial"/>
            </a:endParaRPr>
          </a:p>
          <a:p>
            <a:r>
              <a:rPr lang="lv-LV" sz="2000" b="0" strike="noStrike" spc="-1" dirty="0" smtClean="0">
                <a:latin typeface="arial"/>
              </a:rPr>
              <a:t>Šī mācību kursa ietvaros mēs tomēr pievērsīsimies īpašu maksāšanas līdzekļu spējai nodrošināt patērētājiem papildu aizsardzību attiecībā uz preču un pakalpojumu iegādi.</a:t>
            </a:r>
            <a:endParaRPr lang="lv-LV" sz="2000" b="0" strike="noStrike" spc="-1" dirty="0">
              <a:latin typeface="arial"/>
            </a:endParaRPr>
          </a:p>
        </p:txBody>
      </p:sp>
      <p:sp>
        <p:nvSpPr>
          <p:cNvPr id="721"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546F21D-A334-42CD-BBE7-B7AF7963929A}" type="slidenum">
              <a:rPr lang="lv-LV" sz="1200" b="0" strike="noStrike" spc="-1">
                <a:solidFill>
                  <a:srgbClr val="000000"/>
                </a:solidFill>
                <a:latin typeface="+mn-lt"/>
                <a:ea typeface="+mn-ea"/>
              </a:rPr>
              <a:t>3</a:t>
            </a:fld>
            <a:endParaRPr lang="lv-LV"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 name="PlaceHolder 1"/>
          <p:cNvSpPr>
            <a:spLocks noGrp="1" noRot="1" noChangeAspect="1"/>
          </p:cNvSpPr>
          <p:nvPr>
            <p:ph type="sldImg"/>
          </p:nvPr>
        </p:nvSpPr>
        <p:spPr>
          <a:xfrm>
            <a:off x="423863" y="1241425"/>
            <a:ext cx="5943600" cy="3343275"/>
          </a:xfrm>
          <a:prstGeom prst="rect">
            <a:avLst/>
          </a:prstGeom>
        </p:spPr>
      </p:sp>
      <p:sp>
        <p:nvSpPr>
          <p:cNvPr id="723"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Piemēram, Apvienotajā Karalistē 1974. gada Patēriņa kredītu likuma 75. pantā ir noteikts, ka kredītkaršu kompānija ir solidāri atbildīga par jebkuru līguma pārkāpumu vai mazumtirgotāja vai tirgotāja nepatiesu informāciju.</a:t>
            </a:r>
          </a:p>
          <a:p>
            <a:endParaRPr lang="lv-LV" sz="2000" b="0" strike="noStrike" spc="-1" dirty="0" smtClean="0">
              <a:latin typeface="arial"/>
            </a:endParaRPr>
          </a:p>
          <a:p>
            <a:r>
              <a:rPr lang="lv-LV" sz="2000" b="0" strike="noStrike" spc="-1" dirty="0" smtClean="0">
                <a:latin typeface="arial"/>
              </a:rPr>
              <a:t>Turklāt dažas aizsardzības iespējas nodrošina īpašās maksājumu shēmas, piemēram, </a:t>
            </a:r>
            <a:r>
              <a:rPr lang="lv-LV" sz="2000" b="0" strike="noStrike" spc="-1" dirty="0" err="1" smtClean="0">
                <a:latin typeface="arial"/>
              </a:rPr>
              <a:t>PayPal</a:t>
            </a:r>
            <a:r>
              <a:rPr lang="lv-LV" sz="2000" b="0" strike="noStrike" spc="-1" smtClean="0">
                <a:latin typeface="arial"/>
              </a:rPr>
              <a:t>, MasterCard, Maestro, Visa vai American Express.</a:t>
            </a:r>
            <a:endParaRPr lang="lv-LV" sz="2000" b="0" strike="noStrike" spc="-1">
              <a:latin typeface="arial"/>
            </a:endParaRPr>
          </a:p>
        </p:txBody>
      </p:sp>
      <p:sp>
        <p:nvSpPr>
          <p:cNvPr id="724"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9716EFE-BE15-4E72-9D82-94194C809077}" type="slidenum">
              <a:rPr lang="lv-LV" sz="1200" b="0" strike="noStrike" spc="-1">
                <a:solidFill>
                  <a:srgbClr val="000000"/>
                </a:solidFill>
                <a:latin typeface="+mn-lt"/>
                <a:ea typeface="+mn-ea"/>
              </a:rPr>
              <a:t>4</a:t>
            </a:fld>
            <a:endParaRPr lang="lv-LV"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39"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Picture 2"/>
          <p:cNvPicPr/>
          <p:nvPr/>
        </p:nvPicPr>
        <p:blipFill>
          <a:blip r:embed="rId3"/>
          <a:stretch/>
        </p:blipFill>
        <p:spPr>
          <a:xfrm>
            <a:off x="864720" y="1841760"/>
            <a:ext cx="10582560" cy="2400120"/>
          </a:xfrm>
          <a:prstGeom prst="rect">
            <a:avLst/>
          </a:prstGeom>
          <a:ln>
            <a:noFill/>
          </a:ln>
        </p:spPr>
      </p:pic>
      <p:pic>
        <p:nvPicPr>
          <p:cNvPr id="121" name="Picture 53"/>
          <p:cNvPicPr/>
          <p:nvPr/>
        </p:nvPicPr>
        <p:blipFill>
          <a:blip r:embed="rId4"/>
          <a:stretch/>
        </p:blipFill>
        <p:spPr>
          <a:xfrm>
            <a:off x="864720" y="421920"/>
            <a:ext cx="2134080" cy="919080"/>
          </a:xfrm>
          <a:prstGeom prst="rect">
            <a:avLst/>
          </a:prstGeom>
          <a:ln>
            <a:noFill/>
          </a:ln>
        </p:spPr>
      </p:pic>
      <p:sp>
        <p:nvSpPr>
          <p:cNvPr id="122" name="CustomShape 1"/>
          <p:cNvSpPr/>
          <p:nvPr/>
        </p:nvSpPr>
        <p:spPr>
          <a:xfrm>
            <a:off x="864720" y="5621760"/>
            <a:ext cx="10582560" cy="42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1100" b="1" strike="noStrike" spc="-1">
                <a:solidFill>
                  <a:srgbClr val="383838"/>
                </a:solidFill>
                <a:latin typeface="Calibri"/>
                <a:ea typeface="Times New Roman"/>
              </a:rPr>
              <a:t>This publication reflects the views of the authors, and the Commission cannot be held  responsible for any use, which may be made of the information contained therein</a:t>
            </a:r>
            <a:endParaRPr lang="lv-LV" sz="1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4000" advTm="2000">
        <p:fade/>
      </p:transition>
    </mc:Choice>
    <mc:Fallback xmlns="" xmlns:p15="http://schemas.microsoft.com/office/powerpoint/2012/main">
      <p:transition spd="slow" advTm="2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10" name="CustomShape 1"/>
          <p:cNvSpPr/>
          <p:nvPr/>
        </p:nvSpPr>
        <p:spPr>
          <a:xfrm>
            <a:off x="3993120" y="3018960"/>
            <a:ext cx="7720200" cy="152172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144000" tIns="72000" rIns="144000" bIns="72000" anchor="ctr">
            <a:normAutofit/>
          </a:bodyPr>
          <a:lstStyle/>
          <a:p>
            <a:pPr>
              <a:lnSpc>
                <a:spcPct val="90000"/>
              </a:lnSpc>
            </a:pPr>
            <a:r>
              <a:rPr lang="lv-LV" sz="10000" b="1" strike="noStrike" spc="-1" smtClean="0">
                <a:solidFill>
                  <a:srgbClr val="7030A0"/>
                </a:solidFill>
                <a:latin typeface="Calibri"/>
                <a:ea typeface="DejaVu Sans"/>
              </a:rPr>
              <a:t>4.2.8.tēma</a:t>
            </a:r>
            <a:endParaRPr lang="lv-LV" sz="10000" b="0" strike="noStrike" spc="-1">
              <a:latin typeface="arial"/>
            </a:endParaRPr>
          </a:p>
        </p:txBody>
      </p:sp>
      <p:sp>
        <p:nvSpPr>
          <p:cNvPr id="411" name="CustomShape 2"/>
          <p:cNvSpPr/>
          <p:nvPr/>
        </p:nvSpPr>
        <p:spPr>
          <a:xfrm>
            <a:off x="3991320" y="4796640"/>
            <a:ext cx="7721640" cy="1600200"/>
          </a:xfrm>
          <a:prstGeom prst="rect">
            <a:avLst/>
          </a:prstGeom>
          <a:solidFill>
            <a:srgbClr val="000000"/>
          </a:solidFill>
          <a:ln>
            <a:noFill/>
          </a:ln>
        </p:spPr>
        <p:style>
          <a:lnRef idx="0">
            <a:scrgbClr r="0" g="0" b="0"/>
          </a:lnRef>
          <a:fillRef idx="0">
            <a:scrgbClr r="0" g="0" b="0"/>
          </a:fillRef>
          <a:effectRef idx="0">
            <a:scrgbClr r="0" g="0" b="0"/>
          </a:effectRef>
          <a:fontRef idx="minor"/>
        </p:style>
        <p:txBody>
          <a:bodyPr lIns="180000" tIns="108000" rIns="180000" bIns="108000" anchor="ctr">
            <a:normAutofit/>
          </a:bodyPr>
          <a:lstStyle/>
          <a:p>
            <a:pPr algn="ctr">
              <a:lnSpc>
                <a:spcPct val="90000"/>
              </a:lnSpc>
              <a:spcBef>
                <a:spcPts val="1001"/>
              </a:spcBef>
            </a:pPr>
            <a:r>
              <a:rPr lang="lv-LV" sz="4000" b="1" strike="noStrike" spc="-1">
                <a:solidFill>
                  <a:srgbClr val="FFFFFF"/>
                </a:solidFill>
                <a:latin typeface="Calibri"/>
                <a:ea typeface="DejaVu Sans"/>
              </a:rPr>
              <a:t>Aizsardzība, kuru nodrošina dažādi samaksas veidi</a:t>
            </a:r>
            <a:endParaRPr lang="lv-LV" sz="4000" b="0" strike="noStrike" spc="-1">
              <a:latin typeface="arial"/>
            </a:endParaRPr>
          </a:p>
        </p:txBody>
      </p:sp>
      <p:pic>
        <p:nvPicPr>
          <p:cNvPr id="412" name="Picture 6"/>
          <p:cNvPicPr/>
          <p:nvPr/>
        </p:nvPicPr>
        <p:blipFill>
          <a:blip r:embed="rId3"/>
          <a:stretch/>
        </p:blipFill>
        <p:spPr>
          <a:xfrm>
            <a:off x="173880" y="159480"/>
            <a:ext cx="3597840" cy="81504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p15="http://schemas.microsoft.com/office/powerpoint/2012/main">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 name="CustomShape 1"/>
          <p:cNvSpPr/>
          <p:nvPr/>
        </p:nvSpPr>
        <p:spPr>
          <a:xfrm rot="16200000">
            <a:off x="-3150720" y="3163320"/>
            <a:ext cx="6851880" cy="5374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414" name="Picture 6"/>
          <p:cNvPicPr/>
          <p:nvPr/>
        </p:nvPicPr>
        <p:blipFill>
          <a:blip r:embed="rId3">
            <a:alphaModFix amt="40000"/>
          </a:blip>
          <a:stretch/>
        </p:blipFill>
        <p:spPr>
          <a:xfrm>
            <a:off x="0" y="6240240"/>
            <a:ext cx="547560" cy="612000"/>
          </a:xfrm>
          <a:prstGeom prst="rect">
            <a:avLst/>
          </a:prstGeom>
          <a:ln>
            <a:noFill/>
          </a:ln>
        </p:spPr>
      </p:pic>
      <p:sp>
        <p:nvSpPr>
          <p:cNvPr id="415"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Dažādi samaksas veidi</a:t>
            </a:r>
            <a:endParaRPr lang="lv-LV" sz="3200" b="0" strike="noStrike" spc="-1">
              <a:latin typeface="arial"/>
            </a:endParaRPr>
          </a:p>
        </p:txBody>
      </p:sp>
      <p:sp>
        <p:nvSpPr>
          <p:cNvPr id="416"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417" name="CustomShape 4"/>
          <p:cNvSpPr/>
          <p:nvPr/>
        </p:nvSpPr>
        <p:spPr>
          <a:xfrm>
            <a:off x="5364000" y="3168000"/>
            <a:ext cx="1580760" cy="1580760"/>
          </a:xfrm>
          <a:prstGeom prst="ellipse">
            <a:avLst/>
          </a:prstGeom>
          <a:solidFill>
            <a:srgbClr val="7030A0"/>
          </a:solidFill>
          <a:ln>
            <a:noFill/>
          </a:ln>
        </p:spPr>
        <p:style>
          <a:lnRef idx="0">
            <a:scrgbClr r="0" g="0" b="0"/>
          </a:lnRef>
          <a:fillRef idx="0">
            <a:scrgbClr r="0" g="0" b="0"/>
          </a:fillRef>
          <a:effectRef idx="0">
            <a:scrgbClr r="0" g="0" b="0"/>
          </a:effectRef>
          <a:fontRef idx="minor"/>
        </p:style>
        <p:txBody>
          <a:bodyPr wrap="none" lIns="90000" tIns="45000" rIns="90000" bIns="45000" anchor="ctr">
            <a:noAutofit/>
          </a:bodyPr>
          <a:lstStyle/>
          <a:p>
            <a:pPr algn="ctr">
              <a:lnSpc>
                <a:spcPct val="100000"/>
              </a:lnSpc>
            </a:pPr>
            <a:endParaRPr lang="lv-LV" sz="1800" b="0" strike="noStrike" spc="-1">
              <a:latin typeface="arial"/>
            </a:endParaRPr>
          </a:p>
          <a:p>
            <a:pPr algn="ctr">
              <a:lnSpc>
                <a:spcPct val="100000"/>
              </a:lnSpc>
            </a:pPr>
            <a:r>
              <a:rPr lang="lv-LV" sz="2400" b="1" strike="noStrike" spc="-1">
                <a:solidFill>
                  <a:srgbClr val="FFFFFF"/>
                </a:solidFill>
                <a:latin typeface="Calibri"/>
                <a:ea typeface="DejaVu Sans"/>
              </a:rPr>
              <a:t>Samaksas </a:t>
            </a:r>
            <a:endParaRPr lang="lv-LV" sz="2400" b="0" strike="noStrike" spc="-1">
              <a:latin typeface="arial"/>
            </a:endParaRPr>
          </a:p>
          <a:p>
            <a:pPr algn="ctr">
              <a:lnSpc>
                <a:spcPct val="100000"/>
              </a:lnSpc>
            </a:pPr>
            <a:r>
              <a:rPr lang="lv-LV" sz="2400" b="1" strike="noStrike" spc="-1">
                <a:solidFill>
                  <a:srgbClr val="FFFFFF"/>
                </a:solidFill>
                <a:latin typeface="Calibri"/>
                <a:ea typeface="DejaVu Sans"/>
              </a:rPr>
              <a:t>veidi</a:t>
            </a:r>
            <a:endParaRPr lang="lv-LV" sz="2400" b="0" strike="noStrike" spc="-1">
              <a:latin typeface="arial"/>
            </a:endParaRPr>
          </a:p>
        </p:txBody>
      </p:sp>
      <p:pic>
        <p:nvPicPr>
          <p:cNvPr id="418" name="Picture 417"/>
          <p:cNvPicPr/>
          <p:nvPr/>
        </p:nvPicPr>
        <p:blipFill>
          <a:blip r:embed="rId4"/>
          <a:stretch/>
        </p:blipFill>
        <p:spPr>
          <a:xfrm>
            <a:off x="3579480" y="4933800"/>
            <a:ext cx="968760" cy="968760"/>
          </a:xfrm>
          <a:prstGeom prst="rect">
            <a:avLst/>
          </a:prstGeom>
          <a:ln>
            <a:noFill/>
          </a:ln>
        </p:spPr>
      </p:pic>
      <p:pic>
        <p:nvPicPr>
          <p:cNvPr id="419" name="Picture 418"/>
          <p:cNvPicPr/>
          <p:nvPr/>
        </p:nvPicPr>
        <p:blipFill>
          <a:blip r:embed="rId5"/>
          <a:stretch/>
        </p:blipFill>
        <p:spPr>
          <a:xfrm>
            <a:off x="3578400" y="2978280"/>
            <a:ext cx="968760" cy="968760"/>
          </a:xfrm>
          <a:prstGeom prst="rect">
            <a:avLst/>
          </a:prstGeom>
          <a:ln>
            <a:noFill/>
          </a:ln>
        </p:spPr>
      </p:pic>
      <p:pic>
        <p:nvPicPr>
          <p:cNvPr id="420" name="Picture 419"/>
          <p:cNvPicPr/>
          <p:nvPr/>
        </p:nvPicPr>
        <p:blipFill>
          <a:blip r:embed="rId6"/>
          <a:stretch/>
        </p:blipFill>
        <p:spPr>
          <a:xfrm>
            <a:off x="7812000" y="2916000"/>
            <a:ext cx="968760" cy="968760"/>
          </a:xfrm>
          <a:prstGeom prst="rect">
            <a:avLst/>
          </a:prstGeom>
          <a:ln>
            <a:noFill/>
          </a:ln>
        </p:spPr>
      </p:pic>
      <p:pic>
        <p:nvPicPr>
          <p:cNvPr id="421" name="Picture 420"/>
          <p:cNvPicPr/>
          <p:nvPr/>
        </p:nvPicPr>
        <p:blipFill>
          <a:blip r:embed="rId7"/>
          <a:stretch/>
        </p:blipFill>
        <p:spPr>
          <a:xfrm>
            <a:off x="5652000" y="1656000"/>
            <a:ext cx="968760" cy="968760"/>
          </a:xfrm>
          <a:prstGeom prst="rect">
            <a:avLst/>
          </a:prstGeom>
          <a:ln>
            <a:noFill/>
          </a:ln>
        </p:spPr>
      </p:pic>
      <p:pic>
        <p:nvPicPr>
          <p:cNvPr id="422" name="Picture 421"/>
          <p:cNvPicPr/>
          <p:nvPr/>
        </p:nvPicPr>
        <p:blipFill>
          <a:blip r:embed="rId8"/>
          <a:stretch/>
        </p:blipFill>
        <p:spPr>
          <a:xfrm>
            <a:off x="7776000" y="4608000"/>
            <a:ext cx="932760" cy="932760"/>
          </a:xfrm>
          <a:prstGeom prst="rect">
            <a:avLst/>
          </a:prstGeom>
          <a:ln>
            <a:noFill/>
          </a:ln>
        </p:spPr>
      </p:pic>
      <p:pic>
        <p:nvPicPr>
          <p:cNvPr id="423" name="Picture 422"/>
          <p:cNvPicPr/>
          <p:nvPr/>
        </p:nvPicPr>
        <p:blipFill>
          <a:blip r:embed="rId9"/>
          <a:stretch/>
        </p:blipFill>
        <p:spPr>
          <a:xfrm>
            <a:off x="5688000" y="5546880"/>
            <a:ext cx="968760" cy="968760"/>
          </a:xfrm>
          <a:prstGeom prst="rect">
            <a:avLst/>
          </a:prstGeom>
          <a:ln>
            <a:noFill/>
          </a:ln>
        </p:spPr>
      </p:pic>
      <p:sp>
        <p:nvSpPr>
          <p:cNvPr id="424" name="CustomShape 5"/>
          <p:cNvSpPr/>
          <p:nvPr/>
        </p:nvSpPr>
        <p:spPr>
          <a:xfrm>
            <a:off x="2592000" y="2592000"/>
            <a:ext cx="2990520" cy="39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400" b="1" strike="noStrike" spc="-1">
                <a:solidFill>
                  <a:srgbClr val="000000"/>
                </a:solidFill>
                <a:latin typeface="Calibri"/>
                <a:ea typeface="DejaVu Sans"/>
              </a:rPr>
              <a:t>Kredit/debet kartes</a:t>
            </a:r>
            <a:endParaRPr lang="lv-LV" sz="2400" b="0" strike="noStrike" spc="-1">
              <a:latin typeface="arial"/>
            </a:endParaRPr>
          </a:p>
        </p:txBody>
      </p:sp>
      <p:sp>
        <p:nvSpPr>
          <p:cNvPr id="425" name="CustomShape 6"/>
          <p:cNvSpPr/>
          <p:nvPr/>
        </p:nvSpPr>
        <p:spPr>
          <a:xfrm>
            <a:off x="5184000" y="1404000"/>
            <a:ext cx="2303640" cy="39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400" b="1" strike="noStrike" spc="-1">
                <a:solidFill>
                  <a:srgbClr val="000000"/>
                </a:solidFill>
                <a:latin typeface="Calibri"/>
                <a:ea typeface="DejaVu Sans"/>
              </a:rPr>
              <a:t>Skaidrā nauda</a:t>
            </a:r>
            <a:endParaRPr lang="lv-LV" sz="2400" b="0" strike="noStrike" spc="-1">
              <a:latin typeface="arial"/>
            </a:endParaRPr>
          </a:p>
        </p:txBody>
      </p:sp>
      <p:sp>
        <p:nvSpPr>
          <p:cNvPr id="426" name="CustomShape 7"/>
          <p:cNvSpPr/>
          <p:nvPr/>
        </p:nvSpPr>
        <p:spPr>
          <a:xfrm>
            <a:off x="6660000" y="2448000"/>
            <a:ext cx="3455640" cy="39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400" b="1" strike="noStrike" spc="-1">
                <a:solidFill>
                  <a:srgbClr val="000000"/>
                </a:solidFill>
                <a:latin typeface="Calibri"/>
                <a:ea typeface="DejaVu Sans"/>
              </a:rPr>
              <a:t>Bankas pārskaitījums</a:t>
            </a:r>
            <a:endParaRPr lang="lv-LV" sz="2400" b="0" strike="noStrike" spc="-1">
              <a:latin typeface="arial"/>
            </a:endParaRPr>
          </a:p>
        </p:txBody>
      </p:sp>
      <p:sp>
        <p:nvSpPr>
          <p:cNvPr id="427" name="CustomShape 8"/>
          <p:cNvSpPr/>
          <p:nvPr/>
        </p:nvSpPr>
        <p:spPr>
          <a:xfrm>
            <a:off x="7128360" y="4212000"/>
            <a:ext cx="2702880" cy="39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400" b="1" strike="noStrike" spc="-1">
                <a:solidFill>
                  <a:srgbClr val="000000"/>
                </a:solidFill>
                <a:latin typeface="Calibri"/>
                <a:ea typeface="DejaVu Sans"/>
              </a:rPr>
              <a:t>Kriptovalūtas</a:t>
            </a:r>
            <a:endParaRPr lang="lv-LV" sz="2400" b="0" strike="noStrike" spc="-1">
              <a:latin typeface="arial"/>
            </a:endParaRPr>
          </a:p>
        </p:txBody>
      </p:sp>
      <p:sp>
        <p:nvSpPr>
          <p:cNvPr id="428" name="CustomShape 9"/>
          <p:cNvSpPr/>
          <p:nvPr/>
        </p:nvSpPr>
        <p:spPr>
          <a:xfrm>
            <a:off x="4932000" y="5148000"/>
            <a:ext cx="2294640" cy="39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400" b="1" strike="noStrike" spc="-1">
                <a:solidFill>
                  <a:srgbClr val="000000"/>
                </a:solidFill>
                <a:latin typeface="Calibri"/>
                <a:ea typeface="DejaVu Sans"/>
              </a:rPr>
              <a:t>Dāvanu kartes</a:t>
            </a:r>
            <a:endParaRPr lang="lv-LV" sz="2400" b="0" strike="noStrike" spc="-1">
              <a:latin typeface="arial"/>
            </a:endParaRPr>
          </a:p>
        </p:txBody>
      </p:sp>
      <p:sp>
        <p:nvSpPr>
          <p:cNvPr id="429" name="CustomShape 10"/>
          <p:cNvSpPr/>
          <p:nvPr/>
        </p:nvSpPr>
        <p:spPr>
          <a:xfrm>
            <a:off x="1908000" y="4536000"/>
            <a:ext cx="3726000" cy="392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400" b="1" strike="noStrike" spc="-1">
                <a:solidFill>
                  <a:srgbClr val="000000"/>
                </a:solidFill>
                <a:latin typeface="Calibri"/>
                <a:ea typeface="DejaVu Sans"/>
              </a:rPr>
              <a:t>Maksājumu pakalpojumi</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CustomShape 1"/>
          <p:cNvSpPr/>
          <p:nvPr/>
        </p:nvSpPr>
        <p:spPr>
          <a:xfrm rot="16200000">
            <a:off x="-3150720" y="3163320"/>
            <a:ext cx="6851880" cy="5374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431" name="Picture 6"/>
          <p:cNvPicPr/>
          <p:nvPr/>
        </p:nvPicPr>
        <p:blipFill>
          <a:blip r:embed="rId3">
            <a:alphaModFix amt="40000"/>
          </a:blip>
          <a:stretch/>
        </p:blipFill>
        <p:spPr>
          <a:xfrm>
            <a:off x="0" y="6240240"/>
            <a:ext cx="547560" cy="612000"/>
          </a:xfrm>
          <a:prstGeom prst="rect">
            <a:avLst/>
          </a:prstGeom>
          <a:ln>
            <a:noFill/>
          </a:ln>
        </p:spPr>
      </p:pic>
      <p:sp>
        <p:nvSpPr>
          <p:cNvPr id="432"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Īpaša aizsardzības dažiem maksājumu veidiem</a:t>
            </a:r>
            <a:endParaRPr lang="lv-LV" sz="3200" b="0" strike="noStrike" spc="-1">
              <a:latin typeface="arial"/>
            </a:endParaRPr>
          </a:p>
        </p:txBody>
      </p:sp>
      <p:sp>
        <p:nvSpPr>
          <p:cNvPr id="433"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434" name="CustomShape 4"/>
          <p:cNvSpPr/>
          <p:nvPr/>
        </p:nvSpPr>
        <p:spPr>
          <a:xfrm>
            <a:off x="978480" y="1415880"/>
            <a:ext cx="10794240" cy="54363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2400">
              <a:lnSpc>
                <a:spcPct val="150000"/>
              </a:lnSpc>
              <a:buClr>
                <a:srgbClr val="000000"/>
              </a:buClr>
              <a:buFont typeface="Symbol"/>
              <a:buChar char=""/>
            </a:pPr>
            <a:r>
              <a:rPr lang="lv-LV" sz="2800" b="0" strike="noStrike" spc="-1">
                <a:solidFill>
                  <a:srgbClr val="000000"/>
                </a:solidFill>
                <a:latin typeface="Calibri"/>
                <a:ea typeface="DejaVu Sans"/>
              </a:rPr>
              <a:t>Dažās valstīs likumdošana var piedāvāt papildu aizsardzību patērētājiem, kuri izmanto noteiktos maksāšanas līdzekļus, piemēram, Apvienotajā karalistē 1974.gada Patērētāju kreditēšanas likuma 75. pants paredz ka kredītkaršu kompānija ir solidāri un atsevišķi ir atbildīga par jebkuru tirgotāja izdarīto līgumpārkāpumu vai informācijas sagrozīšanu</a:t>
            </a:r>
            <a:endParaRPr lang="lv-LV" sz="2800" b="0" strike="noStrike" spc="-1">
              <a:latin typeface="arial"/>
            </a:endParaRPr>
          </a:p>
          <a:p>
            <a:pPr marL="216000" indent="-212400">
              <a:lnSpc>
                <a:spcPct val="150000"/>
              </a:lnSpc>
              <a:buClr>
                <a:srgbClr val="000000"/>
              </a:buClr>
              <a:buFont typeface="Symbol"/>
              <a:buChar char=""/>
            </a:pPr>
            <a:r>
              <a:rPr lang="lv-LV" sz="2800" b="0" strike="noStrike" spc="-1">
                <a:solidFill>
                  <a:srgbClr val="000000"/>
                </a:solidFill>
                <a:latin typeface="Calibri"/>
                <a:ea typeface="DejaVu Sans"/>
              </a:rPr>
              <a:t>Dažreiz zināmu aizsardzību piedāvā arī pašas maksājumu shēmas (piemēram PayPal, kredītkartes)</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2044</TotalTime>
  <Words>300</Words>
  <Application>Microsoft Office PowerPoint</Application>
  <PresentationFormat>Widescreen</PresentationFormat>
  <Paragraphs>36</Paragraphs>
  <Slides>4</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vt:i4>
      </vt:variant>
    </vt:vector>
  </HeadingPairs>
  <TitlesOfParts>
    <vt:vector size="14" baseType="lpstr">
      <vt:lpstr>Arial</vt:lpstr>
      <vt:lpstr>Arial</vt:lpstr>
      <vt:lpstr>Calibri</vt:lpstr>
      <vt:lpstr>DejaVu Sans</vt:lpstr>
      <vt:lpstr>Symbol</vt:lpstr>
      <vt:lpstr>Times New Roman</vt:lpstr>
      <vt:lpstr>Tinos</vt:lpstr>
      <vt:lpstr>Wingdings</vt:lpstr>
      <vt:lpstr>Office Theme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Teaching and Learning</dc:title>
  <dc:subject/>
  <dc:creator>Martin Pye</dc:creator>
  <dc:description/>
  <cp:lastModifiedBy>Sarmīte Pīlāte</cp:lastModifiedBy>
  <cp:revision>273</cp:revision>
  <cp:lastPrinted>2019-10-15T20:06:04Z</cp:lastPrinted>
  <dcterms:created xsi:type="dcterms:W3CDTF">2019-10-15T11:27:37Z</dcterms:created>
  <dcterms:modified xsi:type="dcterms:W3CDTF">2020-12-10T08:45:25Z</dcterms:modified>
  <dc:language>lv-LV</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5</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5</vt:i4>
  </property>
</Properties>
</file>