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6" r:id="rId2"/>
    <p:sldId id="280" r:id="rId3"/>
    <p:sldId id="281" r:id="rId4"/>
  </p:sldIdLst>
  <p:sldSz cx="12192000" cy="6858000"/>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8208" autoAdjust="0"/>
  </p:normalViewPr>
  <p:slideViewPr>
    <p:cSldViewPr snapToGrid="0">
      <p:cViewPr varScale="1">
        <p:scale>
          <a:sx n="36" d="100"/>
          <a:sy n="36" d="100"/>
        </p:scale>
        <p:origin x="2034" y="42"/>
      </p:cViewPr>
      <p:guideLst/>
    </p:cSldViewPr>
  </p:slideViewPr>
  <p:notesTextViewPr>
    <p:cViewPr>
      <p:scale>
        <a:sx n="1" d="1"/>
        <a:sy n="1" d="1"/>
      </p:scale>
      <p:origin x="0" y="-87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4"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lv-LV" sz="4400" b="0" strike="noStrike" spc="-1">
                <a:latin typeface="arial"/>
              </a:rPr>
              <a:t>Click to move the slide</a:t>
            </a:r>
          </a:p>
        </p:txBody>
      </p:sp>
      <p:sp>
        <p:nvSpPr>
          <p:cNvPr id="115" name="PlaceHolder 2"/>
          <p:cNvSpPr>
            <a:spLocks noGrp="1"/>
          </p:cNvSpPr>
          <p:nvPr>
            <p:ph type="body"/>
          </p:nvPr>
        </p:nvSpPr>
        <p:spPr>
          <a:xfrm>
            <a:off x="756000" y="5078520"/>
            <a:ext cx="6047640" cy="4811040"/>
          </a:xfrm>
          <a:prstGeom prst="rect">
            <a:avLst/>
          </a:prstGeom>
        </p:spPr>
        <p:txBody>
          <a:bodyPr lIns="0" tIns="0" rIns="0" bIns="0">
            <a:noAutofit/>
          </a:bodyPr>
          <a:lstStyle/>
          <a:p>
            <a:r>
              <a:rPr lang="lv-LV" sz="2000" b="0" strike="noStrike" spc="-1">
                <a:latin typeface="arial"/>
              </a:rPr>
              <a:t>Click to edit the notes format</a:t>
            </a:r>
          </a:p>
        </p:txBody>
      </p:sp>
      <p:sp>
        <p:nvSpPr>
          <p:cNvPr id="116" name="PlaceHolder 3"/>
          <p:cNvSpPr>
            <a:spLocks noGrp="1"/>
          </p:cNvSpPr>
          <p:nvPr>
            <p:ph type="hdr"/>
          </p:nvPr>
        </p:nvSpPr>
        <p:spPr>
          <a:xfrm>
            <a:off x="0" y="0"/>
            <a:ext cx="3280680" cy="534240"/>
          </a:xfrm>
          <a:prstGeom prst="rect">
            <a:avLst/>
          </a:prstGeom>
        </p:spPr>
        <p:txBody>
          <a:bodyPr lIns="0" tIns="0" rIns="0" bIns="0">
            <a:noAutofit/>
          </a:bodyPr>
          <a:lstStyle/>
          <a:p>
            <a:r>
              <a:rPr lang="lv-LV" sz="1400" b="0" strike="noStrike" spc="-1">
                <a:latin typeface="Tinos"/>
              </a:rPr>
              <a:t>&lt;header&gt;</a:t>
            </a:r>
          </a:p>
        </p:txBody>
      </p:sp>
      <p:sp>
        <p:nvSpPr>
          <p:cNvPr id="117"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lv-LV" sz="1400" b="0" strike="noStrike" spc="-1">
                <a:latin typeface="Tinos"/>
              </a:rPr>
              <a:t>&lt;date/time&gt;</a:t>
            </a:r>
          </a:p>
        </p:txBody>
      </p:sp>
      <p:sp>
        <p:nvSpPr>
          <p:cNvPr id="118" name="PlaceHolder 5"/>
          <p:cNvSpPr>
            <a:spLocks noGrp="1"/>
          </p:cNvSpPr>
          <p:nvPr>
            <p:ph type="ftr"/>
          </p:nvPr>
        </p:nvSpPr>
        <p:spPr>
          <a:xfrm>
            <a:off x="0" y="10157400"/>
            <a:ext cx="3280680" cy="534240"/>
          </a:xfrm>
          <a:prstGeom prst="rect">
            <a:avLst/>
          </a:prstGeom>
        </p:spPr>
        <p:txBody>
          <a:bodyPr lIns="0" tIns="0" rIns="0" bIns="0" anchor="b">
            <a:noAutofit/>
          </a:bodyPr>
          <a:lstStyle/>
          <a:p>
            <a:r>
              <a:rPr lang="lv-LV" sz="1400" b="0" strike="noStrike" spc="-1">
                <a:latin typeface="Tinos"/>
              </a:rPr>
              <a:t>&lt;footer&gt;</a:t>
            </a:r>
          </a:p>
        </p:txBody>
      </p:sp>
      <p:sp>
        <p:nvSpPr>
          <p:cNvPr id="119"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114AECB2-DD62-4851-8532-7CCF9520258C}" type="slidenum">
              <a:rPr lang="lv-LV" sz="1400" b="0" strike="noStrike" spc="-1">
                <a:latin typeface="Tinos"/>
              </a:rPr>
              <a:t>‹#›</a:t>
            </a:fld>
            <a:endParaRPr lang="lv-LV" sz="1400" b="0" strike="noStrike" spc="-1">
              <a:latin typeface="Tinos"/>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4" name="PlaceHolder 1"/>
          <p:cNvSpPr>
            <a:spLocks noGrp="1" noRot="1" noChangeAspect="1"/>
          </p:cNvSpPr>
          <p:nvPr>
            <p:ph type="sldImg"/>
          </p:nvPr>
        </p:nvSpPr>
        <p:spPr>
          <a:xfrm>
            <a:off x="422275" y="1241425"/>
            <a:ext cx="5951538" cy="3348038"/>
          </a:xfrm>
          <a:prstGeom prst="rect">
            <a:avLst/>
          </a:prstGeom>
        </p:spPr>
      </p:sp>
      <p:sp>
        <p:nvSpPr>
          <p:cNvPr id="585"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a:latin typeface="arial"/>
            </a:endParaRPr>
          </a:p>
        </p:txBody>
      </p:sp>
      <p:sp>
        <p:nvSpPr>
          <p:cNvPr id="586"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3719C2D-0917-43C3-8F78-4A53998BC031}" type="slidenum">
              <a:rPr lang="lv-LV" sz="1200" b="0" strike="noStrike" spc="-1">
                <a:solidFill>
                  <a:srgbClr val="000000"/>
                </a:solidFill>
                <a:latin typeface="+mn-lt"/>
                <a:ea typeface="+mn-ea"/>
              </a:rPr>
              <a:t>1</a:t>
            </a:fld>
            <a:endParaRPr lang="lv-LV"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 name="PlaceHolder 1"/>
          <p:cNvSpPr>
            <a:spLocks noGrp="1" noRot="1" noChangeAspect="1"/>
          </p:cNvSpPr>
          <p:nvPr>
            <p:ph type="sldImg"/>
          </p:nvPr>
        </p:nvSpPr>
        <p:spPr>
          <a:xfrm>
            <a:off x="422275" y="1241425"/>
            <a:ext cx="5951538" cy="3348038"/>
          </a:xfrm>
          <a:prstGeom prst="rect">
            <a:avLst/>
          </a:prstGeom>
        </p:spPr>
      </p:sp>
      <p:sp>
        <p:nvSpPr>
          <p:cNvPr id="657" name="PlaceHolder 2"/>
          <p:cNvSpPr>
            <a:spLocks noGrp="1"/>
          </p:cNvSpPr>
          <p:nvPr>
            <p:ph type="body"/>
          </p:nvPr>
        </p:nvSpPr>
        <p:spPr>
          <a:xfrm>
            <a:off x="679680" y="4777200"/>
            <a:ext cx="5436000" cy="3906360"/>
          </a:xfrm>
          <a:prstGeom prst="rect">
            <a:avLst/>
          </a:prstGeom>
        </p:spPr>
        <p:txBody>
          <a:bodyPr lIns="0" tIns="0" rIns="0" bIns="0">
            <a:noAutofit/>
          </a:bodyPr>
          <a:lstStyle/>
          <a:p>
            <a:endParaRPr lang="lv-LV" sz="2000" b="0" strike="noStrike" spc="-1">
              <a:latin typeface="arial"/>
            </a:endParaRPr>
          </a:p>
        </p:txBody>
      </p:sp>
      <p:sp>
        <p:nvSpPr>
          <p:cNvPr id="658"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FF29295-271E-4332-8BFB-844A7758E11C}" type="slidenum">
              <a:rPr lang="lv-LV" sz="1200" b="0" strike="noStrike" spc="-1">
                <a:solidFill>
                  <a:srgbClr val="000000"/>
                </a:solidFill>
                <a:latin typeface="Calibri"/>
                <a:ea typeface="+mn-ea"/>
              </a:rPr>
              <a:t>2</a:t>
            </a:fld>
            <a:endParaRPr lang="lv-LV" sz="12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 name="PlaceHolder 1"/>
          <p:cNvSpPr>
            <a:spLocks noGrp="1" noRot="1" noChangeAspect="1"/>
          </p:cNvSpPr>
          <p:nvPr>
            <p:ph type="sldImg"/>
          </p:nvPr>
        </p:nvSpPr>
        <p:spPr>
          <a:xfrm>
            <a:off x="422275" y="1241425"/>
            <a:ext cx="5951538" cy="3348038"/>
          </a:xfrm>
          <a:prstGeom prst="rect">
            <a:avLst/>
          </a:prstGeom>
        </p:spPr>
      </p:sp>
      <p:sp>
        <p:nvSpPr>
          <p:cNvPr id="660" name="PlaceHolder 2"/>
          <p:cNvSpPr>
            <a:spLocks noGrp="1"/>
          </p:cNvSpPr>
          <p:nvPr>
            <p:ph type="body"/>
          </p:nvPr>
        </p:nvSpPr>
        <p:spPr>
          <a:xfrm>
            <a:off x="679680" y="4777200"/>
            <a:ext cx="5436000" cy="3906360"/>
          </a:xfrm>
          <a:prstGeom prst="rect">
            <a:avLst/>
          </a:prstGeom>
        </p:spPr>
        <p:txBody>
          <a:bodyPr lIns="0" tIns="0" rIns="0" bIns="0">
            <a:noAutofit/>
          </a:bodyPr>
          <a:lstStyle/>
          <a:p>
            <a:r>
              <a:rPr lang="lv-LV" sz="2000" b="0" strike="noStrike" spc="-1" dirty="0" smtClean="0">
                <a:latin typeface="arial"/>
              </a:rPr>
              <a:t>Patērētāju tiesībās pastāv dažādi patērētāju līgumu veidi, kuriem likumdevēji pievērsa īpašu uzmanību. Daži no tiem ir nozaru, piemēram, patēriņa kredīta līgumi vai komplekso ceļojumu līgumi. Citi nav specifiski nozarei, bet gan specifiski metodei, jo attiecas uz noteiktām preču un pakalpojumu pārdošanas metodēm. </a:t>
            </a:r>
          </a:p>
          <a:p>
            <a:r>
              <a:rPr lang="lv-LV" sz="2000" b="0" strike="noStrike" spc="-1" dirty="0" smtClean="0">
                <a:latin typeface="arial"/>
              </a:rPr>
              <a:t>Gan distances līgumi, gan ārpus uzņēmuma noslēgtie līgumi pieder šai pēdējai kategorijai.</a:t>
            </a:r>
          </a:p>
          <a:p>
            <a:endParaRPr lang="lv-LV" sz="2000" b="0" strike="noStrike" spc="-1" dirty="0" smtClean="0">
              <a:latin typeface="arial"/>
            </a:endParaRPr>
          </a:p>
          <a:p>
            <a:r>
              <a:rPr lang="lv-LV" sz="2000" b="0" strike="noStrike" spc="-1" dirty="0" smtClean="0">
                <a:latin typeface="arial"/>
              </a:rPr>
              <a:t>Distances līgumi ir tie, kas tiek noslēgti, ja līguma puses vienlaikus neatrodas vienā vietā, un tāpēc, lai noslēgtu līgumu, viņi izmanto vienu vai vairākus distances saziņas līdzekļus, piemēram, internetu, tālruni vai pastu.</a:t>
            </a:r>
          </a:p>
          <a:p>
            <a:endParaRPr lang="lv-LV" sz="2000" b="0" strike="noStrike" spc="-1" dirty="0" smtClean="0">
              <a:latin typeface="arial"/>
            </a:endParaRPr>
          </a:p>
          <a:p>
            <a:r>
              <a:rPr lang="lv-LV" sz="2000" b="0" strike="noStrike" spc="-1" dirty="0" smtClean="0">
                <a:latin typeface="arial"/>
              </a:rPr>
              <a:t>Turklāt distances līguma jēdziens attiecas tikai uz tiem līgumiem, kuri tika noslēgti saskaņā ar organizētu </a:t>
            </a:r>
            <a:r>
              <a:rPr lang="lv-LV" sz="2000" b="0" strike="noStrike" spc="-1" dirty="0" err="1" smtClean="0">
                <a:latin typeface="arial"/>
              </a:rPr>
              <a:t>tālpārdošanas</a:t>
            </a:r>
            <a:r>
              <a:rPr lang="lv-LV" sz="2000" b="0" strike="noStrike" spc="-1" dirty="0" smtClean="0">
                <a:latin typeface="arial"/>
              </a:rPr>
              <a:t> vai pakalpojumu sniegšanas shēmu. Tipiski šādu shēmu piemēri ir tiešsaistes veikali vai pārdošana katalogos.</a:t>
            </a:r>
          </a:p>
          <a:p>
            <a:endParaRPr lang="lv-LV" sz="2000" b="0" strike="noStrike" spc="-1" dirty="0" smtClean="0">
              <a:latin typeface="arial"/>
            </a:endParaRPr>
          </a:p>
          <a:p>
            <a:r>
              <a:rPr lang="lv-LV" sz="2000" b="0" strike="noStrike" spc="-1" dirty="0" smtClean="0">
                <a:latin typeface="arial"/>
              </a:rPr>
              <a:t>Savukārt līgumi, kas noslēgti ārpus uzņēmuma, ir līgumi, kas tiek noslēgti ar vienlaicīgu tirgotāja un patērētāja fizisku klātbūtni vietā, kas nav</a:t>
            </a:r>
          </a:p>
          <a:p>
            <a:r>
              <a:rPr lang="lv-LV" sz="2000" b="0" strike="noStrike" spc="-1" dirty="0" smtClean="0">
                <a:latin typeface="arial"/>
              </a:rPr>
              <a:t>tirgotāja uzņēmējdarbības telpās, piemēram, patērētāja mājās vai darbavietā. Bieži vien ārpus uzņēmuma līgumi tiek slēgti tirgotāja organizētas prezentācijas vai ekskursijas laikā.</a:t>
            </a:r>
          </a:p>
          <a:p>
            <a:endParaRPr lang="lv-LV" sz="2000" b="0" strike="noStrike" spc="-1" dirty="0" smtClean="0">
              <a:latin typeface="arial"/>
            </a:endParaRPr>
          </a:p>
          <a:p>
            <a:r>
              <a:rPr lang="lv-LV" sz="2000" b="0" strike="noStrike" spc="-1" dirty="0" smtClean="0">
                <a:latin typeface="arial"/>
              </a:rPr>
              <a:t>Likumdevēju īpašu uzmanību piesaista distances līgumu un ārpus telpām noslēgto līgumu apstākļi, kas rada papildu problēmas patērētājiem.</a:t>
            </a:r>
          </a:p>
          <a:p>
            <a:endParaRPr lang="lv-LV" sz="2000" b="0" strike="noStrike" spc="-1" dirty="0" smtClean="0">
              <a:latin typeface="arial"/>
            </a:endParaRPr>
          </a:p>
          <a:p>
            <a:r>
              <a:rPr lang="lv-LV" sz="2000" b="0" strike="noStrike" spc="-1" dirty="0" err="1" smtClean="0">
                <a:latin typeface="arial"/>
              </a:rPr>
              <a:t>Tālpārdošanas</a:t>
            </a:r>
            <a:r>
              <a:rPr lang="lv-LV" sz="2000" b="0" strike="noStrike" spc="-1" dirty="0" smtClean="0">
                <a:latin typeface="arial"/>
              </a:rPr>
              <a:t> gadījumā patērētājam nav iespējas pilnībā novērtēt preces pirms to saņemšanas. Piemēram, ja patērētājs pērk drēbes kādā tiešsaistes veikalā, viņš nevarēs pilnībā novērtēt to krāsu, izmēru un piemērotību, līdz preces tiks piegādātas.</a:t>
            </a:r>
          </a:p>
          <a:p>
            <a:endParaRPr lang="lv-LV" sz="2000" b="0" strike="noStrike" spc="-1" dirty="0" smtClean="0">
              <a:latin typeface="arial"/>
            </a:endParaRPr>
          </a:p>
          <a:p>
            <a:r>
              <a:rPr lang="lv-LV" sz="2000" b="0" strike="noStrike" spc="-1" dirty="0" smtClean="0">
                <a:latin typeface="arial"/>
              </a:rPr>
              <a:t>Ārpus uzņēmuma telpām patērētājs var tikt pakļauts iespējamam psiholoģiskam spiedienam vai var saskarties ar pārsteiguma elementu neatkarīgi no tā, vai patērētājs ir vai nav pieprasījis tirgotāja vizīti. Piemēram, ja tirgotājs apmeklē patērētāju mājās, tirgotājam ir vieglāk izdarīt spiedienu uz patērētāju, lai pārliecinātu viņu iegādāties preces.</a:t>
            </a:r>
          </a:p>
          <a:p>
            <a:endParaRPr lang="lv-LV" sz="2000" b="0" strike="noStrike" spc="-1" dirty="0" smtClean="0">
              <a:latin typeface="arial"/>
            </a:endParaRPr>
          </a:p>
          <a:p>
            <a:r>
              <a:rPr lang="lv-LV" sz="2000" b="0" strike="noStrike" spc="-1" dirty="0" smtClean="0">
                <a:latin typeface="arial"/>
              </a:rPr>
              <a:t>Lūdzu, ņemiet vērā, ka distances līgumu un ārpus uzņēmuma </a:t>
            </a:r>
            <a:r>
              <a:rPr lang="lv-LV" sz="2000" b="0" strike="noStrike" spc="-1" smtClean="0">
                <a:latin typeface="arial"/>
              </a:rPr>
              <a:t>telpām noslēgto līgumu </a:t>
            </a:r>
            <a:r>
              <a:rPr lang="lv-LV" sz="2000" b="0" strike="noStrike" spc="-1" dirty="0" smtClean="0">
                <a:latin typeface="arial"/>
              </a:rPr>
              <a:t>definīciju piemērošana ir pakļauta daudzām juridiskām niansēm, tāpēc šaubu gadījumā patērētājiem ieteicams konsultēties ar viņu dalībvalstu patērētāju organizācijām vai patērētāju aizsardzības iestādēm.</a:t>
            </a:r>
            <a:endParaRPr lang="lv-LV" sz="2000" b="0" strike="noStrike" spc="-1" dirty="0">
              <a:latin typeface="arial"/>
            </a:endParaRPr>
          </a:p>
        </p:txBody>
      </p:sp>
      <p:sp>
        <p:nvSpPr>
          <p:cNvPr id="661" name="CustomShape 3"/>
          <p:cNvSpPr/>
          <p:nvPr/>
        </p:nvSpPr>
        <p:spPr>
          <a:xfrm>
            <a:off x="3850560" y="9428760"/>
            <a:ext cx="2943360" cy="495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DC68D30-9B72-404A-A841-4C981D23D391}" type="slidenum">
              <a:rPr lang="lv-LV" sz="1200" b="0" strike="noStrike" spc="-1">
                <a:solidFill>
                  <a:srgbClr val="000000"/>
                </a:solidFill>
                <a:latin typeface="+mn-lt"/>
                <a:ea typeface="+mn-ea"/>
              </a:rPr>
              <a:t>3</a:t>
            </a:fld>
            <a:endParaRPr lang="lv-LV"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lv-LV"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lv-LV"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lv-LV"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lv-LV"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lv-LV"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lv-LV"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lv-LV"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lv-LV"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lv-LV"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lv-LV"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lv-LV"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lv-LV"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lv-LV"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lv-LV" sz="4400" b="0" strike="noStrike" spc="-1">
                <a:latin typeface="arial"/>
              </a:rPr>
              <a:t>Click to edit the title text format</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lv-LV"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lv-LV" sz="2800" b="0" strike="noStrike" spc="-1">
                <a:latin typeface="arial"/>
              </a:rPr>
              <a:t>Second Outline Level</a:t>
            </a:r>
          </a:p>
          <a:p>
            <a:pPr marL="1296000" lvl="2" indent="-288000">
              <a:spcBef>
                <a:spcPts val="850"/>
              </a:spcBef>
              <a:buClr>
                <a:srgbClr val="000000"/>
              </a:buClr>
              <a:buSzPct val="45000"/>
              <a:buFont typeface="Wingdings" charset="2"/>
              <a:buChar char=""/>
            </a:pPr>
            <a:r>
              <a:rPr lang="lv-LV" sz="2400" b="0" strike="noStrike" spc="-1">
                <a:latin typeface="arial"/>
              </a:rPr>
              <a:t>Third Outline Level</a:t>
            </a:r>
          </a:p>
          <a:p>
            <a:pPr marL="1728000" lvl="3" indent="-216000">
              <a:spcBef>
                <a:spcPts val="567"/>
              </a:spcBef>
              <a:buClr>
                <a:srgbClr val="000000"/>
              </a:buClr>
              <a:buSzPct val="75000"/>
              <a:buFont typeface="Symbol" charset="2"/>
              <a:buChar char=""/>
            </a:pPr>
            <a:r>
              <a:rPr lang="lv-LV" sz="2000" b="0" strike="noStrike" spc="-1">
                <a:latin typeface="arial"/>
              </a:rPr>
              <a:t>Fourth Outline Level</a:t>
            </a:r>
          </a:p>
          <a:p>
            <a:pPr marL="2160000" lvl="4" indent="-216000">
              <a:spcBef>
                <a:spcPts val="283"/>
              </a:spcBef>
              <a:buClr>
                <a:srgbClr val="000000"/>
              </a:buClr>
              <a:buSzPct val="45000"/>
              <a:buFont typeface="Wingdings" charset="2"/>
              <a:buChar char=""/>
            </a:pPr>
            <a:r>
              <a:rPr lang="lv-LV" sz="2000" b="0" strike="noStrike" spc="-1">
                <a:latin typeface="arial"/>
              </a:rPr>
              <a:t>Fifth Outline Level</a:t>
            </a:r>
          </a:p>
          <a:p>
            <a:pPr marL="2592000" lvl="5" indent="-216000">
              <a:spcBef>
                <a:spcPts val="283"/>
              </a:spcBef>
              <a:buClr>
                <a:srgbClr val="000000"/>
              </a:buClr>
              <a:buSzPct val="45000"/>
              <a:buFont typeface="Wingdings" charset="2"/>
              <a:buChar char=""/>
            </a:pPr>
            <a:r>
              <a:rPr lang="lv-LV" sz="2000" b="0" strike="noStrike" spc="-1">
                <a:latin typeface="arial"/>
              </a:rPr>
              <a:t>Sixth Outline Level</a:t>
            </a:r>
          </a:p>
          <a:p>
            <a:pPr marL="3024000" lvl="6" indent="-216000">
              <a:spcBef>
                <a:spcPts val="283"/>
              </a:spcBef>
              <a:buClr>
                <a:srgbClr val="000000"/>
              </a:buClr>
              <a:buSzPct val="45000"/>
              <a:buFont typeface="Wingdings" charset="2"/>
              <a:buChar char=""/>
            </a:pPr>
            <a:r>
              <a:rPr lang="lv-LV"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 name="Picture 2"/>
          <p:cNvPicPr/>
          <p:nvPr/>
        </p:nvPicPr>
        <p:blipFill>
          <a:blip r:embed="rId3"/>
          <a:stretch/>
        </p:blipFill>
        <p:spPr>
          <a:xfrm>
            <a:off x="864720" y="1841760"/>
            <a:ext cx="10582560" cy="2400120"/>
          </a:xfrm>
          <a:prstGeom prst="rect">
            <a:avLst/>
          </a:prstGeom>
          <a:ln>
            <a:noFill/>
          </a:ln>
        </p:spPr>
      </p:pic>
      <p:pic>
        <p:nvPicPr>
          <p:cNvPr id="121" name="Picture 53"/>
          <p:cNvPicPr/>
          <p:nvPr/>
        </p:nvPicPr>
        <p:blipFill>
          <a:blip r:embed="rId4"/>
          <a:stretch/>
        </p:blipFill>
        <p:spPr>
          <a:xfrm>
            <a:off x="864720" y="421920"/>
            <a:ext cx="2134080" cy="919080"/>
          </a:xfrm>
          <a:prstGeom prst="rect">
            <a:avLst/>
          </a:prstGeom>
          <a:ln>
            <a:noFill/>
          </a:ln>
        </p:spPr>
      </p:pic>
      <p:sp>
        <p:nvSpPr>
          <p:cNvPr id="122" name="CustomShape 1"/>
          <p:cNvSpPr/>
          <p:nvPr/>
        </p:nvSpPr>
        <p:spPr>
          <a:xfrm>
            <a:off x="864720" y="5621760"/>
            <a:ext cx="10582560" cy="424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lv-LV" sz="1100" b="1" strike="noStrike" spc="-1">
                <a:solidFill>
                  <a:srgbClr val="383838"/>
                </a:solidFill>
                <a:latin typeface="Calibri"/>
                <a:ea typeface="Times New Roman"/>
              </a:rPr>
              <a:t>This publication reflects the views of the authors, and the Commission cannot be held  responsible for any use, which may be made of the information contained therein</a:t>
            </a:r>
            <a:endParaRPr lang="lv-LV" sz="11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4000" advTm="2000">
        <p:fade/>
      </p:transition>
    </mc:Choice>
    <mc:Fallback xmlns="" xmlns:p15="http://schemas.microsoft.com/office/powerpoint/2012/main">
      <p:transition spd="slow" advTm="200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95" name="CustomShape 1"/>
          <p:cNvSpPr/>
          <p:nvPr/>
        </p:nvSpPr>
        <p:spPr>
          <a:xfrm>
            <a:off x="3993120" y="3018960"/>
            <a:ext cx="7720200" cy="1521720"/>
          </a:xfrm>
          <a:prstGeom prst="rect">
            <a:avLst/>
          </a:prstGeom>
          <a:solidFill>
            <a:srgbClr val="FFFFFF"/>
          </a:solidFill>
          <a:ln>
            <a:noFill/>
          </a:ln>
        </p:spPr>
        <p:style>
          <a:lnRef idx="0">
            <a:scrgbClr r="0" g="0" b="0"/>
          </a:lnRef>
          <a:fillRef idx="0">
            <a:scrgbClr r="0" g="0" b="0"/>
          </a:fillRef>
          <a:effectRef idx="0">
            <a:scrgbClr r="0" g="0" b="0"/>
          </a:effectRef>
          <a:fontRef idx="minor"/>
        </p:style>
        <p:txBody>
          <a:bodyPr lIns="144000" tIns="72000" rIns="144000" bIns="72000" anchor="ctr">
            <a:normAutofit/>
          </a:bodyPr>
          <a:lstStyle/>
          <a:p>
            <a:pPr>
              <a:lnSpc>
                <a:spcPct val="90000"/>
              </a:lnSpc>
            </a:pPr>
            <a:r>
              <a:rPr lang="lv-LV" sz="10000" b="1" strike="noStrike" spc="-1" dirty="0" smtClean="0">
                <a:solidFill>
                  <a:srgbClr val="7030A0"/>
                </a:solidFill>
                <a:latin typeface="Calibri"/>
                <a:ea typeface="DejaVu Sans"/>
              </a:rPr>
              <a:t>4.2.5.tēma</a:t>
            </a:r>
            <a:endParaRPr lang="lv-LV" sz="10000" b="0" strike="noStrike" spc="-1" dirty="0">
              <a:latin typeface="arial"/>
            </a:endParaRPr>
          </a:p>
        </p:txBody>
      </p:sp>
      <p:sp>
        <p:nvSpPr>
          <p:cNvPr id="296" name="CustomShape 2"/>
          <p:cNvSpPr/>
          <p:nvPr/>
        </p:nvSpPr>
        <p:spPr>
          <a:xfrm>
            <a:off x="3991320" y="4796640"/>
            <a:ext cx="7721640" cy="1600200"/>
          </a:xfrm>
          <a:prstGeom prst="rect">
            <a:avLst/>
          </a:prstGeom>
          <a:solidFill>
            <a:srgbClr val="000000"/>
          </a:solidFill>
          <a:ln>
            <a:noFill/>
          </a:ln>
        </p:spPr>
        <p:style>
          <a:lnRef idx="0">
            <a:scrgbClr r="0" g="0" b="0"/>
          </a:lnRef>
          <a:fillRef idx="0">
            <a:scrgbClr r="0" g="0" b="0"/>
          </a:fillRef>
          <a:effectRef idx="0">
            <a:scrgbClr r="0" g="0" b="0"/>
          </a:effectRef>
          <a:fontRef idx="minor"/>
        </p:style>
        <p:txBody>
          <a:bodyPr lIns="180000" tIns="108000" rIns="180000" bIns="108000" anchor="ctr">
            <a:normAutofit fontScale="92500"/>
          </a:bodyPr>
          <a:lstStyle/>
          <a:p>
            <a:pPr algn="ctr">
              <a:lnSpc>
                <a:spcPct val="90000"/>
              </a:lnSpc>
              <a:spcBef>
                <a:spcPts val="1001"/>
              </a:spcBef>
            </a:pPr>
            <a:r>
              <a:rPr lang="lv-LV" sz="4000" b="1" strike="noStrike" spc="-1">
                <a:solidFill>
                  <a:srgbClr val="FFFFFF"/>
                </a:solidFill>
                <a:latin typeface="Calibri"/>
                <a:ea typeface="DejaVu Sans"/>
              </a:rPr>
              <a:t>Patērētāja tiesības, pērkot distancē un ārpus uzņēmuma telpām</a:t>
            </a:r>
            <a:endParaRPr lang="lv-LV" sz="4000" b="0" strike="noStrike" spc="-1">
              <a:latin typeface="arial"/>
            </a:endParaRPr>
          </a:p>
        </p:txBody>
      </p:sp>
      <p:pic>
        <p:nvPicPr>
          <p:cNvPr id="297" name="Picture 6"/>
          <p:cNvPicPr/>
          <p:nvPr/>
        </p:nvPicPr>
        <p:blipFill>
          <a:blip r:embed="rId3"/>
          <a:stretch/>
        </p:blipFill>
        <p:spPr>
          <a:xfrm>
            <a:off x="173880" y="159480"/>
            <a:ext cx="3597840" cy="81504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xmlns:p15="http://schemas.microsoft.com/office/powerpoint/2012/main">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CustomShape 1"/>
          <p:cNvSpPr/>
          <p:nvPr/>
        </p:nvSpPr>
        <p:spPr>
          <a:xfrm rot="16200000">
            <a:off x="-3154320" y="3159720"/>
            <a:ext cx="6855480" cy="541080"/>
          </a:xfrm>
          <a:prstGeom prst="rect">
            <a:avLst/>
          </a:prstGeom>
          <a:solidFill>
            <a:srgbClr val="7030A0"/>
          </a:solidFill>
          <a:ln>
            <a:noFill/>
          </a:ln>
        </p:spPr>
        <p:style>
          <a:lnRef idx="0">
            <a:scrgbClr r="0" g="0" b="0"/>
          </a:lnRef>
          <a:fillRef idx="0">
            <a:scrgbClr r="0" g="0" b="0"/>
          </a:fillRef>
          <a:effectRef idx="0">
            <a:scrgbClr r="0" g="0" b="0"/>
          </a:effectRef>
          <a:fontRef idx="minor"/>
        </p:style>
        <p:txBody>
          <a:bodyPr lIns="72000" tIns="72000" rIns="144000" bIns="108000" anchor="ctr">
            <a:noAutofit/>
          </a:bodyPr>
          <a:lstStyle/>
          <a:p>
            <a:pPr algn="ctr">
              <a:lnSpc>
                <a:spcPct val="90000"/>
              </a:lnSpc>
            </a:pPr>
            <a:r>
              <a:rPr lang="lv-LV" sz="2000" b="1" strike="noStrike" spc="-1">
                <a:solidFill>
                  <a:srgbClr val="FFFFFF"/>
                </a:solidFill>
                <a:latin typeface="Calibri"/>
                <a:ea typeface="DejaVu Sans"/>
              </a:rPr>
              <a:t>4.2. Tiesības un pienākumi  - produktu iegāde</a:t>
            </a:r>
            <a:endParaRPr lang="lv-LV" sz="2000" b="0" strike="noStrike" spc="-1">
              <a:latin typeface="arial"/>
            </a:endParaRPr>
          </a:p>
        </p:txBody>
      </p:sp>
      <p:pic>
        <p:nvPicPr>
          <p:cNvPr id="299" name="Picture 6"/>
          <p:cNvPicPr/>
          <p:nvPr/>
        </p:nvPicPr>
        <p:blipFill>
          <a:blip r:embed="rId3"/>
          <a:stretch/>
        </p:blipFill>
        <p:spPr>
          <a:xfrm>
            <a:off x="0" y="6240240"/>
            <a:ext cx="551160" cy="615600"/>
          </a:xfrm>
          <a:prstGeom prst="rect">
            <a:avLst/>
          </a:prstGeom>
          <a:ln>
            <a:noFill/>
          </a:ln>
        </p:spPr>
      </p:pic>
      <p:sp>
        <p:nvSpPr>
          <p:cNvPr id="300" name="CustomShape 2"/>
          <p:cNvSpPr/>
          <p:nvPr/>
        </p:nvSpPr>
        <p:spPr>
          <a:xfrm>
            <a:off x="978480" y="256680"/>
            <a:ext cx="10797840" cy="802440"/>
          </a:xfrm>
          <a:prstGeom prst="rect">
            <a:avLst/>
          </a:prstGeom>
          <a:noFill/>
          <a:ln>
            <a:noFill/>
          </a:ln>
        </p:spPr>
        <p:style>
          <a:lnRef idx="0">
            <a:scrgbClr r="0" g="0" b="0"/>
          </a:lnRef>
          <a:fillRef idx="0">
            <a:scrgbClr r="0" g="0" b="0"/>
          </a:fillRef>
          <a:effectRef idx="0">
            <a:scrgbClr r="0" g="0" b="0"/>
          </a:effectRef>
          <a:fontRef idx="minor"/>
        </p:style>
        <p:txBody>
          <a:bodyPr lIns="72000" tIns="72000" rIns="72000" bIns="72000" anchor="ctr">
            <a:normAutofit/>
          </a:bodyPr>
          <a:lstStyle/>
          <a:p>
            <a:pPr>
              <a:lnSpc>
                <a:spcPct val="90000"/>
              </a:lnSpc>
            </a:pPr>
            <a:r>
              <a:rPr lang="lv-LV" sz="3200" b="1" strike="noStrike" spc="-1">
                <a:solidFill>
                  <a:srgbClr val="000000"/>
                </a:solidFill>
                <a:latin typeface="Calibri"/>
                <a:ea typeface="DejaVu Sans"/>
              </a:rPr>
              <a:t>Kas ir pirkumi distancē un ārpus uzņēmuma telpām?</a:t>
            </a:r>
            <a:endParaRPr lang="lv-LV" sz="3200" b="0" strike="noStrike" spc="-1">
              <a:latin typeface="arial"/>
            </a:endParaRPr>
          </a:p>
        </p:txBody>
      </p:sp>
      <p:sp>
        <p:nvSpPr>
          <p:cNvPr id="301" name="Line 3"/>
          <p:cNvSpPr/>
          <p:nvPr/>
        </p:nvSpPr>
        <p:spPr>
          <a:xfrm>
            <a:off x="696960" y="1143720"/>
            <a:ext cx="10800000" cy="0"/>
          </a:xfrm>
          <a:prstGeom prst="line">
            <a:avLst/>
          </a:prstGeom>
          <a:ln w="12600">
            <a:solidFill>
              <a:srgbClr val="7030A0"/>
            </a:solidFill>
            <a:round/>
          </a:ln>
        </p:spPr>
        <p:style>
          <a:lnRef idx="1">
            <a:schemeClr val="accent1"/>
          </a:lnRef>
          <a:fillRef idx="0">
            <a:schemeClr val="accent1"/>
          </a:fillRef>
          <a:effectRef idx="0">
            <a:schemeClr val="accent1"/>
          </a:effectRef>
          <a:fontRef idx="minor"/>
        </p:style>
      </p:sp>
      <p:sp>
        <p:nvSpPr>
          <p:cNvPr id="302" name="Line 4"/>
          <p:cNvSpPr/>
          <p:nvPr/>
        </p:nvSpPr>
        <p:spPr>
          <a:xfrm>
            <a:off x="1492920" y="2952000"/>
            <a:ext cx="4392000" cy="0"/>
          </a:xfrm>
          <a:prstGeom prst="line">
            <a:avLst/>
          </a:prstGeom>
          <a:ln w="76320">
            <a:solidFill>
              <a:srgbClr val="3465A4"/>
            </a:solidFill>
            <a:round/>
          </a:ln>
        </p:spPr>
        <p:style>
          <a:lnRef idx="0">
            <a:scrgbClr r="0" g="0" b="0"/>
          </a:lnRef>
          <a:fillRef idx="0">
            <a:scrgbClr r="0" g="0" b="0"/>
          </a:fillRef>
          <a:effectRef idx="0">
            <a:scrgbClr r="0" g="0" b="0"/>
          </a:effectRef>
          <a:fontRef idx="minor"/>
        </p:style>
      </p:sp>
      <p:sp>
        <p:nvSpPr>
          <p:cNvPr id="303" name="Line 5"/>
          <p:cNvSpPr/>
          <p:nvPr/>
        </p:nvSpPr>
        <p:spPr>
          <a:xfrm flipV="1">
            <a:off x="5920920" y="1980000"/>
            <a:ext cx="0" cy="3528000"/>
          </a:xfrm>
          <a:prstGeom prst="line">
            <a:avLst/>
          </a:prstGeom>
          <a:ln w="76320">
            <a:solidFill>
              <a:srgbClr val="3465A4"/>
            </a:solidFill>
            <a:round/>
          </a:ln>
        </p:spPr>
        <p:style>
          <a:lnRef idx="0">
            <a:scrgbClr r="0" g="0" b="0"/>
          </a:lnRef>
          <a:fillRef idx="0">
            <a:scrgbClr r="0" g="0" b="0"/>
          </a:fillRef>
          <a:effectRef idx="0">
            <a:scrgbClr r="0" g="0" b="0"/>
          </a:effectRef>
          <a:fontRef idx="minor"/>
        </p:style>
      </p:sp>
      <p:sp>
        <p:nvSpPr>
          <p:cNvPr id="304" name="Line 6"/>
          <p:cNvSpPr/>
          <p:nvPr/>
        </p:nvSpPr>
        <p:spPr>
          <a:xfrm>
            <a:off x="5953320" y="2952000"/>
            <a:ext cx="4392000" cy="0"/>
          </a:xfrm>
          <a:prstGeom prst="line">
            <a:avLst/>
          </a:prstGeom>
          <a:ln w="76320">
            <a:solidFill>
              <a:srgbClr val="3465A4"/>
            </a:solidFill>
            <a:round/>
          </a:ln>
        </p:spPr>
        <p:style>
          <a:lnRef idx="0">
            <a:scrgbClr r="0" g="0" b="0"/>
          </a:lnRef>
          <a:fillRef idx="0">
            <a:scrgbClr r="0" g="0" b="0"/>
          </a:fillRef>
          <a:effectRef idx="0">
            <a:scrgbClr r="0" g="0" b="0"/>
          </a:effectRef>
          <a:fontRef idx="minor"/>
        </p:style>
      </p:sp>
      <p:sp>
        <p:nvSpPr>
          <p:cNvPr id="305" name="CustomShape 7"/>
          <p:cNvSpPr/>
          <p:nvPr/>
        </p:nvSpPr>
        <p:spPr>
          <a:xfrm>
            <a:off x="1528920" y="2233800"/>
            <a:ext cx="4246200" cy="455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1">
            <a:spAutoFit/>
          </a:bodyPr>
          <a:lstStyle/>
          <a:p>
            <a:pPr algn="ctr">
              <a:lnSpc>
                <a:spcPct val="100000"/>
              </a:lnSpc>
            </a:pPr>
            <a:r>
              <a:rPr lang="lv-LV" sz="2400" b="1" strike="noStrike" spc="-1">
                <a:solidFill>
                  <a:srgbClr val="000000"/>
                </a:solidFill>
                <a:latin typeface="Calibri"/>
                <a:ea typeface="DejaVu Sans"/>
              </a:rPr>
              <a:t>Distances līgums</a:t>
            </a:r>
            <a:endParaRPr lang="lv-LV" sz="2400" b="0" strike="noStrike" spc="-1">
              <a:latin typeface="arial"/>
            </a:endParaRPr>
          </a:p>
        </p:txBody>
      </p:sp>
      <p:sp>
        <p:nvSpPr>
          <p:cNvPr id="306" name="CustomShape 8"/>
          <p:cNvSpPr/>
          <p:nvPr/>
        </p:nvSpPr>
        <p:spPr>
          <a:xfrm>
            <a:off x="6064920" y="2124000"/>
            <a:ext cx="4606200" cy="821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1">
            <a:spAutoFit/>
          </a:bodyPr>
          <a:lstStyle/>
          <a:p>
            <a:pPr algn="ctr">
              <a:lnSpc>
                <a:spcPct val="100000"/>
              </a:lnSpc>
            </a:pPr>
            <a:r>
              <a:rPr lang="lv-LV" sz="2400" b="1" strike="noStrike" spc="-1">
                <a:solidFill>
                  <a:srgbClr val="000000"/>
                </a:solidFill>
                <a:latin typeface="Calibri"/>
                <a:ea typeface="DejaVu Sans"/>
              </a:rPr>
              <a:t>Līgums, kas noslēgts ārpus uzņēmuma telpām</a:t>
            </a:r>
            <a:endParaRPr lang="lv-LV" sz="2400" b="0" strike="noStrike" spc="-1">
              <a:latin typeface="arial"/>
            </a:endParaRPr>
          </a:p>
        </p:txBody>
      </p:sp>
      <p:sp>
        <p:nvSpPr>
          <p:cNvPr id="307" name="CustomShape 9"/>
          <p:cNvSpPr/>
          <p:nvPr/>
        </p:nvSpPr>
        <p:spPr>
          <a:xfrm>
            <a:off x="1528920" y="3240000"/>
            <a:ext cx="4246200" cy="2716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1">
            <a:spAutoFit/>
          </a:bodyPr>
          <a:lstStyle/>
          <a:p>
            <a:pPr marL="216000" indent="-214200">
              <a:lnSpc>
                <a:spcPct val="100000"/>
              </a:lnSpc>
              <a:spcBef>
                <a:spcPts val="850"/>
              </a:spcBef>
              <a:spcAft>
                <a:spcPts val="850"/>
              </a:spcAft>
              <a:buClr>
                <a:srgbClr val="000000"/>
              </a:buClr>
              <a:buFont typeface="StarSymbol"/>
              <a:buAutoNum type="arabicPeriod"/>
            </a:pPr>
            <a:r>
              <a:rPr lang="lv-LV" sz="2400" b="0" strike="noStrike" spc="-1">
                <a:solidFill>
                  <a:srgbClr val="000000"/>
                </a:solidFill>
                <a:latin typeface="Calibri"/>
                <a:ea typeface="DejaVu Sans"/>
              </a:rPr>
              <a:t> Puses nav klāt</a:t>
            </a:r>
            <a:endParaRPr lang="lv-LV" sz="2400" b="0" strike="noStrike" spc="-1">
              <a:latin typeface="arial"/>
            </a:endParaRPr>
          </a:p>
          <a:p>
            <a:pPr marL="216000" indent="-214200">
              <a:lnSpc>
                <a:spcPct val="100000"/>
              </a:lnSpc>
              <a:spcBef>
                <a:spcPts val="850"/>
              </a:spcBef>
              <a:spcAft>
                <a:spcPts val="850"/>
              </a:spcAft>
              <a:buClr>
                <a:srgbClr val="000000"/>
              </a:buClr>
              <a:buFont typeface="StarSymbol"/>
              <a:buAutoNum type="arabicPeriod"/>
            </a:pPr>
            <a:r>
              <a:rPr lang="lv-LV" sz="2400" b="0" strike="noStrike" spc="-1">
                <a:solidFill>
                  <a:srgbClr val="000000"/>
                </a:solidFill>
                <a:latin typeface="Calibri"/>
                <a:ea typeface="DejaVu Sans"/>
              </a:rPr>
              <a:t> Tiek izmantoti distances saziņas līdzekļi (internets, telefons, pasts u.c.)</a:t>
            </a:r>
            <a:endParaRPr lang="lv-LV" sz="2400" b="0" strike="noStrike" spc="-1">
              <a:latin typeface="arial"/>
            </a:endParaRPr>
          </a:p>
          <a:p>
            <a:pPr marL="216000" indent="-214200">
              <a:lnSpc>
                <a:spcPct val="100000"/>
              </a:lnSpc>
              <a:spcBef>
                <a:spcPts val="850"/>
              </a:spcBef>
              <a:spcAft>
                <a:spcPts val="850"/>
              </a:spcAft>
              <a:buClr>
                <a:srgbClr val="000000"/>
              </a:buClr>
              <a:buFont typeface="StarSymbol"/>
              <a:buAutoNum type="arabicPeriod"/>
            </a:pPr>
            <a:r>
              <a:rPr lang="lv-LV" sz="2400" b="0" strike="noStrike" spc="-1">
                <a:solidFill>
                  <a:srgbClr val="000000"/>
                </a:solidFill>
                <a:latin typeface="Calibri"/>
                <a:ea typeface="DejaVu Sans"/>
              </a:rPr>
              <a:t> Organizētā tirdzniecības shēma</a:t>
            </a:r>
            <a:endParaRPr lang="lv-LV" sz="2400" b="0" strike="noStrike" spc="-1">
              <a:latin typeface="arial"/>
            </a:endParaRPr>
          </a:p>
        </p:txBody>
      </p:sp>
      <p:sp>
        <p:nvSpPr>
          <p:cNvPr id="308" name="CustomShape 10"/>
          <p:cNvSpPr/>
          <p:nvPr/>
        </p:nvSpPr>
        <p:spPr>
          <a:xfrm>
            <a:off x="6028920" y="3240000"/>
            <a:ext cx="4426200" cy="1768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1">
            <a:spAutoFit/>
          </a:bodyPr>
          <a:lstStyle/>
          <a:p>
            <a:pPr marL="216000" indent="-214200">
              <a:lnSpc>
                <a:spcPct val="100000"/>
              </a:lnSpc>
              <a:spcBef>
                <a:spcPts val="850"/>
              </a:spcBef>
              <a:spcAft>
                <a:spcPts val="850"/>
              </a:spcAft>
              <a:buClr>
                <a:srgbClr val="000000"/>
              </a:buClr>
              <a:buFont typeface="StarSymbol"/>
              <a:buAutoNum type="arabicPeriod"/>
            </a:pPr>
            <a:r>
              <a:rPr lang="lv-LV" sz="2400" b="0" strike="noStrike" spc="-1">
                <a:solidFill>
                  <a:srgbClr val="000000"/>
                </a:solidFill>
                <a:latin typeface="Calibri"/>
                <a:ea typeface="DejaVu Sans"/>
              </a:rPr>
              <a:t> Līdzēju klātbūtnē</a:t>
            </a:r>
            <a:endParaRPr lang="lv-LV" sz="2400" b="0" strike="noStrike" spc="-1">
              <a:latin typeface="arial"/>
            </a:endParaRPr>
          </a:p>
          <a:p>
            <a:pPr marL="216000" indent="-214200">
              <a:lnSpc>
                <a:spcPct val="100000"/>
              </a:lnSpc>
              <a:spcBef>
                <a:spcPts val="850"/>
              </a:spcBef>
              <a:spcAft>
                <a:spcPts val="850"/>
              </a:spcAft>
              <a:buClr>
                <a:srgbClr val="000000"/>
              </a:buClr>
              <a:buFont typeface="StarSymbol"/>
              <a:buAutoNum type="arabicPeriod"/>
            </a:pPr>
            <a:r>
              <a:rPr lang="lv-LV" sz="2400" b="0" strike="noStrike" spc="-1">
                <a:solidFill>
                  <a:srgbClr val="000000"/>
                </a:solidFill>
                <a:latin typeface="Calibri"/>
                <a:ea typeface="DejaVu Sans"/>
              </a:rPr>
              <a:t> Ārpus uzņēmuma telpām, piemēram, mājās, darbā, uz ielas, prezentācijas laikā</a:t>
            </a:r>
            <a:endParaRPr lang="lv-LV"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xmlns:p15="http://schemas.microsoft.com/office/powerpoint/2012/main">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2014</TotalTime>
  <Words>443</Words>
  <Application>Microsoft Office PowerPoint</Application>
  <PresentationFormat>Widescreen</PresentationFormat>
  <Paragraphs>32</Paragraphs>
  <Slides>3</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vt:i4>
      </vt:variant>
    </vt:vector>
  </HeadingPairs>
  <TitlesOfParts>
    <vt:vector size="13" baseType="lpstr">
      <vt:lpstr>arial</vt:lpstr>
      <vt:lpstr>arial</vt:lpstr>
      <vt:lpstr>Calibri</vt:lpstr>
      <vt:lpstr>DejaVu Sans</vt:lpstr>
      <vt:lpstr>Symbol</vt:lpstr>
      <vt:lpstr>StarSymbol</vt:lpstr>
      <vt:lpstr>Times New Roman</vt:lpstr>
      <vt:lpstr>Tinos</vt:lpstr>
      <vt:lpstr>Wingdings</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Teaching and Learning</dc:title>
  <dc:subject/>
  <dc:creator>Martin Pye</dc:creator>
  <dc:description/>
  <cp:lastModifiedBy>Sarmīte Pīlāte</cp:lastModifiedBy>
  <cp:revision>273</cp:revision>
  <cp:lastPrinted>2019-10-15T20:06:04Z</cp:lastPrinted>
  <dcterms:created xsi:type="dcterms:W3CDTF">2019-10-15T11:27:37Z</dcterms:created>
  <dcterms:modified xsi:type="dcterms:W3CDTF">2020-12-10T14:14:53Z</dcterms:modified>
  <dc:language>lv-LV</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5</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5</vt:i4>
  </property>
</Properties>
</file>