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122" autoAdjust="0"/>
  </p:normalViewPr>
  <p:slideViewPr>
    <p:cSldViewPr snapToGrid="0">
      <p:cViewPr varScale="1">
        <p:scale>
          <a:sx n="40" d="100"/>
          <a:sy n="40" d="100"/>
        </p:scale>
        <p:origin x="18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lv-LV" sz="4400" b="0" strike="noStrike" spc="-1">
                <a:latin typeface="arial"/>
              </a:rPr>
              <a:t>Click to move the slide</a:t>
            </a:r>
          </a:p>
        </p:txBody>
      </p:sp>
      <p:sp>
        <p:nvSpPr>
          <p:cNvPr id="115" name="PlaceHolder 2"/>
          <p:cNvSpPr>
            <a:spLocks noGrp="1"/>
          </p:cNvSpPr>
          <p:nvPr>
            <p:ph type="body"/>
          </p:nvPr>
        </p:nvSpPr>
        <p:spPr>
          <a:xfrm>
            <a:off x="756000" y="5078520"/>
            <a:ext cx="6047640" cy="4811040"/>
          </a:xfrm>
          <a:prstGeom prst="rect">
            <a:avLst/>
          </a:prstGeom>
        </p:spPr>
        <p:txBody>
          <a:bodyPr lIns="0" tIns="0" rIns="0" bIns="0">
            <a:noAutofit/>
          </a:bodyPr>
          <a:lstStyle/>
          <a:p>
            <a:r>
              <a:rPr lang="lv-LV" sz="2000" b="0" strike="noStrike" spc="-1">
                <a:latin typeface="arial"/>
              </a:rPr>
              <a:t>Click to edit the notes format</a:t>
            </a:r>
          </a:p>
        </p:txBody>
      </p:sp>
      <p:sp>
        <p:nvSpPr>
          <p:cNvPr id="116" name="PlaceHolder 3"/>
          <p:cNvSpPr>
            <a:spLocks noGrp="1"/>
          </p:cNvSpPr>
          <p:nvPr>
            <p:ph type="hdr"/>
          </p:nvPr>
        </p:nvSpPr>
        <p:spPr>
          <a:xfrm>
            <a:off x="0" y="0"/>
            <a:ext cx="3280680" cy="534240"/>
          </a:xfrm>
          <a:prstGeom prst="rect">
            <a:avLst/>
          </a:prstGeom>
        </p:spPr>
        <p:txBody>
          <a:bodyPr lIns="0" tIns="0" rIns="0" bIns="0">
            <a:noAutofit/>
          </a:bodyPr>
          <a:lstStyle/>
          <a:p>
            <a:r>
              <a:rPr lang="lv-LV" sz="1400" b="0" strike="noStrike" spc="-1">
                <a:latin typeface="Tinos"/>
              </a:rPr>
              <a:t>&lt;header&gt;</a:t>
            </a:r>
          </a:p>
        </p:txBody>
      </p:sp>
      <p:sp>
        <p:nvSpPr>
          <p:cNvPr id="11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lv-LV" sz="1400" b="0" strike="noStrike" spc="-1">
                <a:latin typeface="Tinos"/>
              </a:rPr>
              <a:t>&lt;date/time&gt;</a:t>
            </a:r>
          </a:p>
        </p:txBody>
      </p:sp>
      <p:sp>
        <p:nvSpPr>
          <p:cNvPr id="11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lv-LV" sz="1400" b="0" strike="noStrike" spc="-1">
                <a:latin typeface="Tinos"/>
              </a:rPr>
              <a:t>&lt;footer&gt;</a:t>
            </a:r>
          </a:p>
        </p:txBody>
      </p:sp>
      <p:sp>
        <p:nvSpPr>
          <p:cNvPr id="11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114AECB2-DD62-4851-8532-7CCF9520258C}" type="slidenum">
              <a:rPr lang="lv-LV" sz="1400" b="0" strike="noStrike" spc="-1">
                <a:latin typeface="Tinos"/>
              </a:rPr>
              <a:t>‹#›</a:t>
            </a:fld>
            <a:endParaRPr lang="lv-LV" sz="1400" b="0" strike="noStrike" spc="-1">
              <a:latin typeface="Tinos"/>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PlaceHolder 1"/>
          <p:cNvSpPr>
            <a:spLocks noGrp="1" noRot="1" noChangeAspect="1"/>
          </p:cNvSpPr>
          <p:nvPr>
            <p:ph type="sldImg"/>
          </p:nvPr>
        </p:nvSpPr>
        <p:spPr>
          <a:xfrm>
            <a:off x="422275" y="1241425"/>
            <a:ext cx="5951538" cy="3348038"/>
          </a:xfrm>
          <a:prstGeom prst="rect">
            <a:avLst/>
          </a:prstGeom>
        </p:spPr>
      </p:sp>
      <p:sp>
        <p:nvSpPr>
          <p:cNvPr id="585"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a:latin typeface="arial"/>
            </a:endParaRPr>
          </a:p>
        </p:txBody>
      </p:sp>
      <p:sp>
        <p:nvSpPr>
          <p:cNvPr id="586"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3719C2D-0917-43C3-8F78-4A53998BC031}" type="slidenum">
              <a:rPr lang="lv-LV" sz="1200" b="0" strike="noStrike" spc="-1">
                <a:solidFill>
                  <a:srgbClr val="000000"/>
                </a:solidFill>
                <a:latin typeface="+mn-lt"/>
                <a:ea typeface="+mn-ea"/>
              </a:rPr>
              <a:t>1</a:t>
            </a:fld>
            <a:endParaRPr lang="lv-LV"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 name="PlaceHolder 1"/>
          <p:cNvSpPr>
            <a:spLocks noGrp="1" noRot="1" noChangeAspect="1"/>
          </p:cNvSpPr>
          <p:nvPr>
            <p:ph type="sldImg"/>
          </p:nvPr>
        </p:nvSpPr>
        <p:spPr>
          <a:xfrm>
            <a:off x="422275" y="1241425"/>
            <a:ext cx="5951538" cy="3348038"/>
          </a:xfrm>
          <a:prstGeom prst="rect">
            <a:avLst/>
          </a:prstGeom>
        </p:spPr>
      </p:sp>
      <p:sp>
        <p:nvSpPr>
          <p:cNvPr id="594"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a:latin typeface="arial"/>
            </a:endParaRPr>
          </a:p>
        </p:txBody>
      </p:sp>
      <p:sp>
        <p:nvSpPr>
          <p:cNvPr id="595"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EF718E1-15FF-4312-8046-063E35C7555F}" type="slidenum">
              <a:rPr lang="lv-LV" sz="1200" b="0" strike="noStrike" spc="-1">
                <a:solidFill>
                  <a:srgbClr val="000000"/>
                </a:solidFill>
                <a:latin typeface="Calibri"/>
                <a:ea typeface="+mn-ea"/>
              </a:rPr>
              <a:t>2</a:t>
            </a:fld>
            <a:endParaRPr lang="lv-LV"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 name="PlaceHolder 1"/>
          <p:cNvSpPr>
            <a:spLocks noGrp="1" noRot="1" noChangeAspect="1"/>
          </p:cNvSpPr>
          <p:nvPr>
            <p:ph type="sldImg"/>
          </p:nvPr>
        </p:nvSpPr>
        <p:spPr>
          <a:xfrm>
            <a:off x="422275" y="1241425"/>
            <a:ext cx="5951538" cy="3348038"/>
          </a:xfrm>
          <a:prstGeom prst="rect">
            <a:avLst/>
          </a:prstGeom>
        </p:spPr>
      </p:sp>
      <p:sp>
        <p:nvSpPr>
          <p:cNvPr id="597"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Parasti, ja patērētājam ir problēma ar produkta kvalitāti, juridiski viņam ir divi veidi, kā to atrisināt.</a:t>
            </a:r>
          </a:p>
          <a:p>
            <a:endParaRPr lang="lv-LV" sz="2000" b="0" strike="noStrike" spc="-1" dirty="0" smtClean="0">
              <a:latin typeface="arial"/>
            </a:endParaRPr>
          </a:p>
          <a:p>
            <a:r>
              <a:rPr lang="lv-LV" sz="2000" b="0" strike="noStrike" spc="-1" dirty="0" smtClean="0">
                <a:latin typeface="arial"/>
              </a:rPr>
              <a:t>Pirmais</a:t>
            </a:r>
            <a:r>
              <a:rPr lang="lv-LV" sz="2000" b="0" strike="noStrike" spc="-1" baseline="0" dirty="0" smtClean="0">
                <a:latin typeface="arial"/>
              </a:rPr>
              <a:t> veids </a:t>
            </a:r>
            <a:r>
              <a:rPr lang="lv-LV" sz="2000" b="0" strike="noStrike" spc="-1" dirty="0" smtClean="0">
                <a:latin typeface="arial"/>
              </a:rPr>
              <a:t>ir likums, tāpēc šis režīms ir obligāts, patērētājs vienmēr var uz to atļaut. Šī režīma pamatā ir juridiskā koncepcija par preču un pakalpojumu atbilstību līgumiem.</a:t>
            </a:r>
          </a:p>
          <a:p>
            <a:endParaRPr lang="lv-LV" sz="2000" b="0" strike="noStrike" spc="-1" dirty="0" smtClean="0">
              <a:latin typeface="arial"/>
            </a:endParaRPr>
          </a:p>
          <a:p>
            <a:r>
              <a:rPr lang="lv-LV" sz="2000" b="0" strike="noStrike" spc="-1" dirty="0" smtClean="0">
                <a:latin typeface="arial"/>
              </a:rPr>
              <a:t>Otrais veids ir balstīts uz garantiju, kas ir ražotāja vai pārdevēja brīvprātīga apņemšanās. Tāpēc patērētājs uz to var paļauties tikai tad, ja ražotājs vai pārdevējs garantiju nodrošina.</a:t>
            </a:r>
            <a:endParaRPr lang="lv-LV" sz="2000" b="0" strike="noStrike" spc="-1" dirty="0">
              <a:latin typeface="arial"/>
            </a:endParaRPr>
          </a:p>
        </p:txBody>
      </p:sp>
      <p:sp>
        <p:nvSpPr>
          <p:cNvPr id="598"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69A221D-3F94-4C4E-ABE5-3E2CA8337D58}" type="slidenum">
              <a:rPr lang="lv-LV" sz="1200" b="0" strike="noStrike" spc="-1">
                <a:solidFill>
                  <a:srgbClr val="000000"/>
                </a:solidFill>
                <a:latin typeface="+mn-lt"/>
                <a:ea typeface="+mn-ea"/>
              </a:rPr>
              <a:t>3</a:t>
            </a:fld>
            <a:endParaRPr lang="lv-LV"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 name="PlaceHolder 1"/>
          <p:cNvSpPr>
            <a:spLocks noGrp="1" noRot="1" noChangeAspect="1"/>
          </p:cNvSpPr>
          <p:nvPr>
            <p:ph type="sldImg"/>
          </p:nvPr>
        </p:nvSpPr>
        <p:spPr>
          <a:xfrm>
            <a:off x="422275" y="1241425"/>
            <a:ext cx="5951538" cy="3348038"/>
          </a:xfrm>
          <a:prstGeom prst="rect">
            <a:avLst/>
          </a:prstGeom>
        </p:spPr>
      </p:sp>
      <p:sp>
        <p:nvSpPr>
          <p:cNvPr id="600"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Saskaņā ar likumu par neatbilstību līgumam ir atbildīgs pārdevējs.</a:t>
            </a:r>
          </a:p>
          <a:p>
            <a:endParaRPr lang="lv-LV" sz="2000" b="0" strike="noStrike" spc="-1" dirty="0" smtClean="0">
              <a:latin typeface="arial"/>
            </a:endParaRPr>
          </a:p>
          <a:p>
            <a:pPr>
              <a:lnSpc>
                <a:spcPct val="100000"/>
              </a:lnSpc>
            </a:pPr>
            <a:r>
              <a:rPr lang="lv-LV" sz="2000" b="0" strike="noStrike" spc="-1" dirty="0" smtClean="0">
                <a:solidFill>
                  <a:srgbClr val="000000"/>
                </a:solidFill>
                <a:latin typeface="arial"/>
                <a:ea typeface="+mn-ea"/>
              </a:rPr>
              <a:t>Par garantijas saistībām </a:t>
            </a:r>
            <a:r>
              <a:rPr lang="lv-LV" sz="2000" b="0" u="sng" strike="noStrike" spc="-1" dirty="0" smtClean="0">
                <a:solidFill>
                  <a:srgbClr val="000000"/>
                </a:solidFill>
                <a:uFillTx/>
                <a:latin typeface="arial"/>
                <a:ea typeface="+mn-ea"/>
              </a:rPr>
              <a:t>atbild garantijas devējs</a:t>
            </a:r>
            <a:r>
              <a:rPr lang="lv-LV" sz="2000" b="0" strike="noStrike" spc="-1" dirty="0" smtClean="0">
                <a:solidFill>
                  <a:srgbClr val="000000"/>
                </a:solidFill>
                <a:latin typeface="arial"/>
                <a:ea typeface="+mn-ea"/>
              </a:rPr>
              <a:t>!</a:t>
            </a:r>
            <a:endParaRPr lang="lv-LV" sz="2000" b="0" strike="noStrike" spc="-1" dirty="0">
              <a:latin typeface="arial"/>
            </a:endParaRPr>
          </a:p>
        </p:txBody>
      </p:sp>
      <p:sp>
        <p:nvSpPr>
          <p:cNvPr id="601"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4961AC6-5F8E-43DC-A54B-E73960AB608F}" type="slidenum">
              <a:rPr lang="lv-LV" sz="1200" b="0" strike="noStrike" spc="-1">
                <a:solidFill>
                  <a:srgbClr val="000000"/>
                </a:solidFill>
                <a:latin typeface="+mn-lt"/>
                <a:ea typeface="+mn-ea"/>
              </a:rPr>
              <a:t>4</a:t>
            </a:fld>
            <a:endParaRPr lang="lv-LV"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 name="PlaceHolder 1"/>
          <p:cNvSpPr>
            <a:spLocks noGrp="1" noRot="1" noChangeAspect="1"/>
          </p:cNvSpPr>
          <p:nvPr>
            <p:ph type="sldImg"/>
          </p:nvPr>
        </p:nvSpPr>
        <p:spPr>
          <a:xfrm>
            <a:off x="422275" y="1241425"/>
            <a:ext cx="5951538" cy="3348038"/>
          </a:xfrm>
          <a:prstGeom prst="rect">
            <a:avLst/>
          </a:prstGeom>
        </p:spPr>
      </p:sp>
      <p:sp>
        <p:nvSpPr>
          <p:cNvPr id="603"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Garantija ir pārdevēja vai ražotāja brīvprātīga apņemšanās patērētājam.</a:t>
            </a:r>
          </a:p>
          <a:p>
            <a:r>
              <a:rPr lang="lv-LV" sz="2000" b="0" strike="noStrike" spc="-1" dirty="0" smtClean="0">
                <a:latin typeface="arial"/>
              </a:rPr>
              <a:t>To sniedz </a:t>
            </a:r>
            <a:r>
              <a:rPr lang="lv-LV" sz="2000" b="0" strike="noStrike" spc="-1" dirty="0" err="1" smtClean="0">
                <a:latin typeface="arial"/>
              </a:rPr>
              <a:t>rakstveidā</a:t>
            </a:r>
            <a:r>
              <a:rPr lang="lv-LV" sz="2000" b="0" strike="noStrike" spc="-1" dirty="0" smtClean="0">
                <a:latin typeface="arial"/>
              </a:rPr>
              <a:t> un bez maksas. Tā kā garantija pēc būtības ir papildu pasākums, kam nav obligāti jābūt, ir skaidri jāpasaka, ka patērētājam ir likumīgas tiesības arī saskaņā ar piemērojamiem valsts tiesību aktiem un ka garantija šīs tiesības neietekmē.</a:t>
            </a:r>
            <a:endParaRPr lang="lv-LV" sz="2000" b="0" strike="noStrike" spc="-1" dirty="0">
              <a:latin typeface="arial"/>
            </a:endParaRPr>
          </a:p>
        </p:txBody>
      </p:sp>
      <p:sp>
        <p:nvSpPr>
          <p:cNvPr id="604"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1F887EA-5476-413B-8144-DB77678C08ED}" type="slidenum">
              <a:rPr lang="lv-LV" sz="1200" b="0" strike="noStrike" spc="-1">
                <a:solidFill>
                  <a:srgbClr val="000000"/>
                </a:solidFill>
                <a:latin typeface="+mn-lt"/>
                <a:ea typeface="+mn-ea"/>
              </a:rPr>
              <a:t>5</a:t>
            </a:fld>
            <a:endParaRPr lang="lv-LV" sz="12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 name="PlaceHolder 1"/>
          <p:cNvSpPr>
            <a:spLocks noGrp="1" noRot="1" noChangeAspect="1"/>
          </p:cNvSpPr>
          <p:nvPr>
            <p:ph type="sldImg"/>
          </p:nvPr>
        </p:nvSpPr>
        <p:spPr>
          <a:xfrm>
            <a:off x="422275" y="1241425"/>
            <a:ext cx="5951538" cy="3348038"/>
          </a:xfrm>
          <a:prstGeom prst="rect">
            <a:avLst/>
          </a:prstGeom>
        </p:spPr>
      </p:sp>
      <p:sp>
        <p:nvSpPr>
          <p:cNvPr id="606"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Noteikumi, kas nosaka pārdevēja atbildību par preču un pakalpojumu atbilstību, ir balstīti uz tiesību aktiem, un tos nevar mainīt ar jebkādu vienošanos starp tirgotāju un patērētāju. Šis atbildības režīms </a:t>
            </a:r>
            <a:r>
              <a:rPr lang="lv-LV" sz="2000" b="0" strike="noStrike" spc="-1" smtClean="0">
                <a:latin typeface="arial"/>
              </a:rPr>
              <a:t>arī ir bez </a:t>
            </a:r>
            <a:r>
              <a:rPr lang="lv-LV" sz="2000" b="0" strike="noStrike" spc="-1" dirty="0" smtClean="0">
                <a:latin typeface="arial"/>
              </a:rPr>
              <a:t>maksas un ir obligāts pārdevējam, kas nozīmē, ka patērētājs var paļauties uz to neatkarīgi no garantijas esamības.</a:t>
            </a:r>
            <a:endParaRPr lang="lv-LV" sz="2000" b="0" strike="noStrike" spc="-1" dirty="0">
              <a:latin typeface="arial"/>
            </a:endParaRPr>
          </a:p>
        </p:txBody>
      </p:sp>
      <p:sp>
        <p:nvSpPr>
          <p:cNvPr id="607"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E3AC08F-0759-4A3E-81BC-D6676988CC0E}" type="slidenum">
              <a:rPr lang="lv-LV" sz="1200" b="0" strike="noStrike" spc="-1">
                <a:solidFill>
                  <a:srgbClr val="000000"/>
                </a:solidFill>
                <a:latin typeface="+mn-lt"/>
                <a:ea typeface="+mn-ea"/>
              </a:rPr>
              <a:t>6</a:t>
            </a:fld>
            <a:endParaRPr lang="lv-LV"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Picture 2"/>
          <p:cNvPicPr/>
          <p:nvPr/>
        </p:nvPicPr>
        <p:blipFill>
          <a:blip r:embed="rId3"/>
          <a:stretch/>
        </p:blipFill>
        <p:spPr>
          <a:xfrm>
            <a:off x="864720" y="1841760"/>
            <a:ext cx="10582560" cy="2400120"/>
          </a:xfrm>
          <a:prstGeom prst="rect">
            <a:avLst/>
          </a:prstGeom>
          <a:ln>
            <a:noFill/>
          </a:ln>
        </p:spPr>
      </p:pic>
      <p:pic>
        <p:nvPicPr>
          <p:cNvPr id="121" name="Picture 53"/>
          <p:cNvPicPr/>
          <p:nvPr/>
        </p:nvPicPr>
        <p:blipFill>
          <a:blip r:embed="rId4"/>
          <a:stretch/>
        </p:blipFill>
        <p:spPr>
          <a:xfrm>
            <a:off x="864720" y="421920"/>
            <a:ext cx="2134080" cy="919080"/>
          </a:xfrm>
          <a:prstGeom prst="rect">
            <a:avLst/>
          </a:prstGeom>
          <a:ln>
            <a:noFill/>
          </a:ln>
        </p:spPr>
      </p:pic>
      <p:sp>
        <p:nvSpPr>
          <p:cNvPr id="122" name="CustomShape 1"/>
          <p:cNvSpPr/>
          <p:nvPr/>
        </p:nvSpPr>
        <p:spPr>
          <a:xfrm>
            <a:off x="864720" y="5621760"/>
            <a:ext cx="10582560" cy="42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1100" b="1" strike="noStrike" spc="-1">
                <a:solidFill>
                  <a:srgbClr val="383838"/>
                </a:solidFill>
                <a:latin typeface="Calibri"/>
                <a:ea typeface="Times New Roman"/>
              </a:rPr>
              <a:t>This publication reflects the views of the authors, and the Commission cannot be held  responsible for any use, which may be made of the information contained therein</a:t>
            </a:r>
            <a:endParaRPr lang="lv-LV"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4000" advTm="2000">
        <p:fade/>
      </p:transition>
    </mc:Choice>
    <mc:Fallback xmlns:p15="http://schemas.microsoft.com/office/powerpoint/2012/main" xmlns="">
      <p:transition spd="slow"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129" name="CustomShape 1"/>
          <p:cNvSpPr/>
          <p:nvPr/>
        </p:nvSpPr>
        <p:spPr>
          <a:xfrm>
            <a:off x="3993120" y="3018960"/>
            <a:ext cx="7720200" cy="152172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144000" tIns="72000" rIns="144000" bIns="72000" anchor="ctr">
            <a:normAutofit/>
          </a:bodyPr>
          <a:lstStyle/>
          <a:p>
            <a:pPr>
              <a:lnSpc>
                <a:spcPct val="90000"/>
              </a:lnSpc>
            </a:pPr>
            <a:r>
              <a:rPr lang="lv-LV" sz="10000" b="1" strike="noStrike" spc="-1" dirty="0" smtClean="0">
                <a:solidFill>
                  <a:srgbClr val="7030A0"/>
                </a:solidFill>
                <a:latin typeface="Calibri"/>
                <a:ea typeface="DejaVu Sans"/>
              </a:rPr>
              <a:t>4.2.2.tēma</a:t>
            </a:r>
            <a:endParaRPr lang="lv-LV" sz="10000" b="0" strike="noStrike" spc="-1" dirty="0">
              <a:latin typeface="arial"/>
            </a:endParaRPr>
          </a:p>
        </p:txBody>
      </p:sp>
      <p:sp>
        <p:nvSpPr>
          <p:cNvPr id="130" name="CustomShape 2"/>
          <p:cNvSpPr/>
          <p:nvPr/>
        </p:nvSpPr>
        <p:spPr>
          <a:xfrm>
            <a:off x="3991320" y="4796640"/>
            <a:ext cx="7721640" cy="1600200"/>
          </a:xfrm>
          <a:prstGeom prst="rect">
            <a:avLst/>
          </a:prstGeom>
          <a:solidFill>
            <a:srgbClr val="000000"/>
          </a:solidFill>
          <a:ln>
            <a:noFill/>
          </a:ln>
        </p:spPr>
        <p:style>
          <a:lnRef idx="0">
            <a:scrgbClr r="0" g="0" b="0"/>
          </a:lnRef>
          <a:fillRef idx="0">
            <a:scrgbClr r="0" g="0" b="0"/>
          </a:fillRef>
          <a:effectRef idx="0">
            <a:scrgbClr r="0" g="0" b="0"/>
          </a:effectRef>
          <a:fontRef idx="minor"/>
        </p:style>
        <p:txBody>
          <a:bodyPr lIns="180000" tIns="108000" rIns="180000" bIns="108000" anchor="ctr">
            <a:normAutofit fontScale="95000"/>
          </a:bodyPr>
          <a:lstStyle/>
          <a:p>
            <a:pPr algn="ctr">
              <a:lnSpc>
                <a:spcPct val="90000"/>
              </a:lnSpc>
              <a:spcBef>
                <a:spcPts val="1001"/>
              </a:spcBef>
            </a:pPr>
            <a:r>
              <a:rPr lang="lv-LV" sz="4000" b="1" strike="noStrike" spc="-1" dirty="0" smtClean="0">
                <a:solidFill>
                  <a:srgbClr val="FFFFFF"/>
                </a:solidFill>
                <a:latin typeface="Calibri"/>
                <a:ea typeface="DejaVu Sans"/>
              </a:rPr>
              <a:t>Preču </a:t>
            </a:r>
            <a:r>
              <a:rPr lang="lv-LV" sz="4000" b="1" strike="noStrike" spc="-1" dirty="0">
                <a:solidFill>
                  <a:srgbClr val="FFFFFF"/>
                </a:solidFill>
                <a:latin typeface="Calibri"/>
                <a:ea typeface="DejaVu Sans"/>
              </a:rPr>
              <a:t>un pakalpojumu </a:t>
            </a:r>
            <a:r>
              <a:rPr lang="lv-LV" sz="4000" b="1" spc="-1" dirty="0" smtClean="0">
                <a:solidFill>
                  <a:srgbClr val="FFFFFF"/>
                </a:solidFill>
                <a:latin typeface="Calibri"/>
                <a:ea typeface="DejaVu Sans"/>
              </a:rPr>
              <a:t>ne</a:t>
            </a:r>
            <a:r>
              <a:rPr lang="lv-LV" sz="4000" b="1" strike="noStrike" spc="-1" dirty="0" smtClean="0">
                <a:solidFill>
                  <a:srgbClr val="FFFFFF"/>
                </a:solidFill>
                <a:latin typeface="Calibri"/>
                <a:ea typeface="DejaVu Sans"/>
              </a:rPr>
              <a:t>atbilstība </a:t>
            </a:r>
            <a:r>
              <a:rPr lang="lv-LV" sz="4000" b="1" strike="noStrike" spc="-1" dirty="0">
                <a:solidFill>
                  <a:srgbClr val="FFFFFF"/>
                </a:solidFill>
                <a:latin typeface="Calibri"/>
                <a:ea typeface="DejaVu Sans"/>
              </a:rPr>
              <a:t>līguma </a:t>
            </a:r>
            <a:r>
              <a:rPr lang="lv-LV" sz="4000" b="1" strike="noStrike" spc="-1" dirty="0" smtClean="0">
                <a:solidFill>
                  <a:srgbClr val="FFFFFF"/>
                </a:solidFill>
                <a:latin typeface="Calibri"/>
                <a:ea typeface="DejaVu Sans"/>
              </a:rPr>
              <a:t>noteikumiem</a:t>
            </a:r>
            <a:endParaRPr lang="lv-LV" sz="4000" b="0" strike="noStrike" spc="-1" dirty="0">
              <a:latin typeface="arial"/>
            </a:endParaRPr>
          </a:p>
        </p:txBody>
      </p:sp>
      <p:pic>
        <p:nvPicPr>
          <p:cNvPr id="131" name="Picture 6"/>
          <p:cNvPicPr/>
          <p:nvPr/>
        </p:nvPicPr>
        <p:blipFill>
          <a:blip r:embed="rId3"/>
          <a:stretch/>
        </p:blipFill>
        <p:spPr>
          <a:xfrm>
            <a:off x="173880" y="159480"/>
            <a:ext cx="3597840" cy="8150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http://schemas.microsoft.com/office/powerpoint/2012/main"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133" name="Picture 6"/>
          <p:cNvPicPr/>
          <p:nvPr/>
        </p:nvPicPr>
        <p:blipFill>
          <a:blip r:embed="rId3"/>
          <a:stretch/>
        </p:blipFill>
        <p:spPr>
          <a:xfrm>
            <a:off x="0" y="6240240"/>
            <a:ext cx="551160" cy="615600"/>
          </a:xfrm>
          <a:prstGeom prst="rect">
            <a:avLst/>
          </a:prstGeom>
          <a:ln>
            <a:noFill/>
          </a:ln>
        </p:spPr>
      </p:pic>
      <p:sp>
        <p:nvSpPr>
          <p:cNvPr id="134"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lnSpcReduction="10000"/>
          </a:bodyPr>
          <a:lstStyle/>
          <a:p>
            <a:pPr>
              <a:lnSpc>
                <a:spcPct val="90000"/>
              </a:lnSpc>
            </a:pPr>
            <a:r>
              <a:rPr lang="lv-LV" sz="5400" b="1" strike="noStrike" spc="-1">
                <a:solidFill>
                  <a:srgbClr val="000000"/>
                </a:solidFill>
                <a:latin typeface="Calibri"/>
                <a:ea typeface="DejaVu Sans"/>
              </a:rPr>
              <a:t>Produktu kvalitāte – divi ceļi</a:t>
            </a:r>
            <a:endParaRPr lang="lv-LV" sz="5400" b="0" strike="noStrike" spc="-1">
              <a:latin typeface="arial"/>
            </a:endParaRPr>
          </a:p>
        </p:txBody>
      </p:sp>
      <p:sp>
        <p:nvSpPr>
          <p:cNvPr id="135"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136" name="CustomShape 4"/>
          <p:cNvSpPr/>
          <p:nvPr/>
        </p:nvSpPr>
        <p:spPr>
          <a:xfrm>
            <a:off x="2844000" y="2448000"/>
            <a:ext cx="6406200" cy="610200"/>
          </a:xfrm>
          <a:prstGeom prst="rect">
            <a:avLst/>
          </a:prstGeom>
          <a:noFill/>
          <a:ln w="72000">
            <a:solidFill>
              <a:srgbClr val="7030A0"/>
            </a:solidFill>
            <a:round/>
          </a:ln>
        </p:spPr>
        <p:style>
          <a:lnRef idx="0">
            <a:scrgbClr r="0" g="0" b="0"/>
          </a:lnRef>
          <a:fillRef idx="0">
            <a:scrgbClr r="0" g="0" b="0"/>
          </a:fillRef>
          <a:effectRef idx="0">
            <a:scrgbClr r="0" g="0" b="0"/>
          </a:effectRef>
          <a:fontRef idx="minor"/>
        </p:style>
        <p:txBody>
          <a:bodyPr wrap="none" lIns="126000" tIns="81000" rIns="126000" bIns="81000" anchor="ctr">
            <a:noAutofit/>
          </a:bodyPr>
          <a:lstStyle/>
          <a:p>
            <a:pPr algn="ctr">
              <a:lnSpc>
                <a:spcPct val="100000"/>
              </a:lnSpc>
            </a:pPr>
            <a:r>
              <a:rPr lang="lv-LV" sz="3200" b="1" strike="noStrike" spc="-1">
                <a:solidFill>
                  <a:srgbClr val="000000"/>
                </a:solidFill>
                <a:latin typeface="Calibri"/>
                <a:ea typeface="DejaVu Sans"/>
              </a:rPr>
              <a:t>Problēma ar produkta kvalitāti?</a:t>
            </a:r>
            <a:endParaRPr lang="lv-LV" sz="3200" b="0" strike="noStrike" spc="-1">
              <a:latin typeface="arial"/>
            </a:endParaRPr>
          </a:p>
        </p:txBody>
      </p:sp>
      <p:sp>
        <p:nvSpPr>
          <p:cNvPr id="137" name="CustomShape 5"/>
          <p:cNvSpPr/>
          <p:nvPr/>
        </p:nvSpPr>
        <p:spPr>
          <a:xfrm>
            <a:off x="1656000" y="4140000"/>
            <a:ext cx="3886200" cy="1258920"/>
          </a:xfrm>
          <a:prstGeom prst="rect">
            <a:avLst/>
          </a:prstGeom>
          <a:noFill/>
          <a:ln w="72000">
            <a:solidFill>
              <a:srgbClr val="7030A0"/>
            </a:solidFill>
            <a:round/>
          </a:ln>
        </p:spPr>
        <p:style>
          <a:lnRef idx="0">
            <a:scrgbClr r="0" g="0" b="0"/>
          </a:lnRef>
          <a:fillRef idx="0">
            <a:scrgbClr r="0" g="0" b="0"/>
          </a:fillRef>
          <a:effectRef idx="0">
            <a:scrgbClr r="0" g="0" b="0"/>
          </a:effectRef>
          <a:fontRef idx="minor"/>
        </p:style>
        <p:txBody>
          <a:bodyPr wrap="none" lIns="126000" tIns="81000" rIns="126000" bIns="81000" anchor="ctr">
            <a:noAutofit/>
          </a:bodyPr>
          <a:lstStyle/>
          <a:p>
            <a:pPr algn="ctr">
              <a:lnSpc>
                <a:spcPct val="100000"/>
              </a:lnSpc>
            </a:pPr>
            <a:r>
              <a:rPr lang="lv-LV" sz="3200" b="0" strike="noStrike" spc="-1">
                <a:solidFill>
                  <a:srgbClr val="000000"/>
                </a:solidFill>
                <a:latin typeface="Calibri"/>
                <a:ea typeface="DejaVu Sans"/>
              </a:rPr>
              <a:t>Garantija </a:t>
            </a:r>
            <a:endParaRPr lang="lv-LV" sz="3200" b="0" strike="noStrike" spc="-1">
              <a:latin typeface="arial"/>
            </a:endParaRPr>
          </a:p>
          <a:p>
            <a:pPr algn="ctr">
              <a:lnSpc>
                <a:spcPct val="100000"/>
              </a:lnSpc>
            </a:pPr>
            <a:r>
              <a:rPr lang="lv-LV" sz="3200" b="0" strike="noStrike" spc="-1">
                <a:solidFill>
                  <a:srgbClr val="000000"/>
                </a:solidFill>
                <a:latin typeface="Calibri"/>
                <a:ea typeface="DejaVu Sans"/>
              </a:rPr>
              <a:t>(brīvprātīga)</a:t>
            </a:r>
            <a:endParaRPr lang="lv-LV" sz="3200" b="0" strike="noStrike" spc="-1">
              <a:latin typeface="arial"/>
            </a:endParaRPr>
          </a:p>
        </p:txBody>
      </p:sp>
      <p:sp>
        <p:nvSpPr>
          <p:cNvPr id="138" name="CustomShape 6"/>
          <p:cNvSpPr/>
          <p:nvPr/>
        </p:nvSpPr>
        <p:spPr>
          <a:xfrm>
            <a:off x="6390000" y="4140000"/>
            <a:ext cx="3436200" cy="1258920"/>
          </a:xfrm>
          <a:prstGeom prst="rect">
            <a:avLst/>
          </a:prstGeom>
          <a:noFill/>
          <a:ln w="72000">
            <a:solidFill>
              <a:srgbClr val="7030A0"/>
            </a:solidFill>
            <a:round/>
          </a:ln>
        </p:spPr>
        <p:style>
          <a:lnRef idx="0">
            <a:scrgbClr r="0" g="0" b="0"/>
          </a:lnRef>
          <a:fillRef idx="0">
            <a:scrgbClr r="0" g="0" b="0"/>
          </a:fillRef>
          <a:effectRef idx="0">
            <a:scrgbClr r="0" g="0" b="0"/>
          </a:effectRef>
          <a:fontRef idx="minor"/>
        </p:style>
        <p:txBody>
          <a:bodyPr wrap="none" lIns="126000" tIns="81000" rIns="126000" bIns="81000" anchor="ctr">
            <a:noAutofit/>
          </a:bodyPr>
          <a:lstStyle/>
          <a:p>
            <a:pPr algn="ctr">
              <a:lnSpc>
                <a:spcPct val="100000"/>
              </a:lnSpc>
            </a:pPr>
            <a:r>
              <a:rPr lang="lv-LV" sz="3200" b="0" strike="noStrike" spc="-1">
                <a:solidFill>
                  <a:srgbClr val="000000"/>
                </a:solidFill>
                <a:latin typeface="Calibri"/>
                <a:ea typeface="DejaVu Sans"/>
              </a:rPr>
              <a:t>Likums</a:t>
            </a:r>
            <a:endParaRPr lang="lv-LV" sz="3200" b="0" strike="noStrike" spc="-1">
              <a:latin typeface="arial"/>
            </a:endParaRPr>
          </a:p>
          <a:p>
            <a:pPr algn="ctr">
              <a:lnSpc>
                <a:spcPct val="100000"/>
              </a:lnSpc>
            </a:pPr>
            <a:r>
              <a:rPr lang="lv-LV" sz="3200" b="0" strike="noStrike" spc="-1">
                <a:solidFill>
                  <a:srgbClr val="000000"/>
                </a:solidFill>
                <a:latin typeface="Calibri"/>
                <a:ea typeface="DejaVu Sans"/>
              </a:rPr>
              <a:t>(obligāts)</a:t>
            </a:r>
            <a:endParaRPr lang="lv-LV" sz="3200" b="0" strike="noStrike" spc="-1">
              <a:latin typeface="arial"/>
            </a:endParaRPr>
          </a:p>
        </p:txBody>
      </p:sp>
      <p:sp>
        <p:nvSpPr>
          <p:cNvPr id="139" name="Line 7"/>
          <p:cNvSpPr/>
          <p:nvPr/>
        </p:nvSpPr>
        <p:spPr>
          <a:xfrm flipH="1">
            <a:off x="4320000" y="3193560"/>
            <a:ext cx="999360" cy="874440"/>
          </a:xfrm>
          <a:prstGeom prst="line">
            <a:avLst/>
          </a:prstGeom>
          <a:ln w="57240">
            <a:solidFill>
              <a:srgbClr val="7030A0"/>
            </a:solidFill>
            <a:round/>
            <a:tailEnd type="triangle" w="med" len="med"/>
          </a:ln>
        </p:spPr>
        <p:style>
          <a:lnRef idx="0">
            <a:scrgbClr r="0" g="0" b="0"/>
          </a:lnRef>
          <a:fillRef idx="0">
            <a:scrgbClr r="0" g="0" b="0"/>
          </a:fillRef>
          <a:effectRef idx="0">
            <a:scrgbClr r="0" g="0" b="0"/>
          </a:effectRef>
          <a:fontRef idx="minor"/>
        </p:style>
      </p:sp>
      <p:sp>
        <p:nvSpPr>
          <p:cNvPr id="140" name="Line 8"/>
          <p:cNvSpPr/>
          <p:nvPr/>
        </p:nvSpPr>
        <p:spPr>
          <a:xfrm>
            <a:off x="6480000" y="3204000"/>
            <a:ext cx="899640" cy="853200"/>
          </a:xfrm>
          <a:prstGeom prst="line">
            <a:avLst/>
          </a:prstGeom>
          <a:ln w="57240">
            <a:solidFill>
              <a:srgbClr val="7030A0"/>
            </a:solidFill>
            <a:round/>
            <a:tailEnd type="triangle" w="med" len="med"/>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142" name="Picture 6"/>
          <p:cNvPicPr/>
          <p:nvPr/>
        </p:nvPicPr>
        <p:blipFill>
          <a:blip r:embed="rId3"/>
          <a:stretch/>
        </p:blipFill>
        <p:spPr>
          <a:xfrm>
            <a:off x="0" y="6240240"/>
            <a:ext cx="551160" cy="615600"/>
          </a:xfrm>
          <a:prstGeom prst="rect">
            <a:avLst/>
          </a:prstGeom>
          <a:ln>
            <a:noFill/>
          </a:ln>
        </p:spPr>
      </p:pic>
      <p:sp>
        <p:nvSpPr>
          <p:cNvPr id="143"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NOTA BENE!</a:t>
            </a:r>
            <a:endParaRPr lang="lv-LV" sz="4800" b="0" strike="noStrike" spc="-1">
              <a:latin typeface="arial"/>
            </a:endParaRPr>
          </a:p>
        </p:txBody>
      </p:sp>
      <p:sp>
        <p:nvSpPr>
          <p:cNvPr id="144"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145" name="CustomShape 4"/>
          <p:cNvSpPr/>
          <p:nvPr/>
        </p:nvSpPr>
        <p:spPr>
          <a:xfrm>
            <a:off x="1440000" y="2898360"/>
            <a:ext cx="9790200" cy="203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lv-LV" sz="3200" b="1" strike="noStrike" spc="-1" dirty="0">
                <a:solidFill>
                  <a:srgbClr val="000000"/>
                </a:solidFill>
                <a:latin typeface="arial"/>
                <a:ea typeface="DejaVu Sans"/>
              </a:rPr>
              <a:t>Par neatbilstību līguma noteikumiem </a:t>
            </a:r>
            <a:r>
              <a:rPr lang="lv-LV" sz="3200" b="1" u="sng" strike="noStrike" spc="-1" dirty="0">
                <a:solidFill>
                  <a:srgbClr val="000000"/>
                </a:solidFill>
                <a:uFillTx/>
                <a:latin typeface="arial"/>
                <a:ea typeface="DejaVu Sans"/>
              </a:rPr>
              <a:t>atbild pārdevējs</a:t>
            </a:r>
            <a:r>
              <a:rPr lang="lv-LV" sz="3200" b="1" strike="noStrike" spc="-1" dirty="0">
                <a:solidFill>
                  <a:srgbClr val="000000"/>
                </a:solidFill>
                <a:latin typeface="arial"/>
                <a:ea typeface="DejaVu Sans"/>
              </a:rPr>
              <a:t>!</a:t>
            </a:r>
            <a:endParaRPr lang="lv-LV" sz="3200" b="0" strike="noStrike" spc="-1" dirty="0">
              <a:latin typeface="arial"/>
            </a:endParaRPr>
          </a:p>
          <a:p>
            <a:pPr algn="ctr">
              <a:lnSpc>
                <a:spcPct val="100000"/>
              </a:lnSpc>
            </a:pPr>
            <a:endParaRPr lang="lv-LV" sz="3200" b="0" strike="noStrike" spc="-1" dirty="0">
              <a:latin typeface="arial"/>
            </a:endParaRPr>
          </a:p>
          <a:p>
            <a:pPr>
              <a:lnSpc>
                <a:spcPct val="100000"/>
              </a:lnSpc>
            </a:pPr>
            <a:r>
              <a:rPr lang="lv-LV" sz="3200" b="1" strike="noStrike" spc="-1" dirty="0">
                <a:solidFill>
                  <a:srgbClr val="000000"/>
                </a:solidFill>
                <a:latin typeface="arial"/>
                <a:ea typeface="DejaVu Sans"/>
              </a:rPr>
              <a:t>Par garantijas saistībām </a:t>
            </a:r>
            <a:r>
              <a:rPr lang="lv-LV" sz="3200" b="1" u="sng" strike="noStrike" spc="-1" dirty="0">
                <a:solidFill>
                  <a:srgbClr val="000000"/>
                </a:solidFill>
                <a:uFillTx/>
                <a:latin typeface="arial"/>
                <a:ea typeface="DejaVu Sans"/>
              </a:rPr>
              <a:t>atbild garantijas devējs</a:t>
            </a:r>
            <a:r>
              <a:rPr lang="lv-LV" sz="3200" b="1" strike="noStrike" spc="-1" dirty="0">
                <a:solidFill>
                  <a:srgbClr val="000000"/>
                </a:solidFill>
                <a:latin typeface="arial"/>
                <a:ea typeface="DejaVu Sans"/>
              </a:rPr>
              <a:t>!</a:t>
            </a:r>
            <a:endParaRPr lang="lv-LV" sz="32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147" name="Picture 6"/>
          <p:cNvPicPr/>
          <p:nvPr/>
        </p:nvPicPr>
        <p:blipFill>
          <a:blip r:embed="rId3"/>
          <a:stretch/>
        </p:blipFill>
        <p:spPr>
          <a:xfrm>
            <a:off x="0" y="6240240"/>
            <a:ext cx="551160" cy="615600"/>
          </a:xfrm>
          <a:prstGeom prst="rect">
            <a:avLst/>
          </a:prstGeom>
          <a:ln>
            <a:noFill/>
          </a:ln>
        </p:spPr>
      </p:pic>
      <p:sp>
        <p:nvSpPr>
          <p:cNvPr id="148"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Garantija</a:t>
            </a:r>
            <a:endParaRPr lang="lv-LV" sz="4800" b="0" strike="noStrike" spc="-1">
              <a:latin typeface="arial"/>
            </a:endParaRPr>
          </a:p>
        </p:txBody>
      </p:sp>
      <p:sp>
        <p:nvSpPr>
          <p:cNvPr id="149"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150" name="CustomShape 4"/>
          <p:cNvSpPr/>
          <p:nvPr/>
        </p:nvSpPr>
        <p:spPr>
          <a:xfrm>
            <a:off x="828000" y="2106360"/>
            <a:ext cx="9790200" cy="326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16000" indent="-214200">
              <a:lnSpc>
                <a:spcPct val="100000"/>
              </a:lnSpc>
              <a:spcAft>
                <a:spcPts val="850"/>
              </a:spcAft>
              <a:buClr>
                <a:srgbClr val="000000"/>
              </a:buClr>
              <a:buSzPct val="45000"/>
              <a:buFont typeface="Wingdings" charset="2"/>
              <a:buChar char=""/>
            </a:pPr>
            <a:r>
              <a:rPr lang="lv-LV" sz="3600" b="0" strike="noStrike" spc="-1">
                <a:solidFill>
                  <a:srgbClr val="000000"/>
                </a:solidFill>
                <a:latin typeface="Calibri"/>
                <a:ea typeface="DejaVu Sans"/>
              </a:rPr>
              <a:t>Brīvprātīgs ražotāja vai pārdevēja apsolījums</a:t>
            </a:r>
            <a:endParaRPr lang="lv-LV" sz="3600" b="0" strike="noStrike" spc="-1">
              <a:latin typeface="arial"/>
            </a:endParaRPr>
          </a:p>
          <a:p>
            <a:pPr marL="216000" indent="-214200">
              <a:lnSpc>
                <a:spcPct val="100000"/>
              </a:lnSpc>
              <a:spcAft>
                <a:spcPts val="850"/>
              </a:spcAft>
              <a:buClr>
                <a:srgbClr val="000000"/>
              </a:buClr>
              <a:buSzPct val="45000"/>
              <a:buFont typeface="Wingdings" charset="2"/>
              <a:buChar char=""/>
            </a:pPr>
            <a:r>
              <a:rPr lang="lv-LV" sz="3600" b="0" strike="noStrike" spc="-1">
                <a:solidFill>
                  <a:srgbClr val="000000"/>
                </a:solidFill>
                <a:latin typeface="Calibri"/>
                <a:ea typeface="DejaVu Sans"/>
              </a:rPr>
              <a:t>Rakstveida</a:t>
            </a:r>
            <a:endParaRPr lang="lv-LV" sz="3600" b="0" strike="noStrike" spc="-1">
              <a:latin typeface="arial"/>
            </a:endParaRPr>
          </a:p>
          <a:p>
            <a:pPr marL="216000" indent="-214200">
              <a:lnSpc>
                <a:spcPct val="100000"/>
              </a:lnSpc>
              <a:spcAft>
                <a:spcPts val="850"/>
              </a:spcAft>
              <a:buClr>
                <a:srgbClr val="000000"/>
              </a:buClr>
              <a:buSzPct val="45000"/>
              <a:buFont typeface="Wingdings" charset="2"/>
              <a:buChar char=""/>
            </a:pPr>
            <a:r>
              <a:rPr lang="lv-LV" sz="3600" b="0" strike="noStrike" spc="-1">
                <a:solidFill>
                  <a:srgbClr val="000000"/>
                </a:solidFill>
                <a:latin typeface="Calibri"/>
                <a:ea typeface="DejaVu Sans"/>
              </a:rPr>
              <a:t>Bezmaksas</a:t>
            </a:r>
            <a:endParaRPr lang="lv-LV" sz="3600" b="0" strike="noStrike" spc="-1">
              <a:latin typeface="arial"/>
            </a:endParaRPr>
          </a:p>
          <a:p>
            <a:pPr marL="216000" indent="-214200">
              <a:lnSpc>
                <a:spcPct val="100000"/>
              </a:lnSpc>
              <a:spcAft>
                <a:spcPts val="850"/>
              </a:spcAft>
              <a:buClr>
                <a:srgbClr val="000000"/>
              </a:buClr>
              <a:buSzPct val="45000"/>
              <a:buFont typeface="Wingdings" charset="2"/>
              <a:buChar char=""/>
            </a:pPr>
            <a:r>
              <a:rPr lang="lv-LV" sz="3600" b="0" strike="noStrike" spc="-1">
                <a:solidFill>
                  <a:srgbClr val="000000"/>
                </a:solidFill>
                <a:latin typeface="Calibri"/>
                <a:ea typeface="DejaVu Sans"/>
              </a:rPr>
              <a:t>Neietekmē patērētāja likumiskās tiesības</a:t>
            </a:r>
            <a:endParaRPr lang="lv-LV" sz="3600" b="0" strike="noStrike" spc="-1">
              <a:latin typeface="arial"/>
            </a:endParaRPr>
          </a:p>
          <a:p>
            <a:pPr marL="216000" indent="-214200">
              <a:lnSpc>
                <a:spcPct val="100000"/>
              </a:lnSpc>
              <a:spcAft>
                <a:spcPts val="850"/>
              </a:spcAft>
              <a:buClr>
                <a:srgbClr val="000000"/>
              </a:buClr>
              <a:buSzPct val="45000"/>
              <a:buFont typeface="Wingdings" charset="2"/>
              <a:buChar char=""/>
            </a:pPr>
            <a:r>
              <a:rPr lang="lv-LV" sz="3600" b="0" strike="noStrike" spc="-1">
                <a:solidFill>
                  <a:srgbClr val="000000"/>
                </a:solidFill>
                <a:latin typeface="Calibri"/>
                <a:ea typeface="DejaVu Sans"/>
              </a:rPr>
              <a:t>Garantijas var arī nebūt!</a:t>
            </a:r>
            <a:endParaRPr lang="lv-LV"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152" name="Picture 6"/>
          <p:cNvPicPr/>
          <p:nvPr/>
        </p:nvPicPr>
        <p:blipFill>
          <a:blip r:embed="rId3"/>
          <a:stretch/>
        </p:blipFill>
        <p:spPr>
          <a:xfrm>
            <a:off x="0" y="6240240"/>
            <a:ext cx="551160" cy="615600"/>
          </a:xfrm>
          <a:prstGeom prst="rect">
            <a:avLst/>
          </a:prstGeom>
          <a:ln>
            <a:noFill/>
          </a:ln>
        </p:spPr>
      </p:pic>
      <p:sp>
        <p:nvSpPr>
          <p:cNvPr id="153"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4800" b="1" strike="noStrike" spc="-1">
                <a:solidFill>
                  <a:srgbClr val="000000"/>
                </a:solidFill>
                <a:latin typeface="Calibri"/>
                <a:ea typeface="DejaVu Sans"/>
              </a:rPr>
              <a:t>Neatbilstība līguma noteikumiem</a:t>
            </a:r>
            <a:endParaRPr lang="lv-LV" sz="4800" b="0" strike="noStrike" spc="-1">
              <a:latin typeface="arial"/>
            </a:endParaRPr>
          </a:p>
        </p:txBody>
      </p:sp>
      <p:sp>
        <p:nvSpPr>
          <p:cNvPr id="154"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155" name="CustomShape 4"/>
          <p:cNvSpPr/>
          <p:nvPr/>
        </p:nvSpPr>
        <p:spPr>
          <a:xfrm>
            <a:off x="828000" y="2106360"/>
            <a:ext cx="10762200" cy="2608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16000" indent="-214200">
              <a:lnSpc>
                <a:spcPct val="100000"/>
              </a:lnSpc>
              <a:spcAft>
                <a:spcPts val="850"/>
              </a:spcAft>
              <a:buClr>
                <a:srgbClr val="000000"/>
              </a:buClr>
              <a:buSzPct val="45000"/>
              <a:buFont typeface="Wingdings" charset="2"/>
              <a:buChar char=""/>
            </a:pPr>
            <a:r>
              <a:rPr lang="lv-LV" sz="3600" b="0" strike="noStrike" spc="-1">
                <a:solidFill>
                  <a:srgbClr val="000000"/>
                </a:solidFill>
                <a:latin typeface="Calibri"/>
                <a:ea typeface="DejaVu Sans"/>
              </a:rPr>
              <a:t>Paredz likums</a:t>
            </a:r>
            <a:endParaRPr lang="lv-LV" sz="3600" b="0" strike="noStrike" spc="-1">
              <a:latin typeface="arial"/>
            </a:endParaRPr>
          </a:p>
          <a:p>
            <a:pPr marL="216000" indent="-214200">
              <a:lnSpc>
                <a:spcPct val="100000"/>
              </a:lnSpc>
              <a:spcAft>
                <a:spcPts val="850"/>
              </a:spcAft>
              <a:buClr>
                <a:srgbClr val="000000"/>
              </a:buClr>
              <a:buSzPct val="45000"/>
              <a:buFont typeface="Wingdings" charset="2"/>
              <a:buChar char=""/>
            </a:pPr>
            <a:r>
              <a:rPr lang="lv-LV" sz="3600" b="0" strike="noStrike" spc="-1">
                <a:solidFill>
                  <a:srgbClr val="000000"/>
                </a:solidFill>
                <a:latin typeface="Calibri"/>
                <a:ea typeface="DejaVu Sans"/>
              </a:rPr>
              <a:t>Šo noteikumus nevar grozīt ar līdzēju vienošanos</a:t>
            </a:r>
            <a:endParaRPr lang="lv-LV" sz="3600" b="0" strike="noStrike" spc="-1">
              <a:latin typeface="arial"/>
            </a:endParaRPr>
          </a:p>
          <a:p>
            <a:pPr marL="216000" indent="-214200">
              <a:lnSpc>
                <a:spcPct val="100000"/>
              </a:lnSpc>
              <a:spcAft>
                <a:spcPts val="850"/>
              </a:spcAft>
              <a:buClr>
                <a:srgbClr val="000000"/>
              </a:buClr>
              <a:buSzPct val="45000"/>
              <a:buFont typeface="Wingdings" charset="2"/>
              <a:buChar char=""/>
            </a:pPr>
            <a:r>
              <a:rPr lang="lv-LV" sz="3600" b="0" strike="noStrike" spc="-1">
                <a:solidFill>
                  <a:srgbClr val="000000"/>
                </a:solidFill>
                <a:latin typeface="Calibri"/>
                <a:ea typeface="DejaVu Sans"/>
              </a:rPr>
              <a:t>Bezmaksas</a:t>
            </a:r>
            <a:endParaRPr lang="lv-LV" sz="3600" b="0" strike="noStrike" spc="-1">
              <a:latin typeface="arial"/>
            </a:endParaRPr>
          </a:p>
          <a:p>
            <a:pPr marL="216000" indent="-214200">
              <a:lnSpc>
                <a:spcPct val="100000"/>
              </a:lnSpc>
              <a:spcAft>
                <a:spcPts val="850"/>
              </a:spcAft>
              <a:buClr>
                <a:srgbClr val="000000"/>
              </a:buClr>
              <a:buSzPct val="45000"/>
              <a:buFont typeface="Wingdings" charset="2"/>
              <a:buChar char=""/>
            </a:pPr>
            <a:r>
              <a:rPr lang="lv-LV" sz="3600" b="0" strike="noStrike" spc="-1">
                <a:solidFill>
                  <a:srgbClr val="000000"/>
                </a:solidFill>
                <a:latin typeface="Calibri"/>
                <a:ea typeface="DejaVu Sans"/>
              </a:rPr>
              <a:t>Obligāti jāievēro</a:t>
            </a:r>
            <a:endParaRPr lang="lv-LV"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2019</TotalTime>
  <Words>349</Words>
  <Application>Microsoft Office PowerPoint</Application>
  <PresentationFormat>Widescreen</PresentationFormat>
  <Paragraphs>49</Paragraphs>
  <Slides>6</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arial</vt:lpstr>
      <vt:lpstr>Calibri</vt:lpstr>
      <vt:lpstr>DejaVu Sans</vt:lpstr>
      <vt:lpstr>Symbol</vt:lpstr>
      <vt:lpstr>Times New Roman</vt:lpstr>
      <vt:lpstr>Tinos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subject/>
  <dc:creator>Martin Pye</dc:creator>
  <dc:description/>
  <cp:lastModifiedBy>Sarmīte Pīlāte</cp:lastModifiedBy>
  <cp:revision>275</cp:revision>
  <cp:lastPrinted>2019-10-15T20:06:04Z</cp:lastPrinted>
  <dcterms:created xsi:type="dcterms:W3CDTF">2019-10-15T11:27:37Z</dcterms:created>
  <dcterms:modified xsi:type="dcterms:W3CDTF">2020-12-10T16:04:23Z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