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lv-LV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lv-LV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lv-LV" sz="1400" b="0" strike="noStrike" spc="-1">
                <a:latin typeface="Tinos"/>
              </a:rPr>
              <a:t>&lt;header&gt;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lv-LV" sz="1400" b="0" strike="noStrike" spc="-1">
                <a:latin typeface="Tinos"/>
              </a:rPr>
              <a:t>&lt;date/time&gt;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lv-LV" sz="1400" b="0" strike="noStrike" spc="-1">
                <a:latin typeface="Tinos"/>
              </a:rPr>
              <a:t>&lt;footer&gt;</a:t>
            </a: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105C730B-84C9-4C08-97FA-60A947D062A6}" type="slidenum">
              <a:rPr lang="lv-LV" sz="1400" b="0" strike="noStrike" spc="-1">
                <a:latin typeface="Tinos"/>
              </a:rPr>
              <a:t>‹#›</a:t>
            </a:fld>
            <a:endParaRPr lang="lv-LV" sz="1400" b="0" strike="noStrike" spc="-1">
              <a:latin typeface="Tino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1425"/>
            <a:ext cx="5945187" cy="3344863"/>
          </a:xfrm>
          <a:prstGeom prst="rect">
            <a:avLst/>
          </a:prstGeom>
        </p:spPr>
      </p:sp>
      <p:sp>
        <p:nvSpPr>
          <p:cNvPr id="547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3840" cy="3904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lv-LV" sz="2000" b="0" strike="noStrike" spc="-1">
              <a:latin typeface="arial"/>
            </a:endParaRPr>
          </a:p>
        </p:txBody>
      </p:sp>
      <p:sp>
        <p:nvSpPr>
          <p:cNvPr id="548" name="CustomShape 3"/>
          <p:cNvSpPr/>
          <p:nvPr/>
        </p:nvSpPr>
        <p:spPr>
          <a:xfrm>
            <a:off x="3850560" y="9428760"/>
            <a:ext cx="2941200" cy="49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7FDB79D8-0F08-4DD7-B290-90F41B7A8C83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1425"/>
            <a:ext cx="5945187" cy="3344863"/>
          </a:xfrm>
          <a:prstGeom prst="rect">
            <a:avLst/>
          </a:prstGeom>
        </p:spPr>
      </p:sp>
      <p:sp>
        <p:nvSpPr>
          <p:cNvPr id="553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3840" cy="3904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lv-LV" sz="2000" b="0" strike="noStrike" spc="-1">
              <a:latin typeface="arial"/>
            </a:endParaRPr>
          </a:p>
        </p:txBody>
      </p:sp>
      <p:sp>
        <p:nvSpPr>
          <p:cNvPr id="554" name="CustomShape 3"/>
          <p:cNvSpPr/>
          <p:nvPr/>
        </p:nvSpPr>
        <p:spPr>
          <a:xfrm>
            <a:off x="3850560" y="9428760"/>
            <a:ext cx="2941200" cy="49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455D7E3D-B7AE-4494-8851-DA387E38AA02}" type="slidenum">
              <a:rPr lang="en-US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2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1425"/>
            <a:ext cx="5945187" cy="3344863"/>
          </a:xfrm>
          <a:prstGeom prst="rect">
            <a:avLst/>
          </a:prstGeom>
        </p:spPr>
      </p:sp>
      <p:sp>
        <p:nvSpPr>
          <p:cNvPr id="556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3840" cy="3904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lv-LV" sz="2000" b="0" strike="noStrike" spc="-1">
              <a:latin typeface="arial"/>
            </a:endParaRPr>
          </a:p>
        </p:txBody>
      </p:sp>
      <p:sp>
        <p:nvSpPr>
          <p:cNvPr id="557" name="CustomShape 3"/>
          <p:cNvSpPr/>
          <p:nvPr/>
        </p:nvSpPr>
        <p:spPr>
          <a:xfrm>
            <a:off x="3850560" y="9428760"/>
            <a:ext cx="2941200" cy="49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B82C580D-2BD5-4BE2-A244-16285D9339C1}" type="slidenum">
              <a:rPr lang="en-US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3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1425"/>
            <a:ext cx="5945187" cy="3344863"/>
          </a:xfrm>
          <a:prstGeom prst="rect">
            <a:avLst/>
          </a:prstGeom>
        </p:spPr>
      </p:sp>
      <p:sp>
        <p:nvSpPr>
          <p:cNvPr id="559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3840" cy="3904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lv-LV" sz="2000" b="0" strike="noStrike" spc="-1">
              <a:latin typeface="arial"/>
            </a:endParaRPr>
          </a:p>
        </p:txBody>
      </p:sp>
      <p:sp>
        <p:nvSpPr>
          <p:cNvPr id="560" name="CustomShape 3"/>
          <p:cNvSpPr/>
          <p:nvPr/>
        </p:nvSpPr>
        <p:spPr>
          <a:xfrm>
            <a:off x="3850560" y="9428760"/>
            <a:ext cx="2941200" cy="49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E908E8E6-0CB1-4404-AE59-D3D716A0C908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1425"/>
            <a:ext cx="5945187" cy="3344863"/>
          </a:xfrm>
          <a:prstGeom prst="rect">
            <a:avLst/>
          </a:prstGeom>
        </p:spPr>
      </p:sp>
      <p:sp>
        <p:nvSpPr>
          <p:cNvPr id="562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3840" cy="3904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lv-LV" sz="2000" b="0" strike="noStrike" spc="-1" dirty="0">
              <a:latin typeface="arial"/>
            </a:endParaRPr>
          </a:p>
        </p:txBody>
      </p:sp>
      <p:sp>
        <p:nvSpPr>
          <p:cNvPr id="563" name="CustomShape 3"/>
          <p:cNvSpPr/>
          <p:nvPr/>
        </p:nvSpPr>
        <p:spPr>
          <a:xfrm>
            <a:off x="3850560" y="9428760"/>
            <a:ext cx="2941200" cy="49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4418A405-3F27-4878-B2F1-6B7E1F47D185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lv-LV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v-LV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lv-LV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v-LV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lv-LV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v-LV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lv-LV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v-LV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v-LV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v-LV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/>
          <p:cNvPicPr/>
          <p:nvPr/>
        </p:nvPicPr>
        <p:blipFill>
          <a:blip r:embed="rId3"/>
          <a:stretch/>
        </p:blipFill>
        <p:spPr>
          <a:xfrm>
            <a:off x="864720" y="1841760"/>
            <a:ext cx="10580400" cy="2397960"/>
          </a:xfrm>
          <a:prstGeom prst="rect">
            <a:avLst/>
          </a:prstGeom>
          <a:ln>
            <a:noFill/>
          </a:ln>
        </p:spPr>
      </p:pic>
      <p:pic>
        <p:nvPicPr>
          <p:cNvPr id="83" name="Picture 53"/>
          <p:cNvPicPr/>
          <p:nvPr/>
        </p:nvPicPr>
        <p:blipFill>
          <a:blip r:embed="rId4"/>
          <a:stretch/>
        </p:blipFill>
        <p:spPr>
          <a:xfrm>
            <a:off x="864720" y="421920"/>
            <a:ext cx="2131920" cy="916920"/>
          </a:xfrm>
          <a:prstGeom prst="rect">
            <a:avLst/>
          </a:prstGeom>
          <a:ln>
            <a:noFill/>
          </a:ln>
        </p:spPr>
      </p:pic>
      <p:sp>
        <p:nvSpPr>
          <p:cNvPr id="84" name="CustomShape 1"/>
          <p:cNvSpPr/>
          <p:nvPr/>
        </p:nvSpPr>
        <p:spPr>
          <a:xfrm>
            <a:off x="864720" y="5621760"/>
            <a:ext cx="10580400" cy="2601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lv-LV" sz="1100" b="1" spc="-1" dirty="0">
                <a:solidFill>
                  <a:srgbClr val="383838"/>
                </a:solidFill>
                <a:latin typeface="Calibri"/>
                <a:ea typeface="Times New Roman"/>
              </a:rPr>
              <a:t>ATRUNA: Projektu atbalsta Eiropas Komisija. Šīs informācijas  saturs atspoguļo tikai autoru viedokli un Komisija nenes atbildību par turpmāko šīs informācijas izmantošanu</a:t>
            </a:r>
            <a:endParaRPr lang="en-US" sz="1100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2000">
        <p:fade/>
      </p:transition>
    </mc:Choice>
    <mc:Fallback xmlns:p15="http://schemas.microsoft.com/office/powerpoint/2012/main" xmlns="">
      <p:transition spd="slow" advTm="2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993120" y="3018960"/>
            <a:ext cx="7718040" cy="1519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4000" tIns="72000" rIns="144000" bIns="72000" anchor="ctr"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lv-LV" sz="10000" b="1" strike="noStrike" spc="-1" dirty="0" smtClean="0">
                <a:solidFill>
                  <a:srgbClr val="7030A0"/>
                </a:solidFill>
                <a:latin typeface="Calibri"/>
                <a:ea typeface="DejaVu Sans"/>
              </a:rPr>
              <a:t>4.2.Nodarbība</a:t>
            </a:r>
            <a:endParaRPr lang="en-US" sz="10000" b="0" strike="noStrike" spc="-1" dirty="0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3991320" y="4796640"/>
            <a:ext cx="7719480" cy="159804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0000" tIns="108000" rIns="180000" bIns="108000" anchor="ctr">
            <a:normAutofit fontScale="865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4000" b="1" spc="-1" dirty="0" err="1">
                <a:solidFill>
                  <a:srgbClr val="FFFFFF"/>
                </a:solidFill>
                <a:latin typeface="Calibri"/>
              </a:rPr>
              <a:t>Patērētāju</a:t>
            </a:r>
            <a:r>
              <a:rPr lang="en-US" sz="40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4000" b="1" spc="-1" dirty="0" err="1">
                <a:solidFill>
                  <a:srgbClr val="FFFFFF"/>
                </a:solidFill>
                <a:latin typeface="Calibri"/>
              </a:rPr>
              <a:t>tiesības</a:t>
            </a:r>
            <a:r>
              <a:rPr lang="en-US" sz="4000" b="1" spc="-1" dirty="0">
                <a:solidFill>
                  <a:srgbClr val="FFFFFF"/>
                </a:solidFill>
                <a:latin typeface="Calibri"/>
              </a:rPr>
              <a:t> un </a:t>
            </a:r>
            <a:r>
              <a:rPr lang="en-US" sz="4000" b="1" spc="-1" dirty="0" err="1">
                <a:solidFill>
                  <a:srgbClr val="FFFFFF"/>
                </a:solidFill>
                <a:latin typeface="Calibri"/>
              </a:rPr>
              <a:t>pienākumi</a:t>
            </a:r>
            <a:r>
              <a:rPr lang="en-US" sz="40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4000" b="1" spc="-1" dirty="0" err="1">
                <a:solidFill>
                  <a:srgbClr val="FFFFFF"/>
                </a:solidFill>
                <a:latin typeface="Calibri"/>
              </a:rPr>
              <a:t>saistībā</a:t>
            </a:r>
            <a:r>
              <a:rPr lang="en-US" sz="40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4000" b="1" spc="-1" dirty="0" err="1">
                <a:solidFill>
                  <a:srgbClr val="FFFFFF"/>
                </a:solidFill>
                <a:latin typeface="Calibri"/>
              </a:rPr>
              <a:t>ar</a:t>
            </a:r>
            <a:r>
              <a:rPr lang="en-US" sz="40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4000" b="1" spc="-1" dirty="0" err="1">
                <a:solidFill>
                  <a:srgbClr val="FFFFFF"/>
                </a:solidFill>
                <a:latin typeface="Calibri"/>
              </a:rPr>
              <a:t>preču</a:t>
            </a:r>
            <a:r>
              <a:rPr lang="en-US" sz="4000" b="1" spc="-1" dirty="0">
                <a:solidFill>
                  <a:srgbClr val="FFFFFF"/>
                </a:solidFill>
                <a:latin typeface="Calibri"/>
              </a:rPr>
              <a:t> un </a:t>
            </a:r>
            <a:r>
              <a:rPr lang="en-US" sz="4000" b="1" spc="-1" dirty="0" err="1">
                <a:solidFill>
                  <a:srgbClr val="FFFFFF"/>
                </a:solidFill>
                <a:latin typeface="Calibri"/>
              </a:rPr>
              <a:t>pakalpojumu</a:t>
            </a:r>
            <a:r>
              <a:rPr lang="en-US" sz="40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4000" b="1" spc="-1" dirty="0" err="1">
                <a:solidFill>
                  <a:srgbClr val="FFFFFF"/>
                </a:solidFill>
                <a:latin typeface="Calibri"/>
              </a:rPr>
              <a:t>iegādi</a:t>
            </a:r>
            <a:r>
              <a:rPr lang="en-US" sz="4000" b="1" spc="-1" dirty="0">
                <a:solidFill>
                  <a:srgbClr val="FFFFFF"/>
                </a:solidFill>
                <a:latin typeface="Calibri"/>
              </a:rPr>
              <a:t> </a:t>
            </a:r>
            <a:endParaRPr lang="en-US" sz="4000" b="0" strike="noStrike" spc="-1" dirty="0">
              <a:latin typeface="arial"/>
            </a:endParaRPr>
          </a:p>
        </p:txBody>
      </p:sp>
      <p:pic>
        <p:nvPicPr>
          <p:cNvPr id="90" name="Picture 6"/>
          <p:cNvPicPr/>
          <p:nvPr/>
        </p:nvPicPr>
        <p:blipFill>
          <a:blip r:embed="rId3">
            <a:alphaModFix amt="40000"/>
          </a:blip>
          <a:stretch/>
        </p:blipFill>
        <p:spPr>
          <a:xfrm>
            <a:off x="173880" y="159480"/>
            <a:ext cx="3595680" cy="81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p15="http://schemas.microsoft.com/office/powerpoint/2012/main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3993120" y="3018960"/>
            <a:ext cx="7718040" cy="1519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4000" tIns="72000" rIns="144000" bIns="72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lv-LV" sz="10000" b="1" strike="noStrike" spc="-1" dirty="0" smtClean="0">
                <a:solidFill>
                  <a:srgbClr val="7030A0"/>
                </a:solidFill>
                <a:latin typeface="Calibri"/>
                <a:ea typeface="DejaVu Sans"/>
              </a:rPr>
              <a:t>1. Tēma</a:t>
            </a:r>
            <a:endParaRPr lang="en-US" sz="10000" b="0" strike="noStrike" spc="-1" dirty="0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3991320" y="4796640"/>
            <a:ext cx="7719480" cy="159804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0000" tIns="108000" rIns="180000" bIns="108000"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lv-LV" sz="4000" b="1" strike="noStrike" spc="-1" dirty="0" smtClean="0">
                <a:solidFill>
                  <a:srgbClr val="FFFFFF"/>
                </a:solidFill>
                <a:latin typeface="Calibri"/>
                <a:ea typeface="DejaVu Sans"/>
              </a:rPr>
              <a:t>Ievads</a:t>
            </a:r>
            <a:endParaRPr lang="en-US" sz="4000" b="0" strike="noStrike" spc="-1" dirty="0">
              <a:latin typeface="arial"/>
            </a:endParaRPr>
          </a:p>
        </p:txBody>
      </p:sp>
      <p:pic>
        <p:nvPicPr>
          <p:cNvPr id="93" name="Picture 6"/>
          <p:cNvPicPr/>
          <p:nvPr/>
        </p:nvPicPr>
        <p:blipFill>
          <a:blip r:embed="rId3">
            <a:alphaModFix amt="40000"/>
          </a:blip>
          <a:stretch/>
        </p:blipFill>
        <p:spPr>
          <a:xfrm>
            <a:off x="173880" y="159480"/>
            <a:ext cx="3595680" cy="81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p15="http://schemas.microsoft.com/office/powerpoint/2012/main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 rot="16200000">
            <a:off x="-3426660" y="3161880"/>
            <a:ext cx="6853320" cy="53892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144000" bIns="108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v-LV" sz="2000" b="1" spc="-1" dirty="0" smtClean="0">
                <a:solidFill>
                  <a:srgbClr val="FFFFFF"/>
                </a:solidFill>
                <a:latin typeface="Calibri"/>
              </a:rPr>
              <a:t>4.2. ievads</a:t>
            </a:r>
            <a:endParaRPr lang="lv-LV" sz="2000" b="0" strike="noStrike" spc="-1" dirty="0">
              <a:latin typeface="arial"/>
            </a:endParaRPr>
          </a:p>
        </p:txBody>
      </p:sp>
      <p:pic>
        <p:nvPicPr>
          <p:cNvPr id="95" name="Picture 6"/>
          <p:cNvPicPr/>
          <p:nvPr/>
        </p:nvPicPr>
        <p:blipFill>
          <a:blip r:embed="rId3">
            <a:alphaModFix amt="40000"/>
          </a:blip>
          <a:stretch/>
        </p:blipFill>
        <p:spPr>
          <a:xfrm>
            <a:off x="0" y="6240240"/>
            <a:ext cx="549000" cy="613440"/>
          </a:xfrm>
          <a:prstGeom prst="rect">
            <a:avLst/>
          </a:prstGeom>
          <a:ln>
            <a:noFill/>
          </a:ln>
        </p:spPr>
      </p:pic>
      <p:sp>
        <p:nvSpPr>
          <p:cNvPr id="96" name="CustomShape 2"/>
          <p:cNvSpPr/>
          <p:nvPr/>
        </p:nvSpPr>
        <p:spPr>
          <a:xfrm>
            <a:off x="978480" y="256680"/>
            <a:ext cx="10795680" cy="80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 anchor="ctr">
            <a:normAutofit fontScale="89500" lnSpcReduction="10000"/>
          </a:bodyPr>
          <a:lstStyle/>
          <a:p>
            <a:pPr>
              <a:lnSpc>
                <a:spcPct val="90000"/>
              </a:lnSpc>
            </a:pPr>
            <a:r>
              <a:rPr lang="lv-LV" sz="5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Nodarbības mērķis</a:t>
            </a:r>
            <a:endParaRPr lang="lv-LV" sz="5400" b="1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7" name="Line 3"/>
          <p:cNvSpPr/>
          <p:nvPr/>
        </p:nvSpPr>
        <p:spPr>
          <a:xfrm>
            <a:off x="696960" y="1143720"/>
            <a:ext cx="10800000" cy="0"/>
          </a:xfrm>
          <a:prstGeom prst="line">
            <a:avLst/>
          </a:prstGeom>
          <a:ln w="12600">
            <a:solidFill>
              <a:srgbClr val="7030A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Rectangle 2"/>
          <p:cNvSpPr/>
          <p:nvPr/>
        </p:nvSpPr>
        <p:spPr>
          <a:xfrm>
            <a:off x="978480" y="1883391"/>
            <a:ext cx="103218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Nodarbības mērķis ir d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emonstrēt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izpratni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par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pamata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patērētāja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tiesībām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atbildību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saistībā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preču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pakalpojumu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iegādi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samaksu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lv-LV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p15="http://schemas.microsoft.com/office/powerpoint/2012/main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 rot="16200000">
            <a:off x="-3152160" y="3161880"/>
            <a:ext cx="6853320" cy="53892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144000" bIns="108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lv-LV" sz="2000" b="1" spc="-1" dirty="0" smtClean="0">
                <a:solidFill>
                  <a:srgbClr val="FFFFFF"/>
                </a:solidFill>
                <a:latin typeface="Calibri"/>
              </a:rPr>
              <a:t>4.2. Ievads</a:t>
            </a:r>
            <a:endParaRPr lang="lv-LV" sz="2000" b="0" strike="noStrike" spc="-1" dirty="0">
              <a:latin typeface="arial"/>
            </a:endParaRPr>
          </a:p>
        </p:txBody>
      </p:sp>
      <p:pic>
        <p:nvPicPr>
          <p:cNvPr id="104" name="Picture 6"/>
          <p:cNvPicPr/>
          <p:nvPr/>
        </p:nvPicPr>
        <p:blipFill>
          <a:blip r:embed="rId3">
            <a:alphaModFix amt="40000"/>
          </a:blip>
          <a:stretch/>
        </p:blipFill>
        <p:spPr>
          <a:xfrm>
            <a:off x="0" y="6240240"/>
            <a:ext cx="549000" cy="613440"/>
          </a:xfrm>
          <a:prstGeom prst="rect">
            <a:avLst/>
          </a:prstGeom>
          <a:ln>
            <a:noFill/>
          </a:ln>
        </p:spPr>
      </p:pic>
      <p:sp>
        <p:nvSpPr>
          <p:cNvPr id="105" name="CustomShape 2"/>
          <p:cNvSpPr/>
          <p:nvPr/>
        </p:nvSpPr>
        <p:spPr>
          <a:xfrm>
            <a:off x="978480" y="256680"/>
            <a:ext cx="10795680" cy="80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lv-LV" sz="4800" b="1" spc="-1" dirty="0" smtClean="0">
                <a:solidFill>
                  <a:srgbClr val="000000"/>
                </a:solidFill>
                <a:latin typeface="Calibri"/>
              </a:rPr>
              <a:t>Mācīšanās rezultāti</a:t>
            </a:r>
            <a:endParaRPr lang="lv-LV" sz="4800" b="0" strike="noStrike" spc="-1" dirty="0">
              <a:latin typeface="arial"/>
            </a:endParaRPr>
          </a:p>
        </p:txBody>
      </p:sp>
      <p:sp>
        <p:nvSpPr>
          <p:cNvPr id="106" name="Line 3"/>
          <p:cNvSpPr/>
          <p:nvPr/>
        </p:nvSpPr>
        <p:spPr>
          <a:xfrm>
            <a:off x="696960" y="1143720"/>
            <a:ext cx="10800000" cy="0"/>
          </a:xfrm>
          <a:prstGeom prst="line">
            <a:avLst/>
          </a:prstGeom>
          <a:ln w="12600">
            <a:solidFill>
              <a:srgbClr val="7030A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CustomShape 4"/>
          <p:cNvSpPr/>
          <p:nvPr/>
        </p:nvSpPr>
        <p:spPr>
          <a:xfrm>
            <a:off x="978480" y="1470101"/>
            <a:ext cx="9788040" cy="4245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 fontAlgn="base"/>
            <a:r>
              <a:rPr lang="lv-LV" smtClean="0"/>
              <a:t>Nodarbības </a:t>
            </a:r>
            <a:r>
              <a:rPr lang="lv-LV" dirty="0"/>
              <a:t>beigās izglītojamie spēs:</a:t>
            </a:r>
          </a:p>
          <a:p>
            <a:pPr algn="just" fontAlgn="base"/>
            <a:r>
              <a:rPr lang="lv-LV" dirty="0"/>
              <a:t>- Aprakstīt likumā noteiktās tiesības, pērkot preces / pakalpojumus ES un savā valstī, dažādās situācijās, piemēram, tiešsaistē, veikalā, pērkot digitālo saturu utt., klasificējot un / vai uzskaitot tiesības, kas piešķirtas dažādiem pirkumu veidiem (piemēram, tiešsaistē, veikalā, digitālajā saturā utt., atsaucoties uz attiecīgajiem tiesību aktiem vai direktīvām;</a:t>
            </a:r>
          </a:p>
          <a:p>
            <a:pPr algn="just" fontAlgn="base"/>
            <a:r>
              <a:rPr lang="lv-LV" dirty="0"/>
              <a:t>- Izskaidrot aizsardzību, ko patērētājiem, pērkot preces un pakalpojumus, nodrošina dažādas norēķinu metodes, piemēram, skaidra nauda, debetkarte, kredītkarte un bankas </a:t>
            </a:r>
            <a:r>
              <a:rPr lang="lv-LV" dirty="0" err="1"/>
              <a:t>pārskaitījumi</a:t>
            </a:r>
            <a:r>
              <a:rPr lang="lv-LV" dirty="0"/>
              <a:t>, atsaucoties uz likumdošanas avotiem;</a:t>
            </a:r>
          </a:p>
          <a:p>
            <a:pPr algn="just" fontAlgn="base"/>
            <a:r>
              <a:rPr lang="lv-LV" dirty="0"/>
              <a:t>- uzskaitīt visbiežāk uzdotos jautājumus par sūdzībām saistībā ar preču un pakalpojumu iegādi, lai sastādītu biežāk uzdoto jautājumu sarakstu pieaugušo grupai finanšu un ekonomiskās kompetences pamata kursam;</a:t>
            </a:r>
          </a:p>
          <a:p>
            <a:pPr algn="just" fontAlgn="base"/>
            <a:r>
              <a:rPr lang="lv-LV" dirty="0"/>
              <a:t>- Lemt par vienkāršiem patērētāju sūdzību gadījumiem, saistībā ar preču un pakalpojumu iegādi, atsaucoties uz attiecīgajiem tiesību aktiem un noteikumiem, uz kuriem balstās lēmums;</a:t>
            </a:r>
          </a:p>
          <a:p>
            <a:pPr algn="just" fontAlgn="base"/>
            <a:r>
              <a:rPr lang="lv-LV" dirty="0"/>
              <a:t> - Atzīt patērētāju izglītības nozīmi pilsoņiem, lai nodrošinātu, ka viņiem ir nepieciešamā informācija, lai veiktu apzinātu pirkumu un kalpotu kā veids, kā padarīt uzņēmumus atbildīgus.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p15="http://schemas.microsoft.com/office/powerpoint/2012/main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6638</TotalTime>
  <Words>261</Words>
  <Application>Microsoft Office PowerPoint</Application>
  <PresentationFormat>Widescreen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</vt:lpstr>
      <vt:lpstr>Calibri</vt:lpstr>
      <vt:lpstr>DejaVu Sans</vt:lpstr>
      <vt:lpstr>Symbol</vt:lpstr>
      <vt:lpstr>Times New Roman</vt:lpstr>
      <vt:lpstr>Tinos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 Teaching and Learning</dc:title>
  <dc:subject/>
  <dc:creator>Martin Pye</dc:creator>
  <dc:description/>
  <cp:lastModifiedBy>Sarmīte Pīlāte</cp:lastModifiedBy>
  <cp:revision>250</cp:revision>
  <cp:lastPrinted>2019-10-15T20:06:04Z</cp:lastPrinted>
  <dcterms:created xsi:type="dcterms:W3CDTF">2019-10-15T11:27:37Z</dcterms:created>
  <dcterms:modified xsi:type="dcterms:W3CDTF">2020-09-22T05:52:00Z</dcterms:modified>
  <dc:language>lv-LV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</vt:i4>
  </property>
</Properties>
</file>