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7"/>
  </p:notesMasterIdLst>
  <p:sldIdLst>
    <p:sldId id="256" r:id="rId3"/>
    <p:sldId id="259" r:id="rId4"/>
    <p:sldId id="266" r:id="rId5"/>
    <p:sldId id="267" r:id="rId6"/>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573" autoAdjust="0"/>
  </p:normalViewPr>
  <p:slideViewPr>
    <p:cSldViewPr snapToGrid="0">
      <p:cViewPr varScale="1">
        <p:scale>
          <a:sx n="37" d="100"/>
          <a:sy n="37" d="100"/>
        </p:scale>
        <p:origin x="199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B5118EB2-6CCF-4E76-AB0A-942483F89D97}"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PlaceHolder 1"/>
          <p:cNvSpPr>
            <a:spLocks noGrp="1" noRot="1" noChangeAspect="1"/>
          </p:cNvSpPr>
          <p:nvPr>
            <p:ph type="sldImg"/>
          </p:nvPr>
        </p:nvSpPr>
        <p:spPr>
          <a:xfrm>
            <a:off x="422275" y="1241425"/>
            <a:ext cx="5949950" cy="3346450"/>
          </a:xfrm>
          <a:prstGeom prst="rect">
            <a:avLst/>
          </a:prstGeom>
        </p:spPr>
      </p:sp>
      <p:sp>
        <p:nvSpPr>
          <p:cNvPr id="614"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1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336F482-68D3-4F2F-8154-82BC11B4FEF0}"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PlaceHolder 1"/>
          <p:cNvSpPr>
            <a:spLocks noGrp="1" noRot="1" noChangeAspect="1"/>
          </p:cNvSpPr>
          <p:nvPr>
            <p:ph type="sldImg"/>
          </p:nvPr>
        </p:nvSpPr>
        <p:spPr>
          <a:xfrm>
            <a:off x="422275" y="1241425"/>
            <a:ext cx="5949950" cy="3346450"/>
          </a:xfrm>
          <a:prstGeom prst="rect">
            <a:avLst/>
          </a:prstGeom>
        </p:spPr>
      </p:sp>
      <p:sp>
        <p:nvSpPr>
          <p:cNvPr id="623"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24"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29A1EF4-DE05-4D33-9DC5-D4FFE71CE84D}"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PlaceHolder 1"/>
          <p:cNvSpPr>
            <a:spLocks noGrp="1" noRot="1" noChangeAspect="1"/>
          </p:cNvSpPr>
          <p:nvPr>
            <p:ph type="sldImg"/>
          </p:nvPr>
        </p:nvSpPr>
        <p:spPr>
          <a:xfrm>
            <a:off x="422275" y="1241425"/>
            <a:ext cx="5949950" cy="3346450"/>
          </a:xfrm>
          <a:prstGeom prst="rect">
            <a:avLst/>
          </a:prstGeom>
        </p:spPr>
      </p:sp>
      <p:sp>
        <p:nvSpPr>
          <p:cNvPr id="644"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Tā kā līgums ir juridiski saistošs, patērētājam ieteicams būt piesardzīgam un atbildīgam pirms tā noslēgšanas. Viens labs piemērs ir tā sauktais </a:t>
            </a:r>
            <a:r>
              <a:rPr lang="lv-LV" sz="2000" dirty="0" err="1" smtClean="0"/>
              <a:t>Caveat</a:t>
            </a:r>
            <a:r>
              <a:rPr lang="lv-LV" sz="2000" dirty="0" smtClean="0"/>
              <a:t> </a:t>
            </a:r>
            <a:r>
              <a:rPr lang="lv-LV" sz="2000" dirty="0" err="1" smtClean="0"/>
              <a:t>emptor</a:t>
            </a:r>
            <a:r>
              <a:rPr lang="lv-LV" sz="2000" baseline="0" dirty="0" smtClean="0"/>
              <a:t> </a:t>
            </a:r>
            <a:r>
              <a:rPr lang="lv-LV" sz="2000" dirty="0" smtClean="0"/>
              <a:t> jeb pircēja piesardzības princips. Šis princips nozīmē, ka pircējam jāpārliecinās, ka produkts, kuru viņš plāno iegādāties, ir labs un piemērots patērētāja vajadzībām. Tāpēc patērētājam jācenšas rūpīgi pārbaudīt un izmēģināt preces pirms to iegādes, tik lielā mērā, cik tirgotājs viņam to atļauj.</a:t>
            </a:r>
          </a:p>
          <a:p>
            <a:endParaRPr lang="lv-LV" sz="2000" dirty="0" smtClean="0"/>
          </a:p>
          <a:p>
            <a:r>
              <a:rPr lang="lv-LV" sz="2000" dirty="0" smtClean="0"/>
              <a:t>Atcerieties – no</a:t>
            </a:r>
            <a:r>
              <a:rPr lang="lv-LV" sz="2000" baseline="0" dirty="0" smtClean="0"/>
              <a:t> </a:t>
            </a:r>
            <a:r>
              <a:rPr lang="lv-LV" sz="2000" dirty="0" smtClean="0"/>
              <a:t>preces ir daudz vieglāk atteikties pirms līguma noslēgšanas, nevis pēc tā. </a:t>
            </a:r>
          </a:p>
          <a:p>
            <a:r>
              <a:rPr lang="lv-LV" sz="2000" dirty="0" smtClean="0"/>
              <a:t>Piemēram, ja iegādājaties elektronisku ierīci, lūdziet tirgotājam atvērt iepakojumu un ieslēgt to. Izmēģiniet preces darbību, cik tas ir  iespējams, </a:t>
            </a:r>
            <a:r>
              <a:rPr lang="lv-LV" sz="2000" dirty="0" smtClean="0"/>
              <a:t>pirms to </a:t>
            </a:r>
            <a:r>
              <a:rPr lang="lv-LV" sz="2000" dirty="0" smtClean="0"/>
              <a:t>pērkat. Ļoti laba ideja ir nākt uz veikalu sagatavotam un zinot, ko vēlaties un ko nevēlaties. </a:t>
            </a:r>
          </a:p>
          <a:p>
            <a:endParaRPr lang="lv-LV" sz="2000" dirty="0" smtClean="0"/>
          </a:p>
          <a:p>
            <a:r>
              <a:rPr lang="lv-LV" sz="2000" dirty="0" smtClean="0"/>
              <a:t>Vispirms sameklējiet produktu internetā, izlasiet tā aprakstu un izlemiet, ko vēlaties noskaidrot</a:t>
            </a:r>
            <a:r>
              <a:rPr lang="lv-LV" sz="2000" baseline="0" dirty="0" smtClean="0"/>
              <a:t> vai pārbadīt</a:t>
            </a:r>
            <a:r>
              <a:rPr lang="lv-LV" sz="2000" dirty="0" smtClean="0"/>
              <a:t> veikalā. Diemžēl patērētājs var iegūt</a:t>
            </a:r>
            <a:r>
              <a:rPr lang="lv-LV" sz="2000" baseline="0" dirty="0" smtClean="0"/>
              <a:t> ierobežotu daudzumu informācijas</a:t>
            </a:r>
            <a:r>
              <a:rPr lang="lv-LV" sz="2000" dirty="0" smtClean="0"/>
              <a:t>. Ļoti bieži dažas svarīgas produkta iezīmes nākas konstatēt tikai </a:t>
            </a:r>
            <a:r>
              <a:rPr lang="lv-LV" sz="2000" smtClean="0"/>
              <a:t>kādu laiku </a:t>
            </a:r>
            <a:r>
              <a:rPr lang="lv-LV" sz="2000" dirty="0" smtClean="0"/>
              <a:t>pēc produkta lietošanas. Tātad, cik uzmanīgam patērētājam reāli jābūt?</a:t>
            </a:r>
            <a:endParaRPr lang="lv-LV" sz="2000" b="0" strike="noStrike" spc="-1" dirty="0">
              <a:latin typeface="arial"/>
            </a:endParaRPr>
          </a:p>
        </p:txBody>
      </p:sp>
      <p:sp>
        <p:nvSpPr>
          <p:cNvPr id="64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3C49D6E-C8BE-4314-AFFA-9A23400D9B24}"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 name="PlaceHolder 1"/>
          <p:cNvSpPr>
            <a:spLocks noGrp="1" noRot="1" noChangeAspect="1"/>
          </p:cNvSpPr>
          <p:nvPr>
            <p:ph type="sldImg"/>
          </p:nvPr>
        </p:nvSpPr>
        <p:spPr>
          <a:xfrm>
            <a:off x="422275" y="1241425"/>
            <a:ext cx="5949950" cy="3346450"/>
          </a:xfrm>
          <a:prstGeom prst="rect">
            <a:avLst/>
          </a:prstGeom>
        </p:spPr>
      </p:sp>
      <p:sp>
        <p:nvSpPr>
          <p:cNvPr id="647"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b="0" strike="noStrike" spc="-1" dirty="0" err="1" smtClean="0">
                <a:latin typeface="arial"/>
              </a:rPr>
              <a:t>Caveat</a:t>
            </a:r>
            <a:r>
              <a:rPr lang="lv-LV" sz="2000" b="0" strike="noStrike" spc="-1" dirty="0" smtClean="0">
                <a:latin typeface="arial"/>
              </a:rPr>
              <a:t> </a:t>
            </a:r>
            <a:r>
              <a:rPr lang="lv-LV" sz="2000" b="0" strike="noStrike" spc="-1" dirty="0" err="1" smtClean="0">
                <a:latin typeface="arial"/>
              </a:rPr>
              <a:t>emptor</a:t>
            </a:r>
            <a:r>
              <a:rPr lang="lv-LV" sz="2000" b="0" strike="noStrike" spc="-1" dirty="0" smtClean="0">
                <a:latin typeface="arial"/>
              </a:rPr>
              <a:t> </a:t>
            </a:r>
            <a:r>
              <a:rPr lang="lv-LV" sz="2000" b="0" strike="noStrike" spc="-1" dirty="0" err="1" smtClean="0">
                <a:latin typeface="arial"/>
              </a:rPr>
              <a:t>principas</a:t>
            </a:r>
            <a:r>
              <a:rPr lang="lv-LV" sz="2000" b="0" strike="noStrike" spc="-1" dirty="0" smtClean="0">
                <a:latin typeface="arial"/>
              </a:rPr>
              <a:t> ir balstīts uz šādiem noteikumiem.</a:t>
            </a:r>
          </a:p>
          <a:p>
            <a:endParaRPr lang="lv-LV" sz="2000" b="0" strike="noStrike" spc="-1" dirty="0" smtClean="0">
              <a:latin typeface="arial"/>
            </a:endParaRPr>
          </a:p>
          <a:p>
            <a:r>
              <a:rPr lang="lv-LV" sz="2000" b="0" strike="noStrike" spc="-1" dirty="0" smtClean="0">
                <a:latin typeface="arial"/>
              </a:rPr>
              <a:t>Pirmkārt. Pārdevējs ir atbildīgs par slēptajiem produkta defektiem, pat ja viņš par tiem nezināja!</a:t>
            </a:r>
          </a:p>
          <a:p>
            <a:endParaRPr lang="lv-LV" sz="2000" b="0" strike="noStrike" spc="-1" dirty="0" smtClean="0">
              <a:latin typeface="arial"/>
            </a:endParaRPr>
          </a:p>
          <a:p>
            <a:r>
              <a:rPr lang="lv-LV" sz="2000" b="0" strike="noStrike" spc="-1" dirty="0" smtClean="0">
                <a:latin typeface="arial"/>
              </a:rPr>
              <a:t>Otrkārt. Pārdevējs nav atbildīgs par defektiem, par kuriem pircējs zināja. Tāpēc pārdevējam būtu jābūt pēc iespējas atklātākam attiecībā uz produkta defektiem. Galu galā tas ļaus viņam izvairīties no atbildības.</a:t>
            </a:r>
          </a:p>
          <a:p>
            <a:endParaRPr lang="lv-LV" sz="2000" b="0" strike="noStrike" spc="-1" dirty="0" smtClean="0">
              <a:latin typeface="arial"/>
            </a:endParaRPr>
          </a:p>
          <a:p>
            <a:r>
              <a:rPr lang="lv-LV" sz="2000" b="0" strike="noStrike" spc="-1" dirty="0" smtClean="0">
                <a:latin typeface="arial"/>
              </a:rPr>
              <a:t>Treškārt. Pārdevējs var izvairīties no atbildības par produkta defektu pat tad, ja viņš par to nav informējis pircēju, tādā gadījumā, ja defekts pēc parastās pārbaudes nevarētu </a:t>
            </a:r>
            <a:r>
              <a:rPr lang="lv-LV" sz="2000" b="0" strike="noStrike" spc="-1" smtClean="0">
                <a:latin typeface="arial"/>
              </a:rPr>
              <a:t>palikt pircējam nepamanīts.</a:t>
            </a:r>
          </a:p>
          <a:p>
            <a:endParaRPr lang="lv-LV" sz="2000" b="0" strike="noStrike" spc="-1" dirty="0" smtClean="0">
              <a:latin typeface="arial"/>
            </a:endParaRPr>
          </a:p>
          <a:p>
            <a:r>
              <a:rPr lang="lv-LV" sz="2000" b="0" strike="noStrike" spc="-1" dirty="0" smtClean="0">
                <a:latin typeface="arial"/>
              </a:rPr>
              <a:t>Tā, piemēram, ja lietotai automašīnai ir labi pamanāms skrāpējums uz priekšējā vējstikla virsmas, un pircējs tomēr izlemj veikt pirkumu, pārdevējs nebūs atbildīgs par šo konkrēto defektu. Pārdevējs tomēr varētu būt atbildīgs par citiem produkta defektiem.</a:t>
            </a:r>
            <a:endParaRPr lang="lv-LV" sz="2000" b="0" strike="noStrike" spc="-1" dirty="0">
              <a:latin typeface="arial"/>
            </a:endParaRPr>
          </a:p>
        </p:txBody>
      </p:sp>
      <p:sp>
        <p:nvSpPr>
          <p:cNvPr id="648"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4811E98-EDEB-4C70-B1AA-248E3F735CC8}"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080" cy="1144440"/>
          </a:xfrm>
          <a:prstGeom prst="rect">
            <a:avLst/>
          </a:prstGeom>
        </p:spPr>
        <p:txBody>
          <a:bodyPr lIns="0" tIns="0" rIns="0" bIns="0" anchor="ctr">
            <a:noAutofit/>
          </a:bodyPr>
          <a:lstStyle/>
          <a:p>
            <a:pPr algn="ctr"/>
            <a:r>
              <a:rPr lang="lv-LV" sz="18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200" cy="2399760"/>
          </a:xfrm>
          <a:prstGeom prst="rect">
            <a:avLst/>
          </a:prstGeom>
          <a:ln>
            <a:noFill/>
          </a:ln>
        </p:spPr>
      </p:pic>
      <p:pic>
        <p:nvPicPr>
          <p:cNvPr id="121" name="Picture 53"/>
          <p:cNvPicPr/>
          <p:nvPr/>
        </p:nvPicPr>
        <p:blipFill>
          <a:blip r:embed="rId4"/>
          <a:stretch/>
        </p:blipFill>
        <p:spPr>
          <a:xfrm>
            <a:off x="864720" y="421920"/>
            <a:ext cx="2133720" cy="918720"/>
          </a:xfrm>
          <a:prstGeom prst="rect">
            <a:avLst/>
          </a:prstGeom>
          <a:ln>
            <a:noFill/>
          </a:ln>
        </p:spPr>
      </p:pic>
      <p:sp>
        <p:nvSpPr>
          <p:cNvPr id="122" name="CustomShape 1"/>
          <p:cNvSpPr/>
          <p:nvPr/>
        </p:nvSpPr>
        <p:spPr>
          <a:xfrm>
            <a:off x="864720" y="5621760"/>
            <a:ext cx="1058220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p15="http://schemas.microsoft.com/office/powerpoint/2012/main" xmlns="">
      <p:transition spd="slow"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129" name="CustomShape 1"/>
          <p:cNvSpPr/>
          <p:nvPr/>
        </p:nvSpPr>
        <p:spPr>
          <a:xfrm>
            <a:off x="3993120" y="3018960"/>
            <a:ext cx="7719840" cy="152136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pc="-1" dirty="0" smtClean="0">
                <a:solidFill>
                  <a:srgbClr val="7030A0"/>
                </a:solidFill>
                <a:latin typeface="Calibri"/>
                <a:ea typeface="DejaVu Sans"/>
              </a:rPr>
              <a:t>4.1.3</a:t>
            </a:r>
            <a:r>
              <a:rPr lang="lv-LV" sz="10000" b="1" strike="noStrike" spc="-1" dirty="0" smtClean="0">
                <a:solidFill>
                  <a:srgbClr val="7030A0"/>
                </a:solidFill>
                <a:latin typeface="Calibri"/>
                <a:ea typeface="DejaVu Sans"/>
              </a:rPr>
              <a:t>.tēma</a:t>
            </a:r>
            <a:endParaRPr lang="lv-LV" sz="10000" b="0" strike="noStrike" spc="-1" dirty="0">
              <a:latin typeface="arial"/>
            </a:endParaRPr>
          </a:p>
        </p:txBody>
      </p:sp>
      <p:sp>
        <p:nvSpPr>
          <p:cNvPr id="130" name="CustomShape 2"/>
          <p:cNvSpPr/>
          <p:nvPr/>
        </p:nvSpPr>
        <p:spPr>
          <a:xfrm>
            <a:off x="3991320" y="4796640"/>
            <a:ext cx="7721280" cy="159984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a:bodyPr>
          <a:lstStyle/>
          <a:p>
            <a:pPr algn="ctr">
              <a:lnSpc>
                <a:spcPct val="90000"/>
              </a:lnSpc>
              <a:spcBef>
                <a:spcPts val="1001"/>
              </a:spcBef>
            </a:pPr>
            <a:r>
              <a:rPr lang="lv-LV" sz="4000" b="1" strike="noStrike" spc="-1" dirty="0" err="1" smtClean="0">
                <a:solidFill>
                  <a:srgbClr val="FFFFFF"/>
                </a:solidFill>
                <a:latin typeface="Calibri"/>
                <a:ea typeface="DejaVu Sans"/>
              </a:rPr>
              <a:t>Caveat</a:t>
            </a:r>
            <a:r>
              <a:rPr lang="lv-LV" sz="4000" b="1" strike="noStrike" spc="-1" dirty="0" smtClean="0">
                <a:solidFill>
                  <a:srgbClr val="FFFFFF"/>
                </a:solidFill>
                <a:latin typeface="Calibri"/>
                <a:ea typeface="DejaVu Sans"/>
              </a:rPr>
              <a:t> </a:t>
            </a:r>
            <a:r>
              <a:rPr lang="lv-LV" sz="4000" b="1" strike="noStrike" spc="-1" dirty="0" err="1" smtClean="0">
                <a:solidFill>
                  <a:srgbClr val="FFFFFF"/>
                </a:solidFill>
                <a:latin typeface="Calibri"/>
                <a:ea typeface="DejaVu Sans"/>
              </a:rPr>
              <a:t>emptor</a:t>
            </a:r>
            <a:r>
              <a:rPr lang="lv-LV" sz="4000" b="1" strike="noStrike" spc="-1" dirty="0" smtClean="0">
                <a:solidFill>
                  <a:srgbClr val="FFFFFF"/>
                </a:solidFill>
                <a:latin typeface="Calibri"/>
                <a:ea typeface="DejaVu Sans"/>
              </a:rPr>
              <a:t> princips</a:t>
            </a:r>
            <a:endParaRPr lang="lv-LV" sz="4000" b="0" strike="noStrike" spc="-1" dirty="0">
              <a:latin typeface="arial"/>
            </a:endParaRPr>
          </a:p>
        </p:txBody>
      </p:sp>
      <p:pic>
        <p:nvPicPr>
          <p:cNvPr id="131" name="Picture 6"/>
          <p:cNvPicPr/>
          <p:nvPr/>
        </p:nvPicPr>
        <p:blipFill>
          <a:blip r:embed="rId3"/>
          <a:stretch/>
        </p:blipFill>
        <p:spPr>
          <a:xfrm>
            <a:off x="173880" y="159480"/>
            <a:ext cx="3597480" cy="8146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http://schemas.microsoft.com/office/powerpoint/2012/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66" name="Picture 6"/>
          <p:cNvPicPr/>
          <p:nvPr/>
        </p:nvPicPr>
        <p:blipFill>
          <a:blip r:embed="rId3"/>
          <a:stretch/>
        </p:blipFill>
        <p:spPr>
          <a:xfrm>
            <a:off x="0" y="6240240"/>
            <a:ext cx="550800" cy="615240"/>
          </a:xfrm>
          <a:prstGeom prst="rect">
            <a:avLst/>
          </a:prstGeom>
          <a:ln>
            <a:noFill/>
          </a:ln>
        </p:spPr>
      </p:pic>
      <p:sp>
        <p:nvSpPr>
          <p:cNvPr id="167"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i="1" strike="noStrike" spc="-1">
                <a:solidFill>
                  <a:srgbClr val="000000"/>
                </a:solidFill>
                <a:latin typeface="Calibri"/>
                <a:ea typeface="DejaVu Sans"/>
              </a:rPr>
              <a:t>Caveat emptor</a:t>
            </a:r>
            <a:r>
              <a:rPr lang="lv-LV" sz="3200" b="1" strike="noStrike" spc="-1">
                <a:solidFill>
                  <a:srgbClr val="000000"/>
                </a:solidFill>
                <a:latin typeface="Calibri"/>
                <a:ea typeface="DejaVu Sans"/>
              </a:rPr>
              <a:t> princips</a:t>
            </a:r>
            <a:endParaRPr lang="lv-LV" sz="3200" b="0" strike="noStrike" spc="-1">
              <a:latin typeface="arial"/>
            </a:endParaRPr>
          </a:p>
        </p:txBody>
      </p:sp>
      <p:sp>
        <p:nvSpPr>
          <p:cNvPr id="16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69" name="CustomShape 4"/>
          <p:cNvSpPr/>
          <p:nvPr/>
        </p:nvSpPr>
        <p:spPr>
          <a:xfrm>
            <a:off x="974520" y="2099880"/>
            <a:ext cx="10797480" cy="2721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3200" b="0" i="1" strike="noStrike" spc="-1">
                <a:solidFill>
                  <a:srgbClr val="000000"/>
                </a:solidFill>
                <a:latin typeface="Calibri"/>
                <a:ea typeface="DejaVu Sans"/>
              </a:rPr>
              <a:t>Caveat emptor</a:t>
            </a:r>
            <a:r>
              <a:rPr lang="lv-LV" sz="3200" b="0" strike="noStrike" spc="-1">
                <a:solidFill>
                  <a:srgbClr val="000000"/>
                </a:solidFill>
                <a:latin typeface="Calibri"/>
                <a:ea typeface="DejaVu Sans"/>
              </a:rPr>
              <a:t> = pircējs, esi uzmanīgs</a:t>
            </a:r>
            <a:endParaRPr lang="lv-LV" sz="3200" b="0" strike="noStrike" spc="-1">
              <a:latin typeface="arial"/>
            </a:endParaRPr>
          </a:p>
          <a:p>
            <a:pPr algn="ctr">
              <a:lnSpc>
                <a:spcPct val="150000"/>
              </a:lnSpc>
            </a:pPr>
            <a:endParaRPr lang="lv-LV" sz="3200" b="0" strike="noStrike" spc="-1">
              <a:latin typeface="arial"/>
            </a:endParaRPr>
          </a:p>
          <a:p>
            <a:pPr algn="ctr">
              <a:lnSpc>
                <a:spcPct val="150000"/>
              </a:lnSpc>
            </a:pPr>
            <a:r>
              <a:rPr lang="lv-LV" sz="3200" b="0" strike="noStrike" spc="-1">
                <a:solidFill>
                  <a:srgbClr val="000000"/>
                </a:solidFill>
                <a:latin typeface="Calibri"/>
                <a:ea typeface="DejaVu Sans"/>
              </a:rPr>
              <a:t>BET</a:t>
            </a:r>
            <a:endParaRPr lang="lv-LV" sz="3200" b="0" strike="noStrike" spc="-1">
              <a:latin typeface="arial"/>
            </a:endParaRPr>
          </a:p>
          <a:p>
            <a:pPr algn="ctr">
              <a:lnSpc>
                <a:spcPct val="150000"/>
              </a:lnSpc>
            </a:pPr>
            <a:endParaRPr lang="lv-LV" sz="3200" b="0" strike="noStrike" spc="-1">
              <a:latin typeface="arial"/>
            </a:endParaRPr>
          </a:p>
          <a:p>
            <a:pPr algn="ctr">
              <a:lnSpc>
                <a:spcPct val="150000"/>
              </a:lnSpc>
            </a:pPr>
            <a:r>
              <a:rPr lang="lv-LV" sz="3200" b="0" strike="noStrike" spc="-1">
                <a:solidFill>
                  <a:srgbClr val="000000"/>
                </a:solidFill>
                <a:latin typeface="Calibri"/>
                <a:ea typeface="DejaVu Sans"/>
              </a:rPr>
              <a:t>Cik uzmanīgam jābūt?</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171" name="Picture 6"/>
          <p:cNvPicPr/>
          <p:nvPr/>
        </p:nvPicPr>
        <p:blipFill>
          <a:blip r:embed="rId3"/>
          <a:stretch/>
        </p:blipFill>
        <p:spPr>
          <a:xfrm>
            <a:off x="0" y="6240240"/>
            <a:ext cx="550800" cy="615240"/>
          </a:xfrm>
          <a:prstGeom prst="rect">
            <a:avLst/>
          </a:prstGeom>
          <a:ln>
            <a:noFill/>
          </a:ln>
        </p:spPr>
      </p:pic>
      <p:sp>
        <p:nvSpPr>
          <p:cNvPr id="172"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i="1" strike="noStrike" spc="-1">
                <a:solidFill>
                  <a:srgbClr val="000000"/>
                </a:solidFill>
                <a:latin typeface="Calibri"/>
                <a:ea typeface="DejaVu Sans"/>
              </a:rPr>
              <a:t>Caveat emptor</a:t>
            </a:r>
            <a:r>
              <a:rPr lang="lv-LV" sz="3200" b="1" strike="noStrike" spc="-1">
                <a:solidFill>
                  <a:srgbClr val="000000"/>
                </a:solidFill>
                <a:latin typeface="Calibri"/>
                <a:ea typeface="DejaVu Sans"/>
              </a:rPr>
              <a:t> principa apjoms</a:t>
            </a:r>
            <a:endParaRPr lang="lv-LV" sz="3200" b="0" strike="noStrike" spc="-1">
              <a:latin typeface="arial"/>
            </a:endParaRPr>
          </a:p>
        </p:txBody>
      </p:sp>
      <p:sp>
        <p:nvSpPr>
          <p:cNvPr id="17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174" name="CustomShape 4"/>
          <p:cNvSpPr/>
          <p:nvPr/>
        </p:nvSpPr>
        <p:spPr>
          <a:xfrm>
            <a:off x="974520" y="1703880"/>
            <a:ext cx="10797480" cy="47739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r>
              <a:rPr lang="lv-LV" sz="3200" b="0" strike="noStrike" spc="-1">
                <a:solidFill>
                  <a:srgbClr val="000000"/>
                </a:solidFill>
                <a:latin typeface="Calibri"/>
                <a:ea typeface="DejaVu Sans"/>
              </a:rPr>
              <a:t>I. Pārdevējs atbild arī par apslēptiem trūkumiem par kuriem pats nezināja!!! </a:t>
            </a:r>
            <a:endParaRPr lang="lv-LV" sz="3200" b="0" strike="noStrike" spc="-1">
              <a:latin typeface="arial"/>
            </a:endParaRPr>
          </a:p>
          <a:p>
            <a:pPr>
              <a:lnSpc>
                <a:spcPct val="150000"/>
              </a:lnSpc>
            </a:pPr>
            <a:r>
              <a:rPr lang="lv-LV" sz="3200" b="0" strike="noStrike" spc="-1">
                <a:solidFill>
                  <a:srgbClr val="000000"/>
                </a:solidFill>
                <a:latin typeface="Calibri"/>
                <a:ea typeface="DejaVu Sans"/>
              </a:rPr>
              <a:t>II. Pārdevējs neatbild:</a:t>
            </a:r>
            <a:endParaRPr lang="lv-LV" sz="3200" b="0" strike="noStrike" spc="-1">
              <a:latin typeface="arial"/>
            </a:endParaRPr>
          </a:p>
          <a:p>
            <a:pPr marL="216000" indent="-213840">
              <a:lnSpc>
                <a:spcPct val="150000"/>
              </a:lnSpc>
              <a:buClr>
                <a:srgbClr val="000000"/>
              </a:buClr>
              <a:buFont typeface="Wingdings" charset="2"/>
              <a:buChar char=""/>
            </a:pPr>
            <a:r>
              <a:rPr lang="lv-LV" sz="3200" b="0" strike="noStrike" spc="-1">
                <a:solidFill>
                  <a:srgbClr val="000000"/>
                </a:solidFill>
                <a:latin typeface="Calibri"/>
                <a:ea typeface="DejaVu Sans"/>
              </a:rPr>
              <a:t> Par trūkumiem, kuri pircējam ir jau zināmi</a:t>
            </a:r>
            <a:endParaRPr lang="lv-LV" sz="3200" b="0" strike="noStrike" spc="-1">
              <a:latin typeface="arial"/>
            </a:endParaRPr>
          </a:p>
          <a:p>
            <a:pPr marL="216000" indent="-213840">
              <a:lnSpc>
                <a:spcPct val="150000"/>
              </a:lnSpc>
              <a:buClr>
                <a:srgbClr val="000000"/>
              </a:buClr>
              <a:buFont typeface="Wingdings" charset="2"/>
              <a:buChar char=""/>
            </a:pPr>
            <a:r>
              <a:rPr lang="lv-LV" sz="3200" b="0" strike="noStrike" spc="-1">
                <a:solidFill>
                  <a:srgbClr val="000000"/>
                </a:solidFill>
                <a:latin typeface="Calibri"/>
                <a:ea typeface="DejaVu Sans"/>
              </a:rPr>
              <a:t> Par trūkumiem, kuri, piegriežot visparastāko uzmanību, nevarētu palikt pircējam apslēpti</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9292</TotalTime>
  <Words>427</Words>
  <Application>Microsoft Office PowerPoint</Application>
  <PresentationFormat>Widescreen</PresentationFormat>
  <Paragraphs>35</Paragraphs>
  <Slides>4</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arial</vt:lpstr>
      <vt:lpstr>Calibri</vt:lpstr>
      <vt:lpstr>DejaVu Sans</vt:lpstr>
      <vt:lpstr>Symbol</vt:lpstr>
      <vt:lpstr>Times New Roman</vt:lpstr>
      <vt:lpstr>Tinos</vt:lpstr>
      <vt:lpstr>Wingdings</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328</cp:revision>
  <cp:lastPrinted>2019-10-15T20:06:04Z</cp:lastPrinted>
  <dcterms:created xsi:type="dcterms:W3CDTF">2019-10-15T11:27:37Z</dcterms:created>
  <dcterms:modified xsi:type="dcterms:W3CDTF">2020-11-26T13:15:10Z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