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9" r:id="rId3"/>
    <p:sldId id="264" r:id="rId4"/>
    <p:sldId id="265" r:id="rId5"/>
    <p:sldId id="266" r:id="rId6"/>
    <p:sldId id="267" r:id="rId7"/>
    <p:sldId id="268" r:id="rId8"/>
    <p:sldId id="269" r:id="rId9"/>
    <p:sldId id="270" r:id="rId10"/>
    <p:sldId id="271" r:id="rId11"/>
    <p:sldId id="272" r:id="rId12"/>
    <p:sldId id="273" r:id="rId13"/>
    <p:sldId id="274" r:id="rId14"/>
    <p:sldId id="275" r:id="rId15"/>
  </p:sldIdLst>
  <p:sldSz cx="12192000" cy="6858000"/>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0358" autoAdjust="0"/>
  </p:normalViewPr>
  <p:slideViewPr>
    <p:cSldViewPr snapToGrid="0">
      <p:cViewPr varScale="1">
        <p:scale>
          <a:sx n="23" d="100"/>
          <a:sy n="23" d="100"/>
        </p:scale>
        <p:origin x="16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4"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lv-LV" sz="4400" b="0" strike="noStrike" spc="-1">
                <a:latin typeface="arial"/>
              </a:rPr>
              <a:t>Click to move the slide</a:t>
            </a:r>
          </a:p>
        </p:txBody>
      </p:sp>
      <p:sp>
        <p:nvSpPr>
          <p:cNvPr id="115" name="PlaceHolder 2"/>
          <p:cNvSpPr>
            <a:spLocks noGrp="1"/>
          </p:cNvSpPr>
          <p:nvPr>
            <p:ph type="body"/>
          </p:nvPr>
        </p:nvSpPr>
        <p:spPr>
          <a:xfrm>
            <a:off x="756000" y="5078520"/>
            <a:ext cx="6047640" cy="4811040"/>
          </a:xfrm>
          <a:prstGeom prst="rect">
            <a:avLst/>
          </a:prstGeom>
        </p:spPr>
        <p:txBody>
          <a:bodyPr lIns="0" tIns="0" rIns="0" bIns="0">
            <a:noAutofit/>
          </a:bodyPr>
          <a:lstStyle/>
          <a:p>
            <a:r>
              <a:rPr lang="lv-LV" sz="2000" b="0" strike="noStrike" spc="-1">
                <a:latin typeface="arial"/>
              </a:rPr>
              <a:t>Click to edit the notes format</a:t>
            </a:r>
          </a:p>
        </p:txBody>
      </p:sp>
      <p:sp>
        <p:nvSpPr>
          <p:cNvPr id="116" name="PlaceHolder 3"/>
          <p:cNvSpPr>
            <a:spLocks noGrp="1"/>
          </p:cNvSpPr>
          <p:nvPr>
            <p:ph type="hdr"/>
          </p:nvPr>
        </p:nvSpPr>
        <p:spPr>
          <a:xfrm>
            <a:off x="0" y="0"/>
            <a:ext cx="3280680" cy="534240"/>
          </a:xfrm>
          <a:prstGeom prst="rect">
            <a:avLst/>
          </a:prstGeom>
        </p:spPr>
        <p:txBody>
          <a:bodyPr lIns="0" tIns="0" rIns="0" bIns="0">
            <a:noAutofit/>
          </a:bodyPr>
          <a:lstStyle/>
          <a:p>
            <a:r>
              <a:rPr lang="lv-LV" sz="1400" b="0" strike="noStrike" spc="-1">
                <a:latin typeface="Tinos"/>
              </a:rPr>
              <a:t>&lt;header&gt;</a:t>
            </a:r>
          </a:p>
        </p:txBody>
      </p:sp>
      <p:sp>
        <p:nvSpPr>
          <p:cNvPr id="117"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lv-LV" sz="1400" b="0" strike="noStrike" spc="-1">
                <a:latin typeface="Tinos"/>
              </a:rPr>
              <a:t>&lt;date/time&gt;</a:t>
            </a:r>
          </a:p>
        </p:txBody>
      </p:sp>
      <p:sp>
        <p:nvSpPr>
          <p:cNvPr id="118" name="PlaceHolder 5"/>
          <p:cNvSpPr>
            <a:spLocks noGrp="1"/>
          </p:cNvSpPr>
          <p:nvPr>
            <p:ph type="ftr"/>
          </p:nvPr>
        </p:nvSpPr>
        <p:spPr>
          <a:xfrm>
            <a:off x="0" y="10157400"/>
            <a:ext cx="3280680" cy="534240"/>
          </a:xfrm>
          <a:prstGeom prst="rect">
            <a:avLst/>
          </a:prstGeom>
        </p:spPr>
        <p:txBody>
          <a:bodyPr lIns="0" tIns="0" rIns="0" bIns="0" anchor="b">
            <a:noAutofit/>
          </a:bodyPr>
          <a:lstStyle/>
          <a:p>
            <a:r>
              <a:rPr lang="lv-LV" sz="1400" b="0" strike="noStrike" spc="-1">
                <a:latin typeface="Tinos"/>
              </a:rPr>
              <a:t>&lt;footer&gt;</a:t>
            </a:r>
          </a:p>
        </p:txBody>
      </p:sp>
      <p:sp>
        <p:nvSpPr>
          <p:cNvPr id="119"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114AECB2-DD62-4851-8532-7CCF9520258C}" type="slidenum">
              <a:rPr lang="lv-LV" sz="1400" b="0" strike="noStrike" spc="-1">
                <a:latin typeface="Tinos"/>
              </a:rPr>
              <a:t>‹#›</a:t>
            </a:fld>
            <a:endParaRPr lang="lv-LV" sz="1400" b="0" strike="noStrike" spc="-1">
              <a:latin typeface="Tinos"/>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 name="PlaceHolder 1"/>
          <p:cNvSpPr>
            <a:spLocks noGrp="1" noRot="1" noChangeAspect="1"/>
          </p:cNvSpPr>
          <p:nvPr>
            <p:ph type="sldImg"/>
          </p:nvPr>
        </p:nvSpPr>
        <p:spPr>
          <a:xfrm>
            <a:off x="422275" y="1241425"/>
            <a:ext cx="5951538" cy="3348038"/>
          </a:xfrm>
          <a:prstGeom prst="rect">
            <a:avLst/>
          </a:prstGeom>
        </p:spPr>
      </p:sp>
      <p:sp>
        <p:nvSpPr>
          <p:cNvPr id="585"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a:latin typeface="arial"/>
            </a:endParaRPr>
          </a:p>
        </p:txBody>
      </p:sp>
      <p:sp>
        <p:nvSpPr>
          <p:cNvPr id="586"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3719C2D-0917-43C3-8F78-4A53998BC031}" type="slidenum">
              <a:rPr lang="lv-LV" sz="1200" b="0" strike="noStrike" spc="-1">
                <a:solidFill>
                  <a:srgbClr val="000000"/>
                </a:solidFill>
                <a:latin typeface="+mn-lt"/>
                <a:ea typeface="+mn-ea"/>
              </a:rPr>
              <a:t>1</a:t>
            </a:fld>
            <a:endParaRPr lang="lv-LV" sz="12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 name="PlaceHolder 1"/>
          <p:cNvSpPr>
            <a:spLocks noGrp="1" noRot="1" noChangeAspect="1"/>
          </p:cNvSpPr>
          <p:nvPr>
            <p:ph type="sldImg"/>
          </p:nvPr>
        </p:nvSpPr>
        <p:spPr>
          <a:xfrm>
            <a:off x="422275" y="1241425"/>
            <a:ext cx="5951538" cy="3348038"/>
          </a:xfrm>
          <a:prstGeom prst="rect">
            <a:avLst/>
          </a:prstGeom>
        </p:spPr>
      </p:sp>
      <p:sp>
        <p:nvSpPr>
          <p:cNvPr id="630"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Jebkurš remonts vai nomaiņa jāveic:</a:t>
            </a:r>
          </a:p>
          <a:p>
            <a:r>
              <a:rPr lang="lv-LV" sz="2000" b="0" strike="noStrike" spc="-1" dirty="0" smtClean="0">
                <a:latin typeface="arial"/>
              </a:rPr>
              <a:t>- bez maksas;</a:t>
            </a:r>
          </a:p>
          <a:p>
            <a:r>
              <a:rPr lang="lv-LV" sz="2000" b="0" strike="noStrike" spc="-1" dirty="0" smtClean="0">
                <a:latin typeface="arial"/>
              </a:rPr>
              <a:t>- saprātīgā laikā, un</a:t>
            </a:r>
          </a:p>
          <a:p>
            <a:r>
              <a:rPr lang="lv-LV" sz="2000" b="0" strike="noStrike" spc="-1" dirty="0" smtClean="0">
                <a:latin typeface="arial"/>
              </a:rPr>
              <a:t>- bez ievērojamām neērtībām patērētājam.</a:t>
            </a:r>
          </a:p>
          <a:p>
            <a:endParaRPr lang="lv-LV" sz="2000" b="0" strike="noStrike" spc="-1" dirty="0" smtClean="0">
              <a:latin typeface="arial"/>
            </a:endParaRPr>
          </a:p>
          <a:p>
            <a:r>
              <a:rPr lang="lv-LV" sz="2000" b="0" strike="noStrike" spc="-1" dirty="0" smtClean="0">
                <a:latin typeface="arial"/>
              </a:rPr>
              <a:t>Pārdevējam ir ļoti svarīgi ievērot visas trīs iepriekš minētās prasības.</a:t>
            </a:r>
          </a:p>
          <a:p>
            <a:endParaRPr lang="lv-LV" sz="2000" b="0" strike="noStrike" spc="-1" dirty="0" smtClean="0">
              <a:latin typeface="arial"/>
            </a:endParaRPr>
          </a:p>
          <a:p>
            <a:r>
              <a:rPr lang="lv-LV" sz="2000" b="0" strike="noStrike" spc="-1" dirty="0" smtClean="0">
                <a:latin typeface="arial"/>
              </a:rPr>
              <a:t>Prasība bez maksas veikt remontu vai nomaiņu nozīmē, ka pārdevējam būs jāsedz visas nepieciešamās darbaspēka, materiālu, transportēšanas, uzstādīšanas </a:t>
            </a:r>
            <a:r>
              <a:rPr lang="lv-LV" sz="2000" b="0" strike="noStrike" spc="-1" dirty="0" err="1" smtClean="0">
                <a:latin typeface="arial"/>
              </a:rPr>
              <a:t>uc</a:t>
            </a:r>
            <a:r>
              <a:rPr lang="lv-LV" sz="2000" b="0" strike="noStrike" spc="-1" dirty="0" smtClean="0">
                <a:latin typeface="arial"/>
              </a:rPr>
              <a:t> izmaksas.</a:t>
            </a:r>
          </a:p>
          <a:p>
            <a:endParaRPr lang="lv-LV" sz="2000" b="0" strike="noStrike" spc="-1" dirty="0" smtClean="0">
              <a:latin typeface="arial"/>
            </a:endParaRPr>
          </a:p>
          <a:p>
            <a:r>
              <a:rPr lang="lv-LV" sz="2000" b="0" strike="noStrike" spc="-1" dirty="0" smtClean="0">
                <a:latin typeface="arial"/>
              </a:rPr>
              <a:t>Attiecībā uz citām prasībām likumā tiek izmantota valoda, kuru daudzi uzskatītu par pārāk neskaidru. Piemēram, cik ilgs ir saprātīgais laiks? Vai arī ko nozīmē "ievērojamas neērtības"?</a:t>
            </a:r>
          </a:p>
          <a:p>
            <a:endParaRPr lang="lv-LV" sz="2000" b="0" strike="noStrike" spc="-1" dirty="0" smtClean="0">
              <a:latin typeface="arial"/>
            </a:endParaRPr>
          </a:p>
          <a:p>
            <a:r>
              <a:rPr lang="lv-LV" sz="2000" b="0" strike="noStrike" spc="-1" dirty="0" smtClean="0">
                <a:latin typeface="arial"/>
              </a:rPr>
              <a:t>Šāda valoda tiek lietota, jo apstākļi katrā gadījumā ievērojami atšķiras. Šī iemesla dēļ likums paredz, ka, lai noteiktu šo noteikumu saturu, būtu jāņem vērā preču veids un mērķis, kādam patērētājs tos pieprasīja.</a:t>
            </a:r>
          </a:p>
          <a:p>
            <a:endParaRPr lang="lv-LV" sz="2000" b="0" strike="noStrike" spc="-1" dirty="0" smtClean="0">
              <a:latin typeface="arial"/>
            </a:endParaRPr>
          </a:p>
          <a:p>
            <a:r>
              <a:rPr lang="lv-LV" sz="2000" b="0" strike="noStrike" spc="-1" dirty="0" smtClean="0">
                <a:latin typeface="arial"/>
              </a:rPr>
              <a:t>Piemēram, ja patērētājs iegādājas viedtālruni, kuru viņš katru dienu plāno izmantot zvaniem, ziņojumiem, plānošanai, multivides lietošanai utt., neatbilstības gadījumā jebkura nomaiņa vai remonts jāveic dažās dienās, jo pretējā gadījumā tas izraisīs ievērojamas neērtības patērētājam.</a:t>
            </a:r>
          </a:p>
          <a:p>
            <a:endParaRPr lang="lv-LV" sz="2000" b="0" strike="noStrike" spc="-1" dirty="0" smtClean="0">
              <a:latin typeface="arial"/>
            </a:endParaRPr>
          </a:p>
          <a:p>
            <a:r>
              <a:rPr lang="lv-LV" sz="2000" b="0" strike="noStrike" spc="-1" dirty="0" smtClean="0">
                <a:latin typeface="arial"/>
              </a:rPr>
              <a:t>Cits piemērs, ja patērētājs pasūtīja spilvenu, kuru viņš izmantoja laiku pa laikam un kuru pārdevējs piegādāja nedēļas laikā, nomaiņas gadījumā, saprātīgais laiks parasti nepārsniegs sākotnējo piegādes laiku.</a:t>
            </a:r>
            <a:endParaRPr lang="lv-LV" sz="2000" b="0" strike="noStrike" spc="-1" dirty="0">
              <a:latin typeface="arial"/>
            </a:endParaRPr>
          </a:p>
        </p:txBody>
      </p:sp>
      <p:sp>
        <p:nvSpPr>
          <p:cNvPr id="631"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E8B23840-BD67-4063-8503-18B3E948A0AF}" type="slidenum">
              <a:rPr lang="lv-LV" sz="1200" b="0" strike="noStrike" spc="-1">
                <a:solidFill>
                  <a:srgbClr val="000000"/>
                </a:solidFill>
                <a:latin typeface="+mn-lt"/>
                <a:ea typeface="+mn-ea"/>
              </a:rPr>
              <a:t>10</a:t>
            </a:fld>
            <a:endParaRPr lang="lv-LV" sz="1200" b="0" strike="noStrike" spc="-1">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 name="PlaceHolder 1"/>
          <p:cNvSpPr>
            <a:spLocks noGrp="1" noRot="1" noChangeAspect="1"/>
          </p:cNvSpPr>
          <p:nvPr>
            <p:ph type="sldImg"/>
          </p:nvPr>
        </p:nvSpPr>
        <p:spPr>
          <a:xfrm>
            <a:off x="422275" y="1241425"/>
            <a:ext cx="5951538" cy="3348038"/>
          </a:xfrm>
          <a:prstGeom prst="rect">
            <a:avLst/>
          </a:prstGeom>
        </p:spPr>
      </p:sp>
      <p:sp>
        <p:nvSpPr>
          <p:cNvPr id="633"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Tagad parunāsim par patērētāja izvēles brīvības ierobežojumiem attiecībā uz otrā līmeņa tiesībām.</a:t>
            </a:r>
            <a:endParaRPr lang="lv-LV" sz="2000" b="0" strike="noStrike" spc="-1" dirty="0">
              <a:latin typeface="arial"/>
            </a:endParaRPr>
          </a:p>
        </p:txBody>
      </p:sp>
      <p:sp>
        <p:nvSpPr>
          <p:cNvPr id="634"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A1B890C6-A1A5-471B-BB5A-7BBF3C1A717F}" type="slidenum">
              <a:rPr lang="lv-LV" sz="1200" b="0" strike="noStrike" spc="-1">
                <a:solidFill>
                  <a:srgbClr val="000000"/>
                </a:solidFill>
                <a:latin typeface="+mn-lt"/>
                <a:ea typeface="+mn-ea"/>
              </a:rPr>
              <a:t>11</a:t>
            </a:fld>
            <a:endParaRPr lang="lv-LV" sz="1200" b="0" strike="noStrike" spc="-1">
              <a:latin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 name="PlaceHolder 1"/>
          <p:cNvSpPr>
            <a:spLocks noGrp="1" noRot="1" noChangeAspect="1"/>
          </p:cNvSpPr>
          <p:nvPr>
            <p:ph type="sldImg"/>
          </p:nvPr>
        </p:nvSpPr>
        <p:spPr>
          <a:xfrm>
            <a:off x="422275" y="1241425"/>
            <a:ext cx="5951538" cy="3348038"/>
          </a:xfrm>
          <a:prstGeom prst="rect">
            <a:avLst/>
          </a:prstGeom>
        </p:spPr>
      </p:sp>
      <p:sp>
        <p:nvSpPr>
          <p:cNvPr id="636"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Ja pārdevējs saprātīgā laikā vai bez ievērojamām neērtībām patērētājam nenodrošina remontu vai nomaiņu, patērētājam ir tiesības izmantot savas otrā līmeņa tiesības.</a:t>
            </a:r>
            <a:endParaRPr lang="lv-LV" sz="2000" b="0" strike="noStrike" spc="-1" dirty="0">
              <a:latin typeface="arial"/>
            </a:endParaRPr>
          </a:p>
        </p:txBody>
      </p:sp>
      <p:sp>
        <p:nvSpPr>
          <p:cNvPr id="637"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A55C6D4-2B5E-49F0-9D0F-D6D9E8582A3B}" type="slidenum">
              <a:rPr lang="lv-LV" sz="1200" b="0" strike="noStrike" spc="-1">
                <a:solidFill>
                  <a:srgbClr val="000000"/>
                </a:solidFill>
                <a:latin typeface="+mn-lt"/>
                <a:ea typeface="+mn-ea"/>
              </a:rPr>
              <a:t>12</a:t>
            </a:fld>
            <a:endParaRPr lang="lv-LV" sz="1200" b="0" strike="noStrike" spc="-1">
              <a:latin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 name="PlaceHolder 1"/>
          <p:cNvSpPr>
            <a:spLocks noGrp="1" noRot="1" noChangeAspect="1"/>
          </p:cNvSpPr>
          <p:nvPr>
            <p:ph type="sldImg"/>
          </p:nvPr>
        </p:nvSpPr>
        <p:spPr>
          <a:xfrm>
            <a:off x="422275" y="1241425"/>
            <a:ext cx="5951538" cy="3348038"/>
          </a:xfrm>
          <a:prstGeom prst="rect">
            <a:avLst/>
          </a:prstGeom>
        </p:spPr>
      </p:sp>
      <p:sp>
        <p:nvSpPr>
          <p:cNvPr id="639"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Patērētāja izvēles brīvība attiecībā uz otrā līmeņa tiesībām ir pakļauta šādiem ierobežojumiem:</a:t>
            </a:r>
          </a:p>
          <a:p>
            <a:r>
              <a:rPr lang="lv-LV" sz="2000" b="0" strike="noStrike" spc="-1" dirty="0" smtClean="0">
                <a:latin typeface="arial"/>
              </a:rPr>
              <a:t>1. Patērētājam nav tiesību uz līguma izbeigšanu, ja neatbilstība ir neliela;</a:t>
            </a:r>
          </a:p>
          <a:p>
            <a:pPr marL="216000" indent="-216000">
              <a:lnSpc>
                <a:spcPct val="100000"/>
              </a:lnSpc>
            </a:pPr>
            <a:r>
              <a:rPr lang="lv-LV" sz="2000" b="0" strike="noStrike" spc="-1" dirty="0" smtClean="0">
                <a:latin typeface="arial"/>
              </a:rPr>
              <a:t>2. </a:t>
            </a:r>
            <a:r>
              <a:rPr lang="lv-LV" sz="2000" b="0" strike="noStrike" spc="-1" smtClean="0">
                <a:latin typeface="Nimbus Sans"/>
              </a:rPr>
              <a:t>līguma atcelšanas gadījumā var tikt ņemts vērā preces nolietojums vai labums, ko patērētājs guvis, lietojot preci, un par ko līgumslēdzējas puses ir vienojušās.</a:t>
            </a:r>
            <a:endParaRPr lang="lv-LV" sz="2000" b="0" strike="noStrike" spc="-1" dirty="0">
              <a:latin typeface="Nimbus Sans"/>
            </a:endParaRPr>
          </a:p>
        </p:txBody>
      </p:sp>
      <p:sp>
        <p:nvSpPr>
          <p:cNvPr id="640"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B66EC920-55C3-4382-B4E7-A63B3B356C63}" type="slidenum">
              <a:rPr lang="lv-LV" sz="1200" b="0" strike="noStrike" spc="-1">
                <a:solidFill>
                  <a:srgbClr val="000000"/>
                </a:solidFill>
                <a:latin typeface="+mn-lt"/>
                <a:ea typeface="+mn-ea"/>
              </a:rPr>
              <a:t>13</a:t>
            </a:fld>
            <a:endParaRPr lang="lv-LV" sz="1200" b="0" strike="noStrike" spc="-1">
              <a:latin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 name="PlaceHolder 1"/>
          <p:cNvSpPr>
            <a:spLocks noGrp="1" noRot="1" noChangeAspect="1"/>
          </p:cNvSpPr>
          <p:nvPr>
            <p:ph type="sldImg"/>
          </p:nvPr>
        </p:nvSpPr>
        <p:spPr>
          <a:xfrm>
            <a:off x="422275" y="1241425"/>
            <a:ext cx="5951538" cy="3348038"/>
          </a:xfrm>
          <a:prstGeom prst="rect">
            <a:avLst/>
          </a:prstGeom>
        </p:spPr>
      </p:sp>
      <p:sp>
        <p:nvSpPr>
          <p:cNvPr id="642" name="PlaceHolder 2"/>
          <p:cNvSpPr>
            <a:spLocks noGrp="1"/>
          </p:cNvSpPr>
          <p:nvPr>
            <p:ph type="body"/>
          </p:nvPr>
        </p:nvSpPr>
        <p:spPr>
          <a:xfrm>
            <a:off x="679680" y="4777200"/>
            <a:ext cx="5436000" cy="3906360"/>
          </a:xfrm>
          <a:prstGeom prst="rect">
            <a:avLst/>
          </a:prstGeom>
        </p:spPr>
        <p:txBody>
          <a:bodyPr lIns="0" tIns="0" rIns="0" bIns="0">
            <a:noAutofit/>
          </a:bodyPr>
          <a:lstStyle/>
          <a:p>
            <a:r>
              <a:rPr lang="lv-LV" sz="2000" b="0" strike="noStrike" spc="-1" dirty="0" smtClean="0">
                <a:latin typeface="arial"/>
              </a:rPr>
              <a:t>Apkopojot šīs tēmas galvenās idejas, mēs apspriedīsim dažas tipiskas kļūdas, kuras pārdevēji bieži pieļauj, noraidot patērētāju pretenzijas.</a:t>
            </a:r>
          </a:p>
          <a:p>
            <a:endParaRPr lang="lv-LV" sz="2000" b="0" strike="noStrike" spc="-1" dirty="0" smtClean="0">
              <a:latin typeface="arial"/>
            </a:endParaRPr>
          </a:p>
          <a:p>
            <a:r>
              <a:rPr lang="lv-LV" sz="2000" b="0" strike="noStrike" spc="-1" dirty="0" smtClean="0">
                <a:latin typeface="arial"/>
              </a:rPr>
              <a:t>Viens no biežākajiem tirgotāju reakciju veidiem ir, ka precēm nav ražošanas defektu. Šī atbilde nav adekvāta, jo pārdevējs ir atbildīgs par plašu iespējamo defektu klāstu, kas bija piegādes brīdī, un ražošanas defekti veido tikai daļu no šī diapazona.</a:t>
            </a:r>
          </a:p>
          <a:p>
            <a:endParaRPr lang="lv-LV" sz="2000" b="0" strike="noStrike" spc="-1" dirty="0" smtClean="0">
              <a:latin typeface="arial"/>
            </a:endParaRPr>
          </a:p>
          <a:p>
            <a:r>
              <a:rPr lang="lv-LV" sz="2000" b="0" strike="noStrike" spc="-1" dirty="0" smtClean="0">
                <a:latin typeface="arial"/>
              </a:rPr>
              <a:t>Nākamā pārdevēja kļūda ir svarīgas informācijas nesniegšana par produktu. Informācijas trūkums var izraisīt neatbilstību, piemēram, tāpēc, ka preces neatbilst to aprakstam vai informācijas trūkums ietekmē patērētāja pamatotas cerības.</a:t>
            </a:r>
          </a:p>
          <a:p>
            <a:endParaRPr lang="lv-LV" sz="2000" b="0" strike="noStrike" spc="-1" dirty="0" smtClean="0">
              <a:latin typeface="arial"/>
            </a:endParaRPr>
          </a:p>
          <a:p>
            <a:r>
              <a:rPr lang="lv-LV" sz="2000" b="0" strike="noStrike" spc="-1" dirty="0" smtClean="0">
                <a:latin typeface="arial"/>
              </a:rPr>
              <a:t>Daudzi patērētāji, kuri izmanto savas tiesības neatbilstības gadījumā, saņem atbildi, ka pārdevēja vai ražotāja garantija neattiecas uz konkrēto defektu. Šī atbilde ir nepietiekama, jo pārdevējs ir atbildīgs par neatbilstību saskaņā ar likumu, tāpēc, pat ja garantija nav piemērojama, pārdevējam būtu jāizskata arī patērētāja sūdzība, pamatojoties uz likumu.</a:t>
            </a:r>
          </a:p>
          <a:p>
            <a:endParaRPr lang="lv-LV" sz="2000" b="0" strike="noStrike" spc="-1" dirty="0" smtClean="0">
              <a:latin typeface="arial"/>
            </a:endParaRPr>
          </a:p>
          <a:p>
            <a:r>
              <a:rPr lang="lv-LV" sz="2000" b="0" strike="noStrike" spc="-1" dirty="0" smtClean="0">
                <a:latin typeface="arial"/>
              </a:rPr>
              <a:t>Nākamā problēma parasti rodas tāpēc, ka tirgotāju vidū trūkst zināšanu par 6 mēnešu periodu, kura laikā viņiem ir pienākums pierādīt, ka preču piegādes brīdī neatbilstība nebija. Piemēram, tā ir parasta situācija, kad gadījumā, ja neatbilstība kļūst acīmredzama pirmajos sešos mēnešos pēc preču piegādes, pārdevējs atbild, ka vaina ir patērētājam, nesniedzot nekādus pierādījumus. Ja pārdevēji rīkojas šādi, viņam ir ļoti liels risks zaudēt.</a:t>
            </a:r>
          </a:p>
          <a:p>
            <a:endParaRPr lang="lv-LV" sz="2000" b="0" strike="noStrike" spc="-1" dirty="0" smtClean="0">
              <a:latin typeface="arial"/>
            </a:endParaRPr>
          </a:p>
          <a:p>
            <a:r>
              <a:rPr lang="lv-LV" sz="2000" b="0" strike="noStrike" spc="-1" dirty="0" smtClean="0">
                <a:latin typeface="arial"/>
              </a:rPr>
              <a:t>Un pēdējais, bet ne mazāk svarīgais, daudzi tirgotāji nepiešķir patērētājiem izvēles brīvību attiecībā uz četrām viņu </a:t>
            </a:r>
            <a:r>
              <a:rPr lang="lv-LV" sz="2000" b="0" strike="noStrike" spc="-1" dirty="0" err="1" smtClean="0">
                <a:latin typeface="arial"/>
              </a:rPr>
              <a:t>pamattiesībām</a:t>
            </a:r>
            <a:r>
              <a:rPr lang="lv-LV" sz="2000" b="0" strike="noStrike" spc="-1" dirty="0" smtClean="0">
                <a:latin typeface="arial"/>
              </a:rPr>
              <a:t>. Piemēram, daži tirgotāji pieņem "tikai remonta" politiku un automātiski atsakās ievērot patērētāja pieprasījumus veikt nomaiņu vai vēl sliktāk </a:t>
            </a:r>
            <a:r>
              <a:rPr lang="lv-LV" sz="2000" b="0" strike="noStrike" spc="-1" smtClean="0">
                <a:latin typeface="arial"/>
              </a:rPr>
              <a:t>- veikt </a:t>
            </a:r>
            <a:r>
              <a:rPr lang="lv-LV" sz="2000" b="0" strike="noStrike" spc="-1" dirty="0" smtClean="0">
                <a:latin typeface="arial"/>
              </a:rPr>
              <a:t>remontu, pat neinformējot patērētāju par šo lēmumu! Šāda rīcība ir patērētāju tiesību aktu pārkāpums un novedīs pie zaudētām juridiskām cīņām.</a:t>
            </a:r>
            <a:endParaRPr lang="lv-LV" sz="2000" b="0" strike="noStrike" spc="-1" dirty="0">
              <a:latin typeface="arial"/>
            </a:endParaRPr>
          </a:p>
        </p:txBody>
      </p:sp>
      <p:sp>
        <p:nvSpPr>
          <p:cNvPr id="643"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64DFDDDA-4BCF-4B73-86F9-CAE908DD86AB}" type="slidenum">
              <a:rPr lang="lv-LV" sz="1200" b="0" strike="noStrike" spc="-1">
                <a:solidFill>
                  <a:srgbClr val="000000"/>
                </a:solidFill>
                <a:latin typeface="+mn-lt"/>
                <a:ea typeface="+mn-ea"/>
              </a:rPr>
              <a:t>14</a:t>
            </a:fld>
            <a:endParaRPr lang="lv-LV"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 name="PlaceHolder 1"/>
          <p:cNvSpPr>
            <a:spLocks noGrp="1" noRot="1" noChangeAspect="1"/>
          </p:cNvSpPr>
          <p:nvPr>
            <p:ph type="sldImg"/>
          </p:nvPr>
        </p:nvSpPr>
        <p:spPr>
          <a:xfrm>
            <a:off x="422275" y="1241425"/>
            <a:ext cx="5951538" cy="3348038"/>
          </a:xfrm>
          <a:prstGeom prst="rect">
            <a:avLst/>
          </a:prstGeom>
        </p:spPr>
      </p:sp>
      <p:sp>
        <p:nvSpPr>
          <p:cNvPr id="594"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a:latin typeface="arial"/>
            </a:endParaRPr>
          </a:p>
        </p:txBody>
      </p:sp>
      <p:sp>
        <p:nvSpPr>
          <p:cNvPr id="595"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0EF718E1-15FF-4312-8046-063E35C7555F}" type="slidenum">
              <a:rPr lang="lv-LV" sz="1200" b="0" strike="noStrike" spc="-1">
                <a:solidFill>
                  <a:srgbClr val="000000"/>
                </a:solidFill>
                <a:latin typeface="Calibri"/>
                <a:ea typeface="+mn-ea"/>
              </a:rPr>
              <a:t>2</a:t>
            </a:fld>
            <a:endParaRPr lang="lv-LV" sz="12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 name="PlaceHolder 1"/>
          <p:cNvSpPr>
            <a:spLocks noGrp="1" noRot="1" noChangeAspect="1"/>
          </p:cNvSpPr>
          <p:nvPr>
            <p:ph type="sldImg"/>
          </p:nvPr>
        </p:nvSpPr>
        <p:spPr>
          <a:xfrm>
            <a:off x="422275" y="1241425"/>
            <a:ext cx="5951538" cy="3348038"/>
          </a:xfrm>
          <a:prstGeom prst="rect">
            <a:avLst/>
          </a:prstGeom>
        </p:spPr>
      </p:sp>
      <p:sp>
        <p:nvSpPr>
          <p:cNvPr id="609" name="PlaceHolder 2"/>
          <p:cNvSpPr>
            <a:spLocks noGrp="1"/>
          </p:cNvSpPr>
          <p:nvPr>
            <p:ph type="body"/>
          </p:nvPr>
        </p:nvSpPr>
        <p:spPr>
          <a:xfrm>
            <a:off x="679680" y="4777200"/>
            <a:ext cx="5436000" cy="3906360"/>
          </a:xfrm>
          <a:prstGeom prst="rect">
            <a:avLst/>
          </a:prstGeom>
        </p:spPr>
        <p:txBody>
          <a:bodyPr lIns="0" tIns="0" rIns="0" bIns="0">
            <a:noAutofit/>
          </a:bodyPr>
          <a:lstStyle/>
          <a:p>
            <a:r>
              <a:rPr lang="lv-LV" sz="2000" b="0" strike="noStrike" spc="-1" dirty="0" smtClean="0">
                <a:latin typeface="arial"/>
              </a:rPr>
              <a:t>Tā kā garantijas ir brīvprātīgas</a:t>
            </a:r>
            <a:r>
              <a:rPr lang="lv-LV" sz="2000" b="0" strike="noStrike" spc="-1" baseline="0" dirty="0" smtClean="0">
                <a:latin typeface="arial"/>
              </a:rPr>
              <a:t> </a:t>
            </a:r>
            <a:r>
              <a:rPr lang="lv-LV" sz="2000" b="0" strike="noStrike" spc="-1" dirty="0" smtClean="0">
                <a:latin typeface="arial"/>
              </a:rPr>
              <a:t>un to saturs ir atkarīgs gandrīz tikai no to izdevēju gribas, mēs šajā kursā tās neapskatīsim. Tas tomēr nenozīmē, ka garantijas nav svarīgas, kā jūs to redzēsiet pēc mirkļa.</a:t>
            </a:r>
          </a:p>
          <a:p>
            <a:endParaRPr lang="lv-LV" sz="2000" b="0" strike="noStrike" spc="-1" dirty="0" smtClean="0">
              <a:latin typeface="arial"/>
            </a:endParaRPr>
          </a:p>
          <a:p>
            <a:r>
              <a:rPr lang="lv-LV" sz="2000" b="0" strike="noStrike" spc="-1" dirty="0" smtClean="0">
                <a:latin typeface="arial"/>
              </a:rPr>
              <a:t>Tātad, apspriedīsim juridisko atbildības režīmu par preču un pakalpojumu atbilstību.</a:t>
            </a:r>
          </a:p>
          <a:p>
            <a:endParaRPr lang="lv-LV" sz="2000" b="0" strike="noStrike" spc="-1" dirty="0" smtClean="0">
              <a:latin typeface="arial"/>
            </a:endParaRPr>
          </a:p>
          <a:p>
            <a:r>
              <a:rPr lang="lv-LV" sz="2000" b="0" strike="noStrike" spc="-1" dirty="0" smtClean="0">
                <a:latin typeface="arial"/>
              </a:rPr>
              <a:t>Mēs sāksim ar laika ierobežojumiem. Šajā slaidā jūs varat redzēt, ka ir trīs laika ierobežojumi, kas patērētājam būtu jāzina. Visi no tiem ir svarīgi, tāpēc patērētājiem ieteicams tos pārbaudīt katru reizi, kad rodas problēmas ar preču kvalitāti.</a:t>
            </a:r>
          </a:p>
          <a:p>
            <a:endParaRPr lang="lv-LV" sz="2000" b="0" strike="noStrike" spc="-1" dirty="0" smtClean="0">
              <a:latin typeface="arial"/>
            </a:endParaRPr>
          </a:p>
          <a:p>
            <a:r>
              <a:rPr lang="lv-LV" sz="2000" b="0" strike="noStrike" spc="-1" dirty="0" smtClean="0">
                <a:latin typeface="arial"/>
              </a:rPr>
              <a:t>Pirmais ir laika periods, kurā pārdevējs ir atbildīgs par preču neatbilstību, ir 2 gadi. Šis 2 gadu periods sākas no preču piegādes brīža.</a:t>
            </a:r>
          </a:p>
          <a:p>
            <a:endParaRPr lang="lv-LV" sz="2000" b="0" strike="noStrike" spc="-1" dirty="0" smtClean="0">
              <a:latin typeface="arial"/>
            </a:endParaRPr>
          </a:p>
          <a:p>
            <a:pPr marL="216000" indent="-216000">
              <a:lnSpc>
                <a:spcPct val="100000"/>
              </a:lnSpc>
            </a:pPr>
            <a:r>
              <a:rPr lang="lv-LV" sz="2000" b="0" strike="noStrike" spc="-1" dirty="0" smtClean="0">
                <a:latin typeface="Nimbus Sans"/>
              </a:rPr>
              <a:t>Lūdzam ņemt vērā, ka Patēriņa preču </a:t>
            </a:r>
            <a:r>
              <a:rPr lang="lv-LV" sz="2000" b="0" strike="noStrike" spc="-1" dirty="0" err="1" smtClean="0">
                <a:latin typeface="Nimbus Sans"/>
              </a:rPr>
              <a:t>pārdošas</a:t>
            </a:r>
            <a:r>
              <a:rPr lang="lv-LV" sz="2000" b="0" strike="noStrike" spc="-1" dirty="0" smtClean="0">
                <a:latin typeface="Nimbus Sans"/>
              </a:rPr>
              <a:t> direktīva piešķir dalībvalstīm tiesības paredzēt savas valsts likumdošanā iespēju patērētājam un pārdevējam vienoties par saīsinātu atbildības termiņu lietoto preču pārdošanas gadījumā. Tomēr, arī šajā gadījumā atbildības termiņš nevar būt īsāks par vienu gadu. Latvija izvēlējās šis tiesības neizmantot, tādēļ atbildības termiņš gan attiecībā uz jaunām gan attiecībā uz lietotām precēm mūsu valstī ir vienāds, tas ir, divi gadi.</a:t>
            </a:r>
          </a:p>
          <a:p>
            <a:pPr marL="216000" indent="-216000">
              <a:lnSpc>
                <a:spcPct val="100000"/>
              </a:lnSpc>
            </a:pPr>
            <a:endParaRPr lang="lv-LV" sz="2000" b="0" strike="noStrike" spc="-1" dirty="0" smtClean="0">
              <a:latin typeface="Nimbus Sans"/>
            </a:endParaRPr>
          </a:p>
          <a:p>
            <a:pPr marL="216000" indent="-216000">
              <a:lnSpc>
                <a:spcPct val="100000"/>
              </a:lnSpc>
            </a:pPr>
            <a:r>
              <a:rPr lang="lv-LV" sz="2000" b="0" strike="noStrike" spc="-1" dirty="0" smtClean="0">
                <a:latin typeface="Nimbus Sans"/>
              </a:rPr>
              <a:t>ES dalībvalstīm ir arī tiesības ieviest savā likumdošanā divu mēnešu termiņu, kura laikā patērētājam ir pienākums informēt pārdevēju par neatbilstības atklāšanos. Šis periods sākas no brīža, kad patērētājs atklāja neatbilstību. Dažas dalībvalstis, ieskaitot Latviju, izmantoja šis tiesības un ieviesa likumdošanā šo termiņu. Būtiski ir atzīmēt, ka lai ievērotu šo termiņu patērētājam pietiek informēt pārdevēju par neatbilstības atklāšanas faktu. Šajā brīdī viņam nav jāiesniedz neatbilstības atklāšanas pierādījumi vai citi dokumenti. </a:t>
            </a:r>
            <a:r>
              <a:rPr lang="lv-LV" sz="2000" b="0" strike="noStrike" spc="-1" smtClean="0">
                <a:latin typeface="Nimbus Sans"/>
              </a:rPr>
              <a:t>Tomēr, praksē patērētāji bieži vien uzreiz iesniedz pārdevējam pilnu iesniegumu un pievieno visus pierādījumus.</a:t>
            </a:r>
          </a:p>
          <a:p>
            <a:endParaRPr lang="lv-LV" sz="2000" b="0" strike="noStrike" spc="-1" dirty="0" smtClean="0">
              <a:latin typeface="arial"/>
            </a:endParaRPr>
          </a:p>
          <a:p>
            <a:r>
              <a:rPr lang="lv-LV" sz="2000" b="0" strike="noStrike" spc="-1" dirty="0" smtClean="0">
                <a:latin typeface="arial"/>
              </a:rPr>
              <a:t>Abi laika posmi, par kuriem mēs iepriekš runājām, ir svarīgi, lai patērētāji tos ievērotu. Piemēram, pārdevējs nebūs atbildīgs par neatbilstību, kas parādījās pēc 2 gadu termiņa beigām vai ja patērētājs divu mēnešu laikā nepaziņoja pārdevējam par neatbilstību. Šādos gadījumos patērētāja vienīgā iespēja varētu būt garantija, ja tā ir pieejama.</a:t>
            </a:r>
          </a:p>
          <a:p>
            <a:endParaRPr lang="lv-LV" sz="2000" b="0" strike="noStrike" spc="-1" dirty="0" smtClean="0">
              <a:latin typeface="arial"/>
            </a:endParaRPr>
          </a:p>
          <a:p>
            <a:r>
              <a:rPr lang="lv-LV" sz="2000" b="0" strike="noStrike" spc="-1" dirty="0" smtClean="0">
                <a:latin typeface="arial"/>
              </a:rPr>
              <a:t>Trešais laika periods, salīdzinot ar pārējiem diviem, nav izšķirošs, tas ir, tā neievērošana neatbrīvo pārdevēju no viņa atbildības par neatbilstību. Tam ir pavisam cits raksturs, jo tas nosaka pierādīšanas pienākuma sadalījumu starp patērētāju un tirgotāju.</a:t>
            </a:r>
            <a:endParaRPr lang="lv-LV" sz="2000" b="0" strike="noStrike" spc="-1" dirty="0">
              <a:latin typeface="arial"/>
            </a:endParaRPr>
          </a:p>
        </p:txBody>
      </p:sp>
      <p:sp>
        <p:nvSpPr>
          <p:cNvPr id="610"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7E740CA-9B53-442C-847D-458EF6BE294E}" type="slidenum">
              <a:rPr lang="lv-LV" sz="1200" b="0" strike="noStrike" spc="-1">
                <a:solidFill>
                  <a:srgbClr val="000000"/>
                </a:solidFill>
                <a:latin typeface="+mn-lt"/>
                <a:ea typeface="+mn-ea"/>
              </a:rPr>
              <a:t>3</a:t>
            </a:fld>
            <a:endParaRPr lang="lv-LV" sz="12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 name="PlaceHolder 1"/>
          <p:cNvSpPr>
            <a:spLocks noGrp="1" noRot="1" noChangeAspect="1"/>
          </p:cNvSpPr>
          <p:nvPr>
            <p:ph type="sldImg"/>
          </p:nvPr>
        </p:nvSpPr>
        <p:spPr>
          <a:xfrm>
            <a:off x="422275" y="1241425"/>
            <a:ext cx="5951538" cy="3348038"/>
          </a:xfrm>
          <a:prstGeom prst="rect">
            <a:avLst/>
          </a:prstGeom>
        </p:spPr>
      </p:sp>
      <p:sp>
        <p:nvSpPr>
          <p:cNvPr id="612" name="PlaceHolder 2"/>
          <p:cNvSpPr>
            <a:spLocks noGrp="1"/>
          </p:cNvSpPr>
          <p:nvPr>
            <p:ph type="body"/>
          </p:nvPr>
        </p:nvSpPr>
        <p:spPr>
          <a:xfrm>
            <a:off x="679680" y="4777200"/>
            <a:ext cx="5436000" cy="3906360"/>
          </a:xfrm>
          <a:prstGeom prst="rect">
            <a:avLst/>
          </a:prstGeom>
        </p:spPr>
        <p:txBody>
          <a:bodyPr lIns="0" tIns="0" rIns="0" bIns="0">
            <a:noAutofit/>
          </a:bodyPr>
          <a:lstStyle/>
          <a:p>
            <a:r>
              <a:rPr lang="lv-LV" sz="2000" b="0" strike="noStrike" spc="-1" dirty="0" smtClean="0">
                <a:latin typeface="arial"/>
              </a:rPr>
              <a:t>Pārdevējs var būt atbildīgs tikai par tiem defektiem, kas bija piegādes brīdī.</a:t>
            </a:r>
          </a:p>
          <a:p>
            <a:endParaRPr lang="lv-LV" sz="2000" b="0" strike="noStrike" spc="-1" dirty="0" smtClean="0">
              <a:latin typeface="arial"/>
            </a:endParaRPr>
          </a:p>
          <a:p>
            <a:r>
              <a:rPr lang="lv-LV" sz="2000" b="0" strike="noStrike" spc="-1" dirty="0" smtClean="0">
                <a:latin typeface="arial"/>
              </a:rPr>
              <a:t>Diemžēl ļoti bieži neatbilstības cēlonis nav tik skaidrs. Piemēram, patērētāja pirktajam koka pusdienu galdam augšējā panelī izveidojās plaisa. Vai tā parādījās tāpēc, ka patērētājs galdu sabojāja? Vai arī tas saplīsa tāpēc, ka ražotājs nebija pareizi izžāvējis koksni vai pieļāva kādu citu tehnoloģisku kļūdu? Vai varbūt tāpēc, ka apstākļi pārdevēju noliktavā nebija atbilstoši? Kam ir pienākums pierādīt notikušo?</a:t>
            </a:r>
          </a:p>
          <a:p>
            <a:endParaRPr lang="lv-LV" sz="2000" b="0" strike="noStrike" spc="-1" dirty="0" smtClean="0">
              <a:latin typeface="arial"/>
            </a:endParaRPr>
          </a:p>
          <a:p>
            <a:r>
              <a:rPr lang="lv-LV" sz="2000" b="0" strike="noStrike" spc="-1" dirty="0" smtClean="0">
                <a:latin typeface="arial"/>
              </a:rPr>
              <a:t>Noteikums par 6 mēnešu laika periodu sniedz atbildi uz šo jautājumu.</a:t>
            </a:r>
          </a:p>
          <a:p>
            <a:endParaRPr lang="lv-LV" sz="2000" b="0" strike="noStrike" spc="-1" dirty="0" smtClean="0">
              <a:latin typeface="arial"/>
            </a:endParaRPr>
          </a:p>
          <a:p>
            <a:r>
              <a:rPr lang="lv-LV" sz="2000" b="0" strike="noStrike" spc="-1" dirty="0" smtClean="0">
                <a:latin typeface="arial"/>
              </a:rPr>
              <a:t>Ja neatbilstība atklājās pirmo sešu mēnešu laikā pēc piegādes, patērētājam jāpierāda tikai tās esamība. Tātad, ja tirgotājs apgalvo, ka defekts parādījās tikai pēc piegādes, piemēram, tāpēc, ka patērētājs nav pienācīgi rūpējies par galdu, pārdevējam tas jāpierāda. Ja tirgotājs to neizdara, viņš būs atbildīgs par neatbilstību.</a:t>
            </a:r>
          </a:p>
          <a:p>
            <a:endParaRPr lang="lv-LV" sz="2000" b="0" strike="noStrike" spc="-1" dirty="0" smtClean="0">
              <a:latin typeface="arial"/>
            </a:endParaRPr>
          </a:p>
          <a:p>
            <a:r>
              <a:rPr lang="lv-LV" sz="2000" b="0" strike="noStrike" spc="-1" dirty="0" smtClean="0">
                <a:latin typeface="arial"/>
              </a:rPr>
              <a:t>Līdz ar to, ja neatbilstība parādījās pēc sešu mēnešu termiņa beigām, pierādīšanas pienākums mainās, un tagad patērētājam ir jāpierāda, ka defekts pastāvēja piegādes brīdī.</a:t>
            </a:r>
            <a:endParaRPr lang="lv-LV" sz="2000" b="0" strike="noStrike" spc="-1" dirty="0">
              <a:latin typeface="arial"/>
            </a:endParaRPr>
          </a:p>
        </p:txBody>
      </p:sp>
      <p:sp>
        <p:nvSpPr>
          <p:cNvPr id="613"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A5A36C3D-24B0-4FA8-BCAF-1FDCCE4548A5}" type="slidenum">
              <a:rPr lang="lv-LV" sz="1200" b="0" strike="noStrike" spc="-1">
                <a:solidFill>
                  <a:srgbClr val="000000"/>
                </a:solidFill>
                <a:latin typeface="+mn-lt"/>
                <a:ea typeface="+mn-ea"/>
              </a:rPr>
              <a:t>4</a:t>
            </a:fld>
            <a:endParaRPr lang="lv-LV" sz="12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 name="PlaceHolder 1"/>
          <p:cNvSpPr>
            <a:spLocks noGrp="1" noRot="1" noChangeAspect="1"/>
          </p:cNvSpPr>
          <p:nvPr>
            <p:ph type="sldImg"/>
          </p:nvPr>
        </p:nvSpPr>
        <p:spPr>
          <a:xfrm>
            <a:off x="422275" y="1241425"/>
            <a:ext cx="5951538" cy="3348038"/>
          </a:xfrm>
          <a:prstGeom prst="rect">
            <a:avLst/>
          </a:prstGeom>
        </p:spPr>
      </p:sp>
      <p:sp>
        <p:nvSpPr>
          <p:cNvPr id="615" name="PlaceHolder 2"/>
          <p:cNvSpPr>
            <a:spLocks noGrp="1"/>
          </p:cNvSpPr>
          <p:nvPr>
            <p:ph type="body"/>
          </p:nvPr>
        </p:nvSpPr>
        <p:spPr>
          <a:xfrm>
            <a:off x="679680" y="4777200"/>
            <a:ext cx="5436000" cy="3906360"/>
          </a:xfrm>
          <a:prstGeom prst="rect">
            <a:avLst/>
          </a:prstGeom>
        </p:spPr>
        <p:txBody>
          <a:bodyPr lIns="0" tIns="0" rIns="0" bIns="0">
            <a:noAutofit/>
          </a:bodyPr>
          <a:lstStyle/>
          <a:p>
            <a:r>
              <a:rPr lang="lv-LV" sz="2000" b="0" strike="noStrike" spc="-1" dirty="0" smtClean="0">
                <a:latin typeface="arial"/>
              </a:rPr>
              <a:t>Bet ko tad, ja iepriekš minētajā piemērā pārdevējs teiktu, ka šāda plaisa galda augšējā panelī ir normāla parādība un netiek uzskatīta par defektu? Lai atbildētu uz šo jautājumu, ir jāzina, kā noteikt, vai problēmu patiešām kvalificē kā neatbilstību.</a:t>
            </a:r>
          </a:p>
          <a:p>
            <a:endParaRPr lang="lv-LV" sz="2000" b="0" strike="noStrike" spc="-1" dirty="0" smtClean="0">
              <a:latin typeface="arial"/>
            </a:endParaRPr>
          </a:p>
          <a:p>
            <a:r>
              <a:rPr lang="lv-LV" sz="2000" b="0" strike="noStrike" spc="-1" dirty="0" smtClean="0">
                <a:latin typeface="arial"/>
              </a:rPr>
              <a:t>Šajā slaidā ir četri preču atbilstības kritēriji, kas tiek izmantoti šī jautājuma risināšanai.</a:t>
            </a:r>
          </a:p>
          <a:p>
            <a:endParaRPr lang="lv-LV" sz="2000" b="0" strike="noStrike" spc="-1" dirty="0" smtClean="0">
              <a:latin typeface="arial"/>
            </a:endParaRPr>
          </a:p>
          <a:p>
            <a:r>
              <a:rPr lang="lv-LV" sz="2000" b="0" strike="noStrike" spc="-1" dirty="0" smtClean="0">
                <a:latin typeface="arial"/>
              </a:rPr>
              <a:t>Pirmais kritērijs ir preču apraksts. Parasti precēm jāatbilst to aprakstam. Aprakstu var sniegt gan rakstiski, gan izmantojot paraugu vai modeli. Kad šī informācija tiek sniegta </a:t>
            </a:r>
            <a:r>
              <a:rPr lang="lv-LV" sz="2000" b="0" strike="noStrike" spc="-1" dirty="0" err="1" smtClean="0">
                <a:latin typeface="arial"/>
              </a:rPr>
              <a:t>rakstveidā</a:t>
            </a:r>
            <a:r>
              <a:rPr lang="lv-LV" sz="2000" b="0" strike="noStrike" spc="-1" dirty="0" smtClean="0">
                <a:latin typeface="arial"/>
              </a:rPr>
              <a:t>, tirgotājam pilnībā jāaizpilda 4.1. Modulī minētās Patērētāju tiesību direktīvas prasības attiecībā uz informāciju.</a:t>
            </a:r>
          </a:p>
          <a:p>
            <a:endParaRPr lang="lv-LV" sz="2000" b="0" strike="noStrike" spc="-1" dirty="0" smtClean="0">
              <a:latin typeface="arial"/>
            </a:endParaRPr>
          </a:p>
          <a:p>
            <a:r>
              <a:rPr lang="lv-LV" sz="2000" b="0" strike="noStrike" spc="-1" dirty="0" smtClean="0">
                <a:latin typeface="arial"/>
              </a:rPr>
              <a:t>Otrais kritērijs ir mērķis, kādam parasti izmanto viena veida preces. Piemēram, gumijas zābakus parasti izmanto mitros apstākļos. Tātad, ja patērētājs iegādājas gumijas zābakus, kas nav piemēroti šim nolūkam, precēm nebūs atbilstības līgumam.</a:t>
            </a:r>
          </a:p>
          <a:p>
            <a:endParaRPr lang="lv-LV" sz="2000" b="0" strike="noStrike" spc="-1" dirty="0" smtClean="0">
              <a:latin typeface="arial"/>
            </a:endParaRPr>
          </a:p>
          <a:p>
            <a:r>
              <a:rPr lang="lv-LV" sz="2000" b="0" strike="noStrike" spc="-1" dirty="0" smtClean="0">
                <a:latin typeface="arial"/>
              </a:rPr>
              <a:t>Trešais kritērijs ir kvalitāte un veiktspēja, kas ir normāla tāda paša veida precēm un ko patērētājs var pamatoti sagaidīt, ņemot vērā preču raksturu un ņemot vērā visus pārdevēja, ražotāja vai viņa pārstāvja</a:t>
            </a:r>
            <a:r>
              <a:rPr lang="lv-LV" sz="2000" b="0" strike="noStrike" spc="-1" baseline="0" dirty="0" smtClean="0">
                <a:latin typeface="arial"/>
              </a:rPr>
              <a:t> </a:t>
            </a:r>
            <a:r>
              <a:rPr lang="lv-LV" sz="2000" b="0" strike="noStrike" spc="-1" dirty="0" smtClean="0">
                <a:latin typeface="arial"/>
              </a:rPr>
              <a:t>publiskos paziņojumus par preču īpašajām īpašībām,  jo īpaši reklāmā vai marķējumā. Piemēram, ja gadījumā ar iepriekš minēto piemēru izrādās, ka defekts radās tāpēc, ka koksne nebija žāvēta pareizi, kā patērētājs pamatoti var sagaidīt, galdam</a:t>
            </a:r>
            <a:r>
              <a:rPr lang="lv-LV" sz="2000" b="0" strike="noStrike" spc="-1" baseline="0" dirty="0" smtClean="0">
                <a:latin typeface="arial"/>
              </a:rPr>
              <a:t> </a:t>
            </a:r>
            <a:r>
              <a:rPr lang="lv-LV" sz="2000" b="0" strike="noStrike" spc="-1" dirty="0" smtClean="0">
                <a:latin typeface="arial"/>
              </a:rPr>
              <a:t>trūkst atbilstības līgumam.</a:t>
            </a:r>
          </a:p>
          <a:p>
            <a:endParaRPr lang="lv-LV" sz="2000" b="0" strike="noStrike" spc="-1" dirty="0" smtClean="0">
              <a:latin typeface="arial"/>
            </a:endParaRPr>
          </a:p>
          <a:p>
            <a:r>
              <a:rPr lang="lv-LV" sz="2000" b="0" strike="noStrike" spc="-1" dirty="0" smtClean="0">
                <a:latin typeface="arial"/>
              </a:rPr>
              <a:t>Ceturtais kritērijs ir mērķis, kādam patērētājs pieprasa preces. Šajā gadījumā patērētājam jāinformē pārdevējs par šo mērķi līguma noslēgšanas brīdī, un pārdevējam tas jāpieņem. Piemēram, patērētājs ienāk veikalā un paziņo pārdevējam, ka viņam ir nepieciešams dators, kas spēj strādāt noteiktu datorprogrammu. Ja pārdevējs pretī patērētājam pārdod datoru, kas nespēj pilnībā izpildīt šo uzdevumu, par to neinformējot patērētāju, šim datoram nebūs atbilstības līgumam.</a:t>
            </a:r>
            <a:endParaRPr lang="lv-LV" sz="2000" b="0" strike="noStrike" spc="-1" dirty="0">
              <a:latin typeface="arial"/>
            </a:endParaRPr>
          </a:p>
        </p:txBody>
      </p:sp>
      <p:sp>
        <p:nvSpPr>
          <p:cNvPr id="616"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FC8ED23-8E02-475E-974D-15566764A60E}" type="slidenum">
              <a:rPr lang="lv-LV" sz="1200" b="0" strike="noStrike" spc="-1">
                <a:solidFill>
                  <a:srgbClr val="000000"/>
                </a:solidFill>
                <a:latin typeface="+mn-lt"/>
                <a:ea typeface="+mn-ea"/>
              </a:rPr>
              <a:t>5</a:t>
            </a:fld>
            <a:endParaRPr lang="lv-LV" sz="12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 name="PlaceHolder 1"/>
          <p:cNvSpPr>
            <a:spLocks noGrp="1" noRot="1" noChangeAspect="1"/>
          </p:cNvSpPr>
          <p:nvPr>
            <p:ph type="sldImg"/>
          </p:nvPr>
        </p:nvSpPr>
        <p:spPr>
          <a:xfrm>
            <a:off x="422275" y="1241425"/>
            <a:ext cx="5951538" cy="3348038"/>
          </a:xfrm>
          <a:prstGeom prst="rect">
            <a:avLst/>
          </a:prstGeom>
        </p:spPr>
      </p:sp>
      <p:sp>
        <p:nvSpPr>
          <p:cNvPr id="618"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Kā redzat, daudzos gadījumos neatbilstības esamība lielā mērā ir atkarīga no informācijas, kas tika sniegta par precēm. Tas notiek vienlaikus ar </a:t>
            </a:r>
            <a:r>
              <a:rPr lang="lv-LV" sz="2000" b="0" strike="noStrike" spc="-1" dirty="0" err="1" smtClean="0">
                <a:latin typeface="arial"/>
              </a:rPr>
              <a:t>Caviat</a:t>
            </a:r>
            <a:r>
              <a:rPr lang="lv-LV" sz="2000" b="0" strike="noStrike" spc="-1" dirty="0" smtClean="0">
                <a:latin typeface="arial"/>
              </a:rPr>
              <a:t> </a:t>
            </a:r>
            <a:r>
              <a:rPr lang="lv-LV" sz="2000" b="0" strike="noStrike" spc="-1" dirty="0" err="1" smtClean="0">
                <a:latin typeface="arial"/>
              </a:rPr>
              <a:t>emptor</a:t>
            </a:r>
            <a:r>
              <a:rPr lang="lv-LV" sz="2000" b="0" strike="noStrike" spc="-1" dirty="0" smtClean="0">
                <a:latin typeface="arial"/>
              </a:rPr>
              <a:t> principu, saskaņā ar kuru pārdevējs nav atbildīgs par neatbilstību, ja līguma noslēgšanas brīdī patērētājs zināja vai nevarēja nezināt par neatbilstību.</a:t>
            </a:r>
          </a:p>
          <a:p>
            <a:endParaRPr lang="lv-LV" sz="2000" b="0" strike="noStrike" spc="-1" dirty="0" smtClean="0">
              <a:latin typeface="arial"/>
            </a:endParaRPr>
          </a:p>
          <a:p>
            <a:r>
              <a:rPr lang="lv-LV" sz="2000" b="0" strike="noStrike" spc="-1" dirty="0" smtClean="0">
                <a:latin typeface="arial"/>
              </a:rPr>
              <a:t>Šī iemesla dēļ ir jāatceras, ka:</a:t>
            </a:r>
          </a:p>
          <a:p>
            <a:r>
              <a:rPr lang="lv-LV" sz="2000" b="0" strike="noStrike" spc="-1" dirty="0" smtClean="0">
                <a:latin typeface="arial"/>
              </a:rPr>
              <a:t>- pirmkārt, pienākums sniegt informāciju ir pārdevējam;</a:t>
            </a:r>
          </a:p>
          <a:p>
            <a:r>
              <a:rPr lang="lv-LV" sz="2000" b="0" strike="noStrike" spc="-1" dirty="0" smtClean="0">
                <a:latin typeface="arial"/>
              </a:rPr>
              <a:t>- otrkārt, informācija jāsniedz pirms līguma noslēgšanas;</a:t>
            </a:r>
          </a:p>
          <a:p>
            <a:r>
              <a:rPr lang="lv-LV" sz="2000" b="0" strike="noStrike" spc="-1" dirty="0" smtClean="0">
                <a:latin typeface="arial"/>
              </a:rPr>
              <a:t>- treškārt, patērētājam nebūs jāpierāda, ka viņš nav saņēmis informāciju.</a:t>
            </a:r>
            <a:endParaRPr lang="lv-LV" sz="2000" b="0" strike="noStrike" spc="-1" dirty="0">
              <a:latin typeface="arial"/>
            </a:endParaRPr>
          </a:p>
        </p:txBody>
      </p:sp>
      <p:sp>
        <p:nvSpPr>
          <p:cNvPr id="619"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A74FEE6F-EFF1-4ABA-B8E9-DB74045B5365}" type="slidenum">
              <a:rPr lang="lv-LV" sz="1200" b="0" strike="noStrike" spc="-1">
                <a:solidFill>
                  <a:srgbClr val="000000"/>
                </a:solidFill>
                <a:latin typeface="+mn-lt"/>
                <a:ea typeface="+mn-ea"/>
              </a:rPr>
              <a:t>6</a:t>
            </a:fld>
            <a:endParaRPr lang="lv-LV" sz="1200" b="0" strike="noStrike" spc="-1">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 name="PlaceHolder 1"/>
          <p:cNvSpPr>
            <a:spLocks noGrp="1" noRot="1" noChangeAspect="1"/>
          </p:cNvSpPr>
          <p:nvPr>
            <p:ph type="sldImg"/>
          </p:nvPr>
        </p:nvSpPr>
        <p:spPr>
          <a:xfrm>
            <a:off x="422275" y="1241425"/>
            <a:ext cx="5951538" cy="3348038"/>
          </a:xfrm>
          <a:prstGeom prst="rect">
            <a:avLst/>
          </a:prstGeom>
        </p:spPr>
      </p:sp>
      <p:sp>
        <p:nvSpPr>
          <p:cNvPr id="621"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Tātad, tagad mēs zinām par pārdevēja atbildību par preču neatbilstību, kas ilgst divus gadus no piegādes, un ko faktiski nozīmē neatbilstība.</a:t>
            </a:r>
          </a:p>
          <a:p>
            <a:endParaRPr lang="lv-LV" sz="2000" b="0" strike="noStrike" spc="-1" dirty="0" smtClean="0">
              <a:latin typeface="arial"/>
            </a:endParaRPr>
          </a:p>
          <a:p>
            <a:r>
              <a:rPr lang="lv-LV" sz="2000" b="0" strike="noStrike" spc="-1" dirty="0" smtClean="0">
                <a:latin typeface="arial"/>
              </a:rPr>
              <a:t>Bet mēs vēl neapspriedām</a:t>
            </a:r>
            <a:r>
              <a:rPr lang="lv-LV" sz="2000" b="0" strike="noStrike" spc="-1" baseline="0" dirty="0" smtClean="0">
                <a:latin typeface="arial"/>
              </a:rPr>
              <a:t> </a:t>
            </a:r>
            <a:r>
              <a:rPr lang="lv-LV" sz="2000" b="0" strike="noStrike" spc="-1" dirty="0" smtClean="0">
                <a:latin typeface="arial"/>
              </a:rPr>
              <a:t>kā darbojas pārdevēja atbildība. Citiem vārdiem sakot, kas pārdevējam jādara, lai pilnībā izpildītu savas atbildības saistības?</a:t>
            </a:r>
          </a:p>
          <a:p>
            <a:endParaRPr lang="lv-LV" sz="2000" b="0" strike="noStrike" spc="-1" dirty="0" smtClean="0">
              <a:latin typeface="arial"/>
            </a:endParaRPr>
          </a:p>
          <a:p>
            <a:r>
              <a:rPr lang="lv-LV" sz="2000" b="0" strike="noStrike" spc="-1" dirty="0" smtClean="0">
                <a:latin typeface="arial"/>
              </a:rPr>
              <a:t>Kā redzat šajā slaidā, likums paredz patērētājam 4 tiesības, kuras viņš var izmantot, un kuras pārdevējam ir jāievēro. Šīs 4 tiesības ir sadalītas divos līmeņos.</a:t>
            </a:r>
          </a:p>
          <a:p>
            <a:endParaRPr lang="lv-LV" sz="2000" b="0" strike="noStrike" spc="-1" dirty="0" smtClean="0">
              <a:latin typeface="arial"/>
            </a:endParaRPr>
          </a:p>
          <a:p>
            <a:r>
              <a:rPr lang="lv-LV" sz="2000" b="0" strike="noStrike" spc="-1" dirty="0" smtClean="0">
                <a:latin typeface="arial"/>
              </a:rPr>
              <a:t>Pirmais līmenis sastāv no tiesībām uz remontu un tiesībām uz nomaiņu. Pirmā līmeņa tiesības ir īpašas divos aspektos:</a:t>
            </a:r>
          </a:p>
          <a:p>
            <a:r>
              <a:rPr lang="lv-LV" sz="2000" b="0" strike="noStrike" spc="-1" dirty="0" smtClean="0">
                <a:latin typeface="arial"/>
              </a:rPr>
              <a:t>1. šīs tiesības ir tās, kuras patērētājam ir tiesības izmantot vispirms. Tikai pēc mēģinājuma izmantot pirmā līmeņa tiesības, patērētājs noteiktos apstākļos var pāriet uz otrā līmeņa tiesībām;</a:t>
            </a:r>
          </a:p>
          <a:p>
            <a:r>
              <a:rPr lang="lv-LV" sz="2000" b="0" strike="noStrike" spc="-1" dirty="0" smtClean="0">
                <a:latin typeface="arial"/>
              </a:rPr>
              <a:t>2. šo tiesību mērķis ir panākt pārdevēja saistību izpildi saskaņā ar līgumu.</a:t>
            </a:r>
          </a:p>
          <a:p>
            <a:endParaRPr lang="lv-LV" sz="2000" b="0" strike="noStrike" spc="-1" dirty="0" smtClean="0">
              <a:latin typeface="arial"/>
            </a:endParaRPr>
          </a:p>
          <a:p>
            <a:r>
              <a:rPr lang="lv-LV" sz="2000" b="0" strike="noStrike" spc="-1" dirty="0" smtClean="0">
                <a:latin typeface="arial"/>
              </a:rPr>
              <a:t>Tiesības uz remontu nozīmē patērētāja tiesības pieprasīt, lai viņa iegādātās preces atbilstu līgumam. Piemēram, gadījumā, ja galdam ir plaisa augšējā panelī, remonts nozīmētu patērētājam piegādāto galdu pārveidot tādā veidā, kas ietver defektīvā paneļa noņemšanu un jauna uzstādīšanu.</a:t>
            </a:r>
          </a:p>
          <a:p>
            <a:endParaRPr lang="lv-LV" sz="2000" b="0" strike="noStrike" spc="-1" dirty="0" smtClean="0">
              <a:latin typeface="arial"/>
            </a:endParaRPr>
          </a:p>
          <a:p>
            <a:r>
              <a:rPr lang="lv-LV" sz="2000" b="0" strike="noStrike" spc="-1" dirty="0" smtClean="0">
                <a:latin typeface="arial"/>
              </a:rPr>
              <a:t>Tiesības aizstāt nozīmē patērētāja tiesības pieprasīt apmainīt iegūtās preces ar citām precēm, kas būtībā ir vienādas un atbilst līgumam. Piemēram, galda ar plaisu gadījumā nomaiņa nozīmētu patērētājam piegādātā galda paņemšanu</a:t>
            </a:r>
            <a:r>
              <a:rPr lang="lv-LV" sz="2000" b="0" strike="noStrike" spc="-1" baseline="0" dirty="0" smtClean="0">
                <a:latin typeface="arial"/>
              </a:rPr>
              <a:t> un cita </a:t>
            </a:r>
            <a:r>
              <a:rPr lang="lv-LV" sz="2000" b="0" strike="noStrike" spc="-1" dirty="0" smtClean="0">
                <a:latin typeface="arial"/>
              </a:rPr>
              <a:t>tā paša modeļa galda</a:t>
            </a:r>
            <a:r>
              <a:rPr lang="lv-LV" sz="2000" b="0" strike="noStrike" spc="-1" baseline="0" dirty="0" smtClean="0">
                <a:latin typeface="arial"/>
              </a:rPr>
              <a:t> atvešanu</a:t>
            </a:r>
            <a:r>
              <a:rPr lang="lv-LV" sz="2000" b="0" strike="noStrike" spc="-1" dirty="0" smtClean="0">
                <a:latin typeface="arial"/>
              </a:rPr>
              <a:t>.</a:t>
            </a:r>
          </a:p>
          <a:p>
            <a:endParaRPr lang="lv-LV" sz="2000" b="0" strike="noStrike" spc="-1" dirty="0" smtClean="0">
              <a:latin typeface="arial"/>
            </a:endParaRPr>
          </a:p>
          <a:p>
            <a:r>
              <a:rPr lang="lv-LV" sz="2000" b="0" strike="noStrike" spc="-1" dirty="0" smtClean="0">
                <a:latin typeface="arial"/>
              </a:rPr>
              <a:t>Otrā līmeņa tiesības ir tiesības samazināt cenu un tiesības lauzt līgumu.</a:t>
            </a:r>
          </a:p>
          <a:p>
            <a:endParaRPr lang="lv-LV" sz="2000" b="0" strike="noStrike" spc="-1" dirty="0" smtClean="0">
              <a:latin typeface="arial"/>
            </a:endParaRPr>
          </a:p>
          <a:p>
            <a:r>
              <a:rPr lang="lv-LV" sz="2000" b="0" strike="noStrike" spc="-1" dirty="0" smtClean="0">
                <a:latin typeface="arial"/>
              </a:rPr>
              <a:t>Otrā līmeņa tiesības ir īpašas šādā ziņā:</a:t>
            </a:r>
          </a:p>
          <a:p>
            <a:r>
              <a:rPr lang="lv-LV" sz="2000" b="0" strike="noStrike" spc="-1" dirty="0" smtClean="0">
                <a:latin typeface="arial"/>
              </a:rPr>
              <a:t>1. šīs tiesības var būt tikai pēc tam, kad patērētājs ir mēģinājis izmantot pirmā līmeņa tiesības, un šis mēģinājums neizdevās;</a:t>
            </a:r>
          </a:p>
          <a:p>
            <a:r>
              <a:rPr lang="lv-LV" sz="2000" b="0" strike="noStrike" spc="-1" dirty="0" smtClean="0">
                <a:latin typeface="arial"/>
              </a:rPr>
              <a:t>2. šo tiesību mērķis ir mainīt sākotnēji noslēgto līgumu, faktiski mainot preču cenu vai pilnībā izbeigt līgumu.</a:t>
            </a:r>
          </a:p>
          <a:p>
            <a:endParaRPr lang="lv-LV" sz="2000" b="0" strike="noStrike" spc="-1" dirty="0" smtClean="0">
              <a:latin typeface="arial"/>
            </a:endParaRPr>
          </a:p>
          <a:p>
            <a:r>
              <a:rPr lang="lv-LV" sz="2000" b="0" strike="noStrike" spc="-1" dirty="0" smtClean="0">
                <a:latin typeface="arial"/>
              </a:rPr>
              <a:t>Lūdzu, ņemiet vērā, ka, izmantojot tiesības izbeigt līgumu, abas līguma puses atdos visu, ko viņa ir saņēmušas saskaņā ar līgumu. Piemēram, pēc līguma laušanas patērētājam būs jāatdod preces, ko viņš saņēmis no pārdevēja, un pārdevējam būs jāatdod visa nauda, ko patērētājs viņam samaksāja saskaņā ar līgumu.</a:t>
            </a:r>
            <a:endParaRPr lang="lv-LV" sz="2000" b="0" strike="noStrike" spc="-1" dirty="0">
              <a:latin typeface="arial"/>
            </a:endParaRPr>
          </a:p>
        </p:txBody>
      </p:sp>
      <p:sp>
        <p:nvSpPr>
          <p:cNvPr id="622"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92A44EC-FE09-4613-BAF8-D49B7AC2B189}" type="slidenum">
              <a:rPr lang="lv-LV" sz="1200" b="0" strike="noStrike" spc="-1">
                <a:solidFill>
                  <a:srgbClr val="000000"/>
                </a:solidFill>
                <a:latin typeface="+mn-lt"/>
                <a:ea typeface="+mn-ea"/>
              </a:rPr>
              <a:t>7</a:t>
            </a:fld>
            <a:endParaRPr lang="lv-LV" sz="1200" b="0" strike="noStrike" spc="-1">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 name="PlaceHolder 1"/>
          <p:cNvSpPr>
            <a:spLocks noGrp="1" noRot="1" noChangeAspect="1"/>
          </p:cNvSpPr>
          <p:nvPr>
            <p:ph type="sldImg"/>
          </p:nvPr>
        </p:nvSpPr>
        <p:spPr>
          <a:xfrm>
            <a:off x="422275" y="1241425"/>
            <a:ext cx="5951538" cy="3348038"/>
          </a:xfrm>
          <a:prstGeom prst="rect">
            <a:avLst/>
          </a:prstGeom>
        </p:spPr>
      </p:sp>
      <p:sp>
        <p:nvSpPr>
          <p:cNvPr id="624"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Ir ļoti svarīgi uzsvērt, ka patērētājs ir tiesīgs izvēlēties, kuras tiesības izmantot. Patērētāja izvēles brīvībai ir daži ierobežojumi, kurus mēs apspriedīsim vēlāk, taču šie ierobežojumi ir balstīti uz likumu, nevis tikai uz pārdevēja gribu.</a:t>
            </a:r>
          </a:p>
          <a:p>
            <a:endParaRPr lang="lv-LV" sz="2000" b="0" strike="noStrike" spc="-1" dirty="0" smtClean="0">
              <a:latin typeface="arial"/>
            </a:endParaRPr>
          </a:p>
          <a:p>
            <a:r>
              <a:rPr lang="lv-LV" sz="2000" b="0" strike="noStrike" spc="-1" dirty="0" smtClean="0">
                <a:latin typeface="arial"/>
              </a:rPr>
              <a:t>Šī iemesla dēļ tas būtu pretrunā ar likumu, ja pārdevējs paziņotu, ka viņš nodrošina tikai pārdoto preču remontu. Šāds paziņojums neatkarīgi no katra konkrētā gadījuma apstākļiem patērētājiem atņemtu viņu tiesības un būtu nelikumīgs.</a:t>
            </a:r>
            <a:endParaRPr lang="lv-LV" sz="2000" b="0" strike="noStrike" spc="-1" dirty="0">
              <a:latin typeface="arial"/>
            </a:endParaRPr>
          </a:p>
        </p:txBody>
      </p:sp>
      <p:sp>
        <p:nvSpPr>
          <p:cNvPr id="625"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79B92FCB-93D2-4DE0-BB64-788977F27BED}" type="slidenum">
              <a:rPr lang="lv-LV" sz="1200" b="0" strike="noStrike" spc="-1">
                <a:solidFill>
                  <a:srgbClr val="000000"/>
                </a:solidFill>
                <a:latin typeface="+mn-lt"/>
                <a:ea typeface="+mn-ea"/>
              </a:rPr>
              <a:t>8</a:t>
            </a:fld>
            <a:endParaRPr lang="lv-LV" sz="1200" b="0" strike="noStrike" spc="-1">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PlaceHolder 1"/>
          <p:cNvSpPr>
            <a:spLocks noGrp="1" noRot="1" noChangeAspect="1"/>
          </p:cNvSpPr>
          <p:nvPr>
            <p:ph type="sldImg"/>
          </p:nvPr>
        </p:nvSpPr>
        <p:spPr>
          <a:xfrm>
            <a:off x="422275" y="1241425"/>
            <a:ext cx="5951538" cy="3348038"/>
          </a:xfrm>
          <a:prstGeom prst="rect">
            <a:avLst/>
          </a:prstGeom>
        </p:spPr>
      </p:sp>
      <p:sp>
        <p:nvSpPr>
          <p:cNvPr id="627" name="PlaceHolder 2"/>
          <p:cNvSpPr>
            <a:spLocks noGrp="1"/>
          </p:cNvSpPr>
          <p:nvPr>
            <p:ph type="body"/>
          </p:nvPr>
        </p:nvSpPr>
        <p:spPr>
          <a:xfrm>
            <a:off x="679680" y="4777200"/>
            <a:ext cx="5436000" cy="3906360"/>
          </a:xfrm>
          <a:prstGeom prst="rect">
            <a:avLst/>
          </a:prstGeom>
        </p:spPr>
        <p:txBody>
          <a:bodyPr lIns="0" tIns="0" rIns="0" bIns="0">
            <a:noAutofit/>
          </a:bodyPr>
          <a:lstStyle/>
          <a:p>
            <a:r>
              <a:rPr lang="lv-LV" sz="2000" b="0" strike="noStrike" spc="-1" dirty="0" smtClean="0">
                <a:latin typeface="arial"/>
              </a:rPr>
              <a:t>Tātad, kādi ir patērētāja izvēles brīvības ierobežojumi pirmā līmeņa tiesību gadījumā?</a:t>
            </a:r>
          </a:p>
          <a:p>
            <a:endParaRPr lang="lv-LV" sz="2000" b="0" strike="noStrike" spc="-1" dirty="0" smtClean="0">
              <a:latin typeface="arial"/>
            </a:endParaRPr>
          </a:p>
          <a:p>
            <a:r>
              <a:rPr lang="lv-LV" sz="2000" b="0" strike="noStrike" spc="-1" dirty="0" smtClean="0">
                <a:latin typeface="arial"/>
              </a:rPr>
              <a:t>Pārdevējam ir tiesības noraidīt patērētāja prasību par remontu vai nomaiņu, ja patērētāja izvēlēto tiesiskās aizsardzības līdzekli nav iespējams apmierināt vai tas ir nesamērīgs.</a:t>
            </a:r>
          </a:p>
          <a:p>
            <a:endParaRPr lang="lv-LV" sz="2000" b="0" strike="noStrike" spc="-1" dirty="0" smtClean="0">
              <a:latin typeface="arial"/>
            </a:endParaRPr>
          </a:p>
          <a:p>
            <a:r>
              <a:rPr lang="lv-LV" sz="2000" b="0" strike="noStrike" spc="-1" dirty="0" smtClean="0">
                <a:latin typeface="arial"/>
              </a:rPr>
              <a:t>Piemēram, gan remonts, gan nomaiņa, visticamāk, būs neiespējama, ja preces neatbilst aprakstam.</a:t>
            </a:r>
          </a:p>
          <a:p>
            <a:endParaRPr lang="lv-LV" sz="2000" b="0" strike="noStrike" spc="-1" dirty="0" smtClean="0">
              <a:latin typeface="arial"/>
            </a:endParaRPr>
          </a:p>
          <a:p>
            <a:r>
              <a:rPr lang="lv-LV" sz="2000" b="0" strike="noStrike" spc="-1" dirty="0" smtClean="0">
                <a:latin typeface="arial"/>
              </a:rPr>
              <a:t>Remonts būs neiespējams gadījumā, ja preces ir izgatavotas veidā, kas to fiziski labošanu padara neiespējamu, piemēram, vienreizējās lietošanas skuvekli vai akumulatoru.</a:t>
            </a:r>
          </a:p>
          <a:p>
            <a:endParaRPr lang="lv-LV" sz="2000" b="0" strike="noStrike" spc="-1" dirty="0" smtClean="0">
              <a:latin typeface="arial"/>
            </a:endParaRPr>
          </a:p>
          <a:p>
            <a:r>
              <a:rPr lang="lv-LV" sz="2000" b="0" strike="noStrike" spc="-1" dirty="0" smtClean="0">
                <a:latin typeface="arial"/>
              </a:rPr>
              <a:t>Aizstāšana parasti nebūs iespējama lietotu preču, piemēram, automašīnu, vai unikālu preču, piemēram, kāda mākslinieka gleznas gadījumā.</a:t>
            </a:r>
          </a:p>
          <a:p>
            <a:endParaRPr lang="lv-LV" sz="2000" b="0" strike="noStrike" spc="-1" dirty="0" smtClean="0">
              <a:latin typeface="arial"/>
            </a:endParaRPr>
          </a:p>
          <a:p>
            <a:r>
              <a:rPr lang="lv-LV" sz="2000" b="0" strike="noStrike" spc="-1" dirty="0" smtClean="0">
                <a:latin typeface="arial"/>
              </a:rPr>
              <a:t>Tiesiskās aizsardzības līdzeklis ir nesamērīgs, ja tas pārdevējam uzliek izmaksas, kas salīdzinājumā ar alternatīvo līdzekli ir ievērojami lielākas. Šajā gadījumā jāņem vērā šādi apstākļi:</a:t>
            </a:r>
          </a:p>
          <a:p>
            <a:r>
              <a:rPr lang="lv-LV" sz="2000" b="0" strike="noStrike" spc="-1" dirty="0" smtClean="0">
                <a:latin typeface="arial"/>
              </a:rPr>
              <a:t>- preču vērtība, ja nebūtu neatbilstības,</a:t>
            </a:r>
          </a:p>
          <a:p>
            <a:r>
              <a:rPr lang="lv-LV" sz="2000" b="0" strike="noStrike" spc="-1" dirty="0" smtClean="0">
                <a:latin typeface="arial"/>
              </a:rPr>
              <a:t>- neatbilstības nozīmīgums un</a:t>
            </a:r>
          </a:p>
          <a:p>
            <a:r>
              <a:rPr lang="lv-LV" sz="2000" b="0" strike="noStrike" spc="-1" dirty="0" smtClean="0">
                <a:latin typeface="arial"/>
              </a:rPr>
              <a:t>- vai alternatīvo tiesiskās aizsardzības līdzekli varētu pielietot bez ievērojamām neērtībām patērētājam.</a:t>
            </a:r>
          </a:p>
          <a:p>
            <a:endParaRPr lang="lv-LV" sz="2000" b="0" strike="noStrike" spc="-1" dirty="0" smtClean="0">
              <a:latin typeface="arial"/>
            </a:endParaRPr>
          </a:p>
          <a:p>
            <a:r>
              <a:rPr lang="lv-LV" sz="2000" b="0" strike="noStrike" spc="-1" dirty="0" smtClean="0">
                <a:latin typeface="arial"/>
              </a:rPr>
              <a:t>Tas nozīmē, ka pirms patērētāja prasības noraidīšanas, pamatojoties uz nesamērīgumu, pārdevējam būtu jāsalīdzina gan remonta, gan nomaiņas faktiskie izdevumi.</a:t>
            </a:r>
            <a:endParaRPr lang="lv-LV" sz="2000" b="0" strike="noStrike" spc="-1" dirty="0">
              <a:latin typeface="arial"/>
            </a:endParaRPr>
          </a:p>
        </p:txBody>
      </p:sp>
      <p:sp>
        <p:nvSpPr>
          <p:cNvPr id="628"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9CB6503-AA31-41F9-B142-FCA1E7646FF3}" type="slidenum">
              <a:rPr lang="lv-LV" sz="1200" b="0" strike="noStrike" spc="-1">
                <a:solidFill>
                  <a:srgbClr val="000000"/>
                </a:solidFill>
                <a:latin typeface="+mn-lt"/>
                <a:ea typeface="+mn-ea"/>
              </a:rPr>
              <a:t>9</a:t>
            </a:fld>
            <a:endParaRPr lang="lv-LV"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lv-LV" sz="4400" b="0" strike="noStrike" spc="-1">
                <a:latin typeface="arial"/>
              </a:rPr>
              <a:t>Click to edit the title text format</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Picture 2"/>
          <p:cNvPicPr/>
          <p:nvPr/>
        </p:nvPicPr>
        <p:blipFill>
          <a:blip r:embed="rId3"/>
          <a:stretch/>
        </p:blipFill>
        <p:spPr>
          <a:xfrm>
            <a:off x="864720" y="1841760"/>
            <a:ext cx="10582560" cy="2400120"/>
          </a:xfrm>
          <a:prstGeom prst="rect">
            <a:avLst/>
          </a:prstGeom>
          <a:ln>
            <a:noFill/>
          </a:ln>
        </p:spPr>
      </p:pic>
      <p:pic>
        <p:nvPicPr>
          <p:cNvPr id="121" name="Picture 53"/>
          <p:cNvPicPr/>
          <p:nvPr/>
        </p:nvPicPr>
        <p:blipFill>
          <a:blip r:embed="rId4"/>
          <a:stretch/>
        </p:blipFill>
        <p:spPr>
          <a:xfrm>
            <a:off x="864720" y="421920"/>
            <a:ext cx="2134080" cy="919080"/>
          </a:xfrm>
          <a:prstGeom prst="rect">
            <a:avLst/>
          </a:prstGeom>
          <a:ln>
            <a:noFill/>
          </a:ln>
        </p:spPr>
      </p:pic>
      <p:sp>
        <p:nvSpPr>
          <p:cNvPr id="122" name="CustomShape 1"/>
          <p:cNvSpPr/>
          <p:nvPr/>
        </p:nvSpPr>
        <p:spPr>
          <a:xfrm>
            <a:off x="864720" y="5621760"/>
            <a:ext cx="10582560" cy="42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1100" b="1" strike="noStrike" spc="-1">
                <a:solidFill>
                  <a:srgbClr val="383838"/>
                </a:solidFill>
                <a:latin typeface="Calibri"/>
                <a:ea typeface="Times New Roman"/>
              </a:rPr>
              <a:t>This publication reflects the views of the authors, and the Commission cannot be held  responsible for any use, which may be made of the information contained therein</a:t>
            </a:r>
            <a:endParaRPr lang="lv-LV" sz="11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4000" advTm="2000">
        <p:fade/>
      </p:transition>
    </mc:Choice>
    <mc:Fallback xmlns:p15="http://schemas.microsoft.com/office/powerpoint/2012/main" xmlns="">
      <p:transition spd="slow" advTm="2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CustomShape 1"/>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220" name="Picture 6"/>
          <p:cNvPicPr/>
          <p:nvPr/>
        </p:nvPicPr>
        <p:blipFill>
          <a:blip r:embed="rId3"/>
          <a:stretch/>
        </p:blipFill>
        <p:spPr>
          <a:xfrm>
            <a:off x="0" y="6240240"/>
            <a:ext cx="551160" cy="615600"/>
          </a:xfrm>
          <a:prstGeom prst="rect">
            <a:avLst/>
          </a:prstGeom>
          <a:ln>
            <a:noFill/>
          </a:ln>
        </p:spPr>
      </p:pic>
      <p:sp>
        <p:nvSpPr>
          <p:cNvPr id="221" name="CustomShape 2"/>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4800" b="1" strike="noStrike" spc="-1">
                <a:solidFill>
                  <a:srgbClr val="000000"/>
                </a:solidFill>
                <a:latin typeface="Calibri"/>
                <a:ea typeface="DejaVu Sans"/>
              </a:rPr>
              <a:t>Kā jāpilda pirmās kārtas prasījumi?</a:t>
            </a:r>
            <a:endParaRPr lang="lv-LV" sz="4800" b="0" strike="noStrike" spc="-1">
              <a:latin typeface="arial"/>
            </a:endParaRPr>
          </a:p>
        </p:txBody>
      </p:sp>
      <p:sp>
        <p:nvSpPr>
          <p:cNvPr id="222"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223" name="CustomShape 4"/>
          <p:cNvSpPr/>
          <p:nvPr/>
        </p:nvSpPr>
        <p:spPr>
          <a:xfrm>
            <a:off x="1116360" y="2747160"/>
            <a:ext cx="9069840" cy="189360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0" tIns="0" rIns="0" bIns="0" anchor="ctr">
            <a:spAutoFit/>
          </a:bodyPr>
          <a:lstStyle/>
          <a:p>
            <a:pPr marL="216000" indent="-214200">
              <a:lnSpc>
                <a:spcPct val="100000"/>
              </a:lnSpc>
              <a:spcBef>
                <a:spcPts val="850"/>
              </a:spcBef>
              <a:spcAft>
                <a:spcPts val="850"/>
              </a:spcAft>
              <a:buClr>
                <a:srgbClr val="000000"/>
              </a:buClr>
              <a:buSzPct val="45000"/>
              <a:buFont typeface="Wingdings" charset="2"/>
              <a:buChar char=""/>
            </a:pPr>
            <a:r>
              <a:rPr lang="lv-LV" sz="3200" b="0" strike="noStrike" spc="-1">
                <a:solidFill>
                  <a:srgbClr val="000000"/>
                </a:solidFill>
                <a:latin typeface="Calibri"/>
                <a:ea typeface="DejaVu Sans"/>
              </a:rPr>
              <a:t>Bez maksas</a:t>
            </a:r>
            <a:endParaRPr lang="lv-LV" sz="3200" b="0" strike="noStrike" spc="-1">
              <a:latin typeface="arial"/>
            </a:endParaRPr>
          </a:p>
          <a:p>
            <a:pPr marL="216000" indent="-214200">
              <a:lnSpc>
                <a:spcPct val="100000"/>
              </a:lnSpc>
              <a:spcBef>
                <a:spcPts val="850"/>
              </a:spcBef>
              <a:spcAft>
                <a:spcPts val="850"/>
              </a:spcAft>
              <a:buClr>
                <a:srgbClr val="000000"/>
              </a:buClr>
              <a:buSzPct val="45000"/>
              <a:buFont typeface="Wingdings" charset="2"/>
              <a:buChar char=""/>
            </a:pPr>
            <a:r>
              <a:rPr lang="lv-LV" sz="3200" b="0" strike="noStrike" spc="-1">
                <a:solidFill>
                  <a:srgbClr val="000000"/>
                </a:solidFill>
                <a:latin typeface="Calibri"/>
                <a:ea typeface="DejaVu Sans"/>
              </a:rPr>
              <a:t>Saprātīgā termiņā</a:t>
            </a:r>
            <a:endParaRPr lang="lv-LV" sz="3200" b="0" strike="noStrike" spc="-1">
              <a:latin typeface="arial"/>
            </a:endParaRPr>
          </a:p>
          <a:p>
            <a:pPr marL="216000" indent="-214200">
              <a:lnSpc>
                <a:spcPct val="100000"/>
              </a:lnSpc>
              <a:spcBef>
                <a:spcPts val="850"/>
              </a:spcBef>
              <a:spcAft>
                <a:spcPts val="850"/>
              </a:spcAft>
              <a:buClr>
                <a:srgbClr val="000000"/>
              </a:buClr>
              <a:buSzPct val="45000"/>
              <a:buFont typeface="Wingdings" charset="2"/>
              <a:buChar char=""/>
            </a:pPr>
            <a:r>
              <a:rPr lang="lv-LV" sz="3200" b="0" strike="noStrike" spc="-1">
                <a:solidFill>
                  <a:srgbClr val="000000"/>
                </a:solidFill>
                <a:latin typeface="Calibri"/>
                <a:ea typeface="DejaVu Sans"/>
              </a:rPr>
              <a:t>Neradot neērtības patērētājiem</a:t>
            </a:r>
            <a:endParaRPr lang="lv-LV"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225" name="Picture 6"/>
          <p:cNvPicPr/>
          <p:nvPr/>
        </p:nvPicPr>
        <p:blipFill>
          <a:blip r:embed="rId3"/>
          <a:stretch/>
        </p:blipFill>
        <p:spPr>
          <a:xfrm>
            <a:off x="0" y="6240240"/>
            <a:ext cx="551160" cy="615600"/>
          </a:xfrm>
          <a:prstGeom prst="rect">
            <a:avLst/>
          </a:prstGeom>
          <a:ln>
            <a:noFill/>
          </a:ln>
        </p:spPr>
      </p:pic>
      <p:sp>
        <p:nvSpPr>
          <p:cNvPr id="226" name="CustomShape 2"/>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4800" b="1" strike="noStrike" spc="-1">
                <a:solidFill>
                  <a:srgbClr val="000000"/>
                </a:solidFill>
                <a:latin typeface="Calibri"/>
                <a:ea typeface="DejaVu Sans"/>
              </a:rPr>
              <a:t>Patērētāja prasījumi</a:t>
            </a:r>
            <a:endParaRPr lang="lv-LV" sz="4800" b="0" strike="noStrike" spc="-1">
              <a:latin typeface="arial"/>
            </a:endParaRPr>
          </a:p>
        </p:txBody>
      </p:sp>
      <p:sp>
        <p:nvSpPr>
          <p:cNvPr id="227"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228" name="CustomShape 4"/>
          <p:cNvSpPr/>
          <p:nvPr/>
        </p:nvSpPr>
        <p:spPr>
          <a:xfrm>
            <a:off x="1903680" y="2615760"/>
            <a:ext cx="4174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spAutoFit/>
          </a:bodyPr>
          <a:lstStyle/>
          <a:p>
            <a:pPr>
              <a:lnSpc>
                <a:spcPct val="100000"/>
              </a:lnSpc>
            </a:pPr>
            <a:r>
              <a:rPr lang="lv-LV" sz="2400" b="0" strike="noStrike" spc="-1">
                <a:solidFill>
                  <a:srgbClr val="000000"/>
                </a:solidFill>
                <a:latin typeface="Calibri"/>
                <a:ea typeface="DejaVu Sans"/>
              </a:rPr>
              <a:t>Neatbilstības novēršana</a:t>
            </a:r>
            <a:endParaRPr lang="lv-LV" sz="2400" b="0" strike="noStrike" spc="-1">
              <a:latin typeface="arial"/>
            </a:endParaRPr>
          </a:p>
        </p:txBody>
      </p:sp>
      <p:sp>
        <p:nvSpPr>
          <p:cNvPr id="229" name="CustomShape 5"/>
          <p:cNvSpPr/>
          <p:nvPr/>
        </p:nvSpPr>
        <p:spPr>
          <a:xfrm>
            <a:off x="5611680" y="2601000"/>
            <a:ext cx="4030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spAutoFit/>
          </a:bodyPr>
          <a:lstStyle/>
          <a:p>
            <a:pPr algn="ctr">
              <a:lnSpc>
                <a:spcPct val="100000"/>
              </a:lnSpc>
            </a:pPr>
            <a:r>
              <a:rPr lang="lv-LV" sz="2400" b="0" strike="noStrike" spc="-1">
                <a:solidFill>
                  <a:srgbClr val="000000"/>
                </a:solidFill>
                <a:latin typeface="Calibri"/>
                <a:ea typeface="DejaVu Sans"/>
              </a:rPr>
              <a:t>Preces apmaiņa</a:t>
            </a:r>
            <a:endParaRPr lang="lv-LV" sz="2400" b="0" strike="noStrike" spc="-1">
              <a:latin typeface="arial"/>
            </a:endParaRPr>
          </a:p>
        </p:txBody>
      </p:sp>
      <p:sp>
        <p:nvSpPr>
          <p:cNvPr id="230" name="CustomShape 6"/>
          <p:cNvSpPr/>
          <p:nvPr/>
        </p:nvSpPr>
        <p:spPr>
          <a:xfrm>
            <a:off x="5719680" y="5067360"/>
            <a:ext cx="3742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spAutoFit/>
          </a:bodyPr>
          <a:lstStyle/>
          <a:p>
            <a:pPr algn="ctr">
              <a:lnSpc>
                <a:spcPct val="100000"/>
              </a:lnSpc>
            </a:pPr>
            <a:r>
              <a:rPr lang="lv-LV" sz="2400" b="0" strike="noStrike" spc="-1">
                <a:solidFill>
                  <a:srgbClr val="000000"/>
                </a:solidFill>
                <a:latin typeface="Calibri"/>
                <a:ea typeface="DejaVu Sans"/>
              </a:rPr>
              <a:t>Cenas samazināšana</a:t>
            </a:r>
            <a:endParaRPr lang="lv-LV" sz="2400" b="0" strike="noStrike" spc="-1">
              <a:latin typeface="arial"/>
            </a:endParaRPr>
          </a:p>
        </p:txBody>
      </p:sp>
      <p:sp>
        <p:nvSpPr>
          <p:cNvPr id="231" name="CustomShape 7"/>
          <p:cNvSpPr/>
          <p:nvPr/>
        </p:nvSpPr>
        <p:spPr>
          <a:xfrm>
            <a:off x="2047680" y="4883040"/>
            <a:ext cx="3454200" cy="82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spAutoFit/>
          </a:bodyPr>
          <a:lstStyle/>
          <a:p>
            <a:pPr>
              <a:lnSpc>
                <a:spcPct val="100000"/>
              </a:lnSpc>
            </a:pPr>
            <a:r>
              <a:rPr lang="lv-LV" sz="2400" b="0" strike="noStrike" spc="-1">
                <a:solidFill>
                  <a:srgbClr val="000000"/>
                </a:solidFill>
                <a:latin typeface="Calibri"/>
                <a:ea typeface="DejaVu Sans"/>
              </a:rPr>
              <a:t>Līguma atcelšana (naudas atmaksa)</a:t>
            </a:r>
            <a:endParaRPr lang="lv-LV" sz="2400" b="0" strike="noStrike" spc="-1">
              <a:latin typeface="arial"/>
            </a:endParaRPr>
          </a:p>
        </p:txBody>
      </p:sp>
      <p:sp>
        <p:nvSpPr>
          <p:cNvPr id="232" name="Line 8"/>
          <p:cNvSpPr/>
          <p:nvPr/>
        </p:nvSpPr>
        <p:spPr>
          <a:xfrm>
            <a:off x="1867680" y="4032000"/>
            <a:ext cx="8280000" cy="0"/>
          </a:xfrm>
          <a:prstGeom prst="line">
            <a:avLst/>
          </a:prstGeom>
          <a:ln w="76320" cap="rnd">
            <a:solidFill>
              <a:srgbClr val="7030A0"/>
            </a:solidFill>
            <a:prstDash val="dash"/>
            <a:round/>
          </a:ln>
        </p:spPr>
        <p:style>
          <a:lnRef idx="0">
            <a:scrgbClr r="0" g="0" b="0"/>
          </a:lnRef>
          <a:fillRef idx="0">
            <a:scrgbClr r="0" g="0" b="0"/>
          </a:fillRef>
          <a:effectRef idx="0">
            <a:scrgbClr r="0" g="0" b="0"/>
          </a:effectRef>
          <a:fontRef idx="minor"/>
        </p:style>
      </p:sp>
      <p:sp>
        <p:nvSpPr>
          <p:cNvPr id="233" name="CustomShape 9"/>
          <p:cNvSpPr/>
          <p:nvPr/>
        </p:nvSpPr>
        <p:spPr>
          <a:xfrm>
            <a:off x="9751680" y="2340000"/>
            <a:ext cx="934200" cy="934200"/>
          </a:xfrm>
          <a:prstGeom prst="ellipse">
            <a:avLst/>
          </a:prstGeom>
          <a:noFill/>
          <a:ln w="57240">
            <a:solidFill>
              <a:srgbClr val="729FCF"/>
            </a:solidFill>
            <a:round/>
          </a:ln>
        </p:spPr>
        <p:style>
          <a:lnRef idx="0">
            <a:scrgbClr r="0" g="0" b="0"/>
          </a:lnRef>
          <a:fillRef idx="0">
            <a:scrgbClr r="0" g="0" b="0"/>
          </a:fillRef>
          <a:effectRef idx="0">
            <a:scrgbClr r="0" g="0" b="0"/>
          </a:effectRef>
          <a:fontRef idx="minor"/>
        </p:style>
      </p:sp>
      <p:sp>
        <p:nvSpPr>
          <p:cNvPr id="234" name="CustomShape 10"/>
          <p:cNvSpPr/>
          <p:nvPr/>
        </p:nvSpPr>
        <p:spPr>
          <a:xfrm>
            <a:off x="9931680" y="2520000"/>
            <a:ext cx="580320" cy="57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3200" b="1" strike="noStrike" spc="-1">
                <a:solidFill>
                  <a:srgbClr val="7030A0"/>
                </a:solidFill>
                <a:latin typeface="Asap"/>
                <a:ea typeface="DejaVu Sans"/>
              </a:rPr>
              <a:t>1.</a:t>
            </a:r>
            <a:endParaRPr lang="lv-LV" sz="3200" b="0" strike="noStrike" spc="-1">
              <a:latin typeface="arial"/>
            </a:endParaRPr>
          </a:p>
        </p:txBody>
      </p:sp>
      <p:sp>
        <p:nvSpPr>
          <p:cNvPr id="235" name="CustomShape 11"/>
          <p:cNvSpPr/>
          <p:nvPr/>
        </p:nvSpPr>
        <p:spPr>
          <a:xfrm>
            <a:off x="9751680" y="4860000"/>
            <a:ext cx="934200" cy="934200"/>
          </a:xfrm>
          <a:prstGeom prst="ellipse">
            <a:avLst/>
          </a:prstGeom>
          <a:noFill/>
          <a:ln w="57240">
            <a:solidFill>
              <a:srgbClr val="729FCF"/>
            </a:solidFill>
            <a:round/>
          </a:ln>
        </p:spPr>
        <p:style>
          <a:lnRef idx="0">
            <a:scrgbClr r="0" g="0" b="0"/>
          </a:lnRef>
          <a:fillRef idx="0">
            <a:scrgbClr r="0" g="0" b="0"/>
          </a:fillRef>
          <a:effectRef idx="0">
            <a:scrgbClr r="0" g="0" b="0"/>
          </a:effectRef>
          <a:fontRef idx="minor"/>
        </p:style>
      </p:sp>
      <p:sp>
        <p:nvSpPr>
          <p:cNvPr id="236" name="CustomShape 12"/>
          <p:cNvSpPr/>
          <p:nvPr/>
        </p:nvSpPr>
        <p:spPr>
          <a:xfrm>
            <a:off x="9931680" y="5040000"/>
            <a:ext cx="682200" cy="57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3200" b="1" strike="noStrike" spc="-1">
                <a:solidFill>
                  <a:srgbClr val="7030A0"/>
                </a:solidFill>
                <a:latin typeface="Asap"/>
                <a:ea typeface="DejaVu Sans"/>
              </a:rPr>
              <a:t>2.</a:t>
            </a:r>
            <a:endParaRPr lang="lv-LV"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CustomShape 1"/>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238" name="Picture 6"/>
          <p:cNvPicPr/>
          <p:nvPr/>
        </p:nvPicPr>
        <p:blipFill>
          <a:blip r:embed="rId3"/>
          <a:stretch/>
        </p:blipFill>
        <p:spPr>
          <a:xfrm>
            <a:off x="0" y="6240240"/>
            <a:ext cx="551160" cy="615600"/>
          </a:xfrm>
          <a:prstGeom prst="rect">
            <a:avLst/>
          </a:prstGeom>
          <a:ln>
            <a:noFill/>
          </a:ln>
        </p:spPr>
      </p:pic>
      <p:sp>
        <p:nvSpPr>
          <p:cNvPr id="239" name="CustomShape 2"/>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4800" b="1" strike="noStrike" spc="-1">
                <a:solidFill>
                  <a:srgbClr val="000000"/>
                </a:solidFill>
                <a:latin typeface="Calibri"/>
                <a:ea typeface="DejaVu Sans"/>
              </a:rPr>
              <a:t>Pārēja uz otro kārtu</a:t>
            </a:r>
            <a:endParaRPr lang="lv-LV" sz="4800" b="0" strike="noStrike" spc="-1">
              <a:latin typeface="arial"/>
            </a:endParaRPr>
          </a:p>
        </p:txBody>
      </p:sp>
      <p:sp>
        <p:nvSpPr>
          <p:cNvPr id="240"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241" name="CustomShape 4"/>
          <p:cNvSpPr/>
          <p:nvPr/>
        </p:nvSpPr>
        <p:spPr>
          <a:xfrm>
            <a:off x="1116360" y="2747160"/>
            <a:ext cx="9069840" cy="189360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0" tIns="0" rIns="0" bIns="0" anchor="ctr">
            <a:spAutoFit/>
          </a:bodyPr>
          <a:lstStyle/>
          <a:p>
            <a:pPr marL="216000" indent="-214200">
              <a:lnSpc>
                <a:spcPct val="100000"/>
              </a:lnSpc>
              <a:spcBef>
                <a:spcPts val="850"/>
              </a:spcBef>
              <a:spcAft>
                <a:spcPts val="850"/>
              </a:spcAft>
              <a:buClr>
                <a:srgbClr val="000000"/>
              </a:buClr>
              <a:buSzPct val="45000"/>
              <a:buFont typeface="Wingdings" charset="2"/>
              <a:buChar char=""/>
            </a:pPr>
            <a:r>
              <a:rPr lang="lv-LV" sz="3200" b="0" strike="noStrike" spc="-1">
                <a:solidFill>
                  <a:srgbClr val="000000"/>
                </a:solidFill>
                <a:latin typeface="Calibri"/>
                <a:ea typeface="DejaVu Sans"/>
              </a:rPr>
              <a:t>Bez maksas</a:t>
            </a:r>
            <a:endParaRPr lang="lv-LV" sz="3200" b="0" strike="noStrike" spc="-1">
              <a:latin typeface="arial"/>
            </a:endParaRPr>
          </a:p>
          <a:p>
            <a:pPr marL="216000" indent="-214200">
              <a:lnSpc>
                <a:spcPct val="100000"/>
              </a:lnSpc>
              <a:spcBef>
                <a:spcPts val="850"/>
              </a:spcBef>
              <a:spcAft>
                <a:spcPts val="850"/>
              </a:spcAft>
              <a:buClr>
                <a:srgbClr val="000000"/>
              </a:buClr>
              <a:buSzPct val="45000"/>
              <a:buFont typeface="Wingdings" charset="2"/>
              <a:buChar char=""/>
            </a:pPr>
            <a:r>
              <a:rPr lang="lv-LV" sz="3200" b="0" strike="noStrike" spc="-1">
                <a:solidFill>
                  <a:srgbClr val="C9211E"/>
                </a:solidFill>
                <a:latin typeface="Calibri"/>
                <a:ea typeface="DejaVu Sans"/>
              </a:rPr>
              <a:t>Saprātīgā termiņā</a:t>
            </a:r>
            <a:endParaRPr lang="lv-LV" sz="3200" b="0" strike="noStrike" spc="-1">
              <a:latin typeface="arial"/>
            </a:endParaRPr>
          </a:p>
          <a:p>
            <a:pPr marL="216000" indent="-214200">
              <a:lnSpc>
                <a:spcPct val="100000"/>
              </a:lnSpc>
              <a:spcBef>
                <a:spcPts val="850"/>
              </a:spcBef>
              <a:spcAft>
                <a:spcPts val="850"/>
              </a:spcAft>
              <a:buClr>
                <a:srgbClr val="000000"/>
              </a:buClr>
              <a:buSzPct val="45000"/>
              <a:buFont typeface="Wingdings" charset="2"/>
              <a:buChar char=""/>
            </a:pPr>
            <a:r>
              <a:rPr lang="lv-LV" sz="3200" b="0" strike="noStrike" spc="-1">
                <a:solidFill>
                  <a:srgbClr val="C9211E"/>
                </a:solidFill>
                <a:latin typeface="Calibri"/>
                <a:ea typeface="DejaVu Sans"/>
              </a:rPr>
              <a:t>Neradot neērtības patērētājiem</a:t>
            </a:r>
            <a:endParaRPr lang="lv-LV"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CustomShape 1"/>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243" name="Picture 6"/>
          <p:cNvPicPr/>
          <p:nvPr/>
        </p:nvPicPr>
        <p:blipFill>
          <a:blip r:embed="rId3"/>
          <a:stretch/>
        </p:blipFill>
        <p:spPr>
          <a:xfrm>
            <a:off x="0" y="6240240"/>
            <a:ext cx="551160" cy="615600"/>
          </a:xfrm>
          <a:prstGeom prst="rect">
            <a:avLst/>
          </a:prstGeom>
          <a:ln>
            <a:noFill/>
          </a:ln>
        </p:spPr>
      </p:pic>
      <p:sp>
        <p:nvSpPr>
          <p:cNvPr id="244" name="CustomShape 2"/>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4800" b="1" strike="noStrike" spc="-1">
                <a:solidFill>
                  <a:srgbClr val="000000"/>
                </a:solidFill>
                <a:latin typeface="Calibri"/>
                <a:ea typeface="DejaVu Sans"/>
              </a:rPr>
              <a:t>Otrā kārta</a:t>
            </a:r>
            <a:endParaRPr lang="lv-LV" sz="4800" b="0" strike="noStrike" spc="-1">
              <a:latin typeface="arial"/>
            </a:endParaRPr>
          </a:p>
        </p:txBody>
      </p:sp>
      <p:sp>
        <p:nvSpPr>
          <p:cNvPr id="245"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246" name="CustomShape 4"/>
          <p:cNvSpPr/>
          <p:nvPr/>
        </p:nvSpPr>
        <p:spPr>
          <a:xfrm>
            <a:off x="1188360" y="1882080"/>
            <a:ext cx="9069840" cy="324828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0" tIns="0" rIns="0" bIns="0">
            <a:spAutoFit/>
          </a:bodyPr>
          <a:lstStyle/>
          <a:p>
            <a:pPr>
              <a:lnSpc>
                <a:spcPct val="100000"/>
              </a:lnSpc>
            </a:pPr>
            <a:r>
              <a:rPr lang="lv-LV" sz="3200" b="0" strike="noStrike" spc="-1" dirty="0">
                <a:solidFill>
                  <a:srgbClr val="000000"/>
                </a:solidFill>
                <a:latin typeface="Calibri"/>
                <a:ea typeface="DejaVu Sans"/>
              </a:rPr>
              <a:t>Izvēlas patērētājs, bet: </a:t>
            </a:r>
            <a:endParaRPr lang="lv-LV" sz="3200" b="0" strike="noStrike" spc="-1" dirty="0">
              <a:latin typeface="arial"/>
            </a:endParaRPr>
          </a:p>
          <a:p>
            <a:pPr marL="432000" lvl="1" indent="-214200">
              <a:lnSpc>
                <a:spcPct val="100000"/>
              </a:lnSpc>
              <a:spcBef>
                <a:spcPts val="850"/>
              </a:spcBef>
              <a:spcAft>
                <a:spcPts val="850"/>
              </a:spcAft>
              <a:buClr>
                <a:srgbClr val="000000"/>
              </a:buClr>
              <a:buSzPct val="45000"/>
              <a:buFont typeface="Wingdings" charset="2"/>
              <a:buChar char=""/>
            </a:pPr>
            <a:r>
              <a:rPr lang="lv-LV" sz="3200" b="0" strike="noStrike" spc="-1" dirty="0">
                <a:solidFill>
                  <a:srgbClr val="000000"/>
                </a:solidFill>
                <a:latin typeface="Calibri"/>
                <a:ea typeface="DejaVu Sans"/>
              </a:rPr>
              <a:t>Nav naudas atmaksas, ja defekts ir maznozīmīgs</a:t>
            </a:r>
            <a:endParaRPr lang="lv-LV" sz="3200" b="0" strike="noStrike" spc="-1" dirty="0">
              <a:latin typeface="arial"/>
            </a:endParaRPr>
          </a:p>
          <a:p>
            <a:pPr marL="432000" lvl="1" indent="-214200">
              <a:lnSpc>
                <a:spcPct val="100000"/>
              </a:lnSpc>
              <a:spcBef>
                <a:spcPts val="850"/>
              </a:spcBef>
              <a:spcAft>
                <a:spcPts val="850"/>
              </a:spcAft>
              <a:buClr>
                <a:srgbClr val="000000"/>
              </a:buClr>
              <a:buSzPct val="45000"/>
              <a:buFont typeface="Wingdings" charset="2"/>
              <a:buChar char=""/>
            </a:pPr>
            <a:r>
              <a:rPr lang="lv-LV" sz="3200" b="1" strike="noStrike" spc="-1" dirty="0">
                <a:solidFill>
                  <a:srgbClr val="000000"/>
                </a:solidFill>
                <a:latin typeface="Calibri"/>
                <a:ea typeface="DejaVu Sans"/>
              </a:rPr>
              <a:t>Var</a:t>
            </a:r>
            <a:r>
              <a:rPr lang="lv-LV" sz="3200" b="0" strike="noStrike" spc="-1" dirty="0">
                <a:solidFill>
                  <a:srgbClr val="000000"/>
                </a:solidFill>
                <a:latin typeface="Calibri"/>
                <a:ea typeface="DejaVu Sans"/>
              </a:rPr>
              <a:t> tikt ņemts vērā preces nolietojums vai lietošanas laikā gūts labums un par ko līgumslēdzējas </a:t>
            </a:r>
            <a:r>
              <a:rPr lang="lv-LV" sz="3200" b="1" strike="noStrike" spc="-1" dirty="0">
                <a:solidFill>
                  <a:srgbClr val="000000"/>
                </a:solidFill>
                <a:latin typeface="Calibri"/>
                <a:ea typeface="DejaVu Sans"/>
              </a:rPr>
              <a:t>puses ir vienojušās</a:t>
            </a:r>
            <a:endParaRPr lang="lv-LV" sz="32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CustomShape 1"/>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248" name="Picture 6"/>
          <p:cNvPicPr/>
          <p:nvPr/>
        </p:nvPicPr>
        <p:blipFill>
          <a:blip r:embed="rId3"/>
          <a:stretch/>
        </p:blipFill>
        <p:spPr>
          <a:xfrm>
            <a:off x="0" y="6240240"/>
            <a:ext cx="551160" cy="615600"/>
          </a:xfrm>
          <a:prstGeom prst="rect">
            <a:avLst/>
          </a:prstGeom>
          <a:ln>
            <a:noFill/>
          </a:ln>
        </p:spPr>
      </p:pic>
      <p:sp>
        <p:nvSpPr>
          <p:cNvPr id="249" name="CustomShape 2"/>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4800" b="1" strike="noStrike" spc="-1">
                <a:solidFill>
                  <a:srgbClr val="000000"/>
                </a:solidFill>
                <a:latin typeface="Calibri"/>
                <a:ea typeface="DejaVu Sans"/>
              </a:rPr>
              <a:t>Komersantu kļūdas</a:t>
            </a:r>
            <a:endParaRPr lang="lv-LV" sz="4800" b="0" strike="noStrike" spc="-1">
              <a:latin typeface="arial"/>
            </a:endParaRPr>
          </a:p>
        </p:txBody>
      </p:sp>
      <p:sp>
        <p:nvSpPr>
          <p:cNvPr id="250"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251" name="CustomShape 4"/>
          <p:cNvSpPr/>
          <p:nvPr/>
        </p:nvSpPr>
        <p:spPr>
          <a:xfrm>
            <a:off x="1708200" y="4759560"/>
            <a:ext cx="792360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2400" b="0" strike="noStrike" spc="-1">
                <a:solidFill>
                  <a:srgbClr val="000000"/>
                </a:solidFill>
                <a:latin typeface="Calibri"/>
                <a:ea typeface="DejaVu Sans"/>
              </a:rPr>
              <a:t>“Mēs neremontējam/neapmainam/neatmaksājam naudu”</a:t>
            </a:r>
            <a:endParaRPr lang="lv-LV" sz="2400" b="0" strike="noStrike" spc="-1">
              <a:latin typeface="arial"/>
            </a:endParaRPr>
          </a:p>
        </p:txBody>
      </p:sp>
      <p:sp>
        <p:nvSpPr>
          <p:cNvPr id="252" name="CustomShape 5"/>
          <p:cNvSpPr/>
          <p:nvPr/>
        </p:nvSpPr>
        <p:spPr>
          <a:xfrm>
            <a:off x="1548360" y="3564000"/>
            <a:ext cx="301356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2400" b="0" strike="noStrike" spc="-1">
                <a:solidFill>
                  <a:srgbClr val="000000"/>
                </a:solidFill>
                <a:latin typeface="Calibri"/>
                <a:ea typeface="DejaVu Sans"/>
              </a:rPr>
              <a:t>“Garantija to nesedz”</a:t>
            </a:r>
            <a:endParaRPr lang="lv-LV" sz="2400" b="0" strike="noStrike" spc="-1">
              <a:latin typeface="arial"/>
            </a:endParaRPr>
          </a:p>
        </p:txBody>
      </p:sp>
      <p:sp>
        <p:nvSpPr>
          <p:cNvPr id="253" name="CustomShape 6"/>
          <p:cNvSpPr/>
          <p:nvPr/>
        </p:nvSpPr>
        <p:spPr>
          <a:xfrm>
            <a:off x="6948360" y="2376000"/>
            <a:ext cx="3923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2400" b="0" strike="noStrike" spc="-1">
                <a:solidFill>
                  <a:srgbClr val="000000"/>
                </a:solidFill>
                <a:latin typeface="Calibri"/>
                <a:ea typeface="DejaVu Sans"/>
              </a:rPr>
              <a:t>“Nav ražošanas defekta”</a:t>
            </a:r>
            <a:endParaRPr lang="lv-LV" sz="2400" b="0" strike="noStrike" spc="-1">
              <a:latin typeface="arial"/>
            </a:endParaRPr>
          </a:p>
        </p:txBody>
      </p:sp>
      <p:sp>
        <p:nvSpPr>
          <p:cNvPr id="254" name="CustomShape 7"/>
          <p:cNvSpPr/>
          <p:nvPr/>
        </p:nvSpPr>
        <p:spPr>
          <a:xfrm>
            <a:off x="5040360" y="3924000"/>
            <a:ext cx="520524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2400" b="0" strike="noStrike" spc="-1">
                <a:solidFill>
                  <a:srgbClr val="000000"/>
                </a:solidFill>
                <a:latin typeface="Calibri"/>
                <a:ea typeface="DejaVu Sans"/>
              </a:rPr>
              <a:t>Nepierāda defektu 6 mēnešu termiņā</a:t>
            </a:r>
            <a:endParaRPr lang="lv-LV" sz="2400" b="0" strike="noStrike" spc="-1">
              <a:latin typeface="arial"/>
            </a:endParaRPr>
          </a:p>
        </p:txBody>
      </p:sp>
      <p:sp>
        <p:nvSpPr>
          <p:cNvPr id="255" name="CustomShape 8"/>
          <p:cNvSpPr/>
          <p:nvPr/>
        </p:nvSpPr>
        <p:spPr>
          <a:xfrm>
            <a:off x="2556360" y="2736000"/>
            <a:ext cx="359820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2400" b="0" strike="noStrike" spc="-1">
                <a:solidFill>
                  <a:srgbClr val="000000"/>
                </a:solidFill>
                <a:latin typeface="Calibri"/>
                <a:ea typeface="DejaVu Sans"/>
              </a:rPr>
              <a:t>Nav sniegta informācija</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129" name="CustomShape 1"/>
          <p:cNvSpPr/>
          <p:nvPr/>
        </p:nvSpPr>
        <p:spPr>
          <a:xfrm>
            <a:off x="3993120" y="3018960"/>
            <a:ext cx="7720200" cy="152172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144000" tIns="72000" rIns="144000" bIns="72000" anchor="ctr">
            <a:normAutofit/>
          </a:bodyPr>
          <a:lstStyle/>
          <a:p>
            <a:pPr>
              <a:lnSpc>
                <a:spcPct val="90000"/>
              </a:lnSpc>
            </a:pPr>
            <a:r>
              <a:rPr lang="lv-LV" sz="10000" b="1" strike="noStrike" spc="-1" dirty="0" smtClean="0">
                <a:solidFill>
                  <a:srgbClr val="7030A0"/>
                </a:solidFill>
                <a:latin typeface="Calibri"/>
                <a:ea typeface="DejaVu Sans"/>
              </a:rPr>
              <a:t>4.2.3.tēma</a:t>
            </a:r>
            <a:endParaRPr lang="lv-LV" sz="10000" b="0" strike="noStrike" spc="-1" dirty="0">
              <a:latin typeface="arial"/>
            </a:endParaRPr>
          </a:p>
        </p:txBody>
      </p:sp>
      <p:sp>
        <p:nvSpPr>
          <p:cNvPr id="130" name="CustomShape 2"/>
          <p:cNvSpPr/>
          <p:nvPr/>
        </p:nvSpPr>
        <p:spPr>
          <a:xfrm>
            <a:off x="3991320" y="4796640"/>
            <a:ext cx="7721640" cy="1600200"/>
          </a:xfrm>
          <a:prstGeom prst="rect">
            <a:avLst/>
          </a:prstGeom>
          <a:solidFill>
            <a:srgbClr val="000000"/>
          </a:solidFill>
          <a:ln>
            <a:noFill/>
          </a:ln>
        </p:spPr>
        <p:style>
          <a:lnRef idx="0">
            <a:scrgbClr r="0" g="0" b="0"/>
          </a:lnRef>
          <a:fillRef idx="0">
            <a:scrgbClr r="0" g="0" b="0"/>
          </a:fillRef>
          <a:effectRef idx="0">
            <a:scrgbClr r="0" g="0" b="0"/>
          </a:effectRef>
          <a:fontRef idx="minor"/>
        </p:style>
        <p:txBody>
          <a:bodyPr lIns="180000" tIns="108000" rIns="180000" bIns="108000" anchor="ctr">
            <a:normAutofit fontScale="87500" lnSpcReduction="10000"/>
          </a:bodyPr>
          <a:lstStyle/>
          <a:p>
            <a:pPr algn="ctr">
              <a:lnSpc>
                <a:spcPct val="90000"/>
              </a:lnSpc>
              <a:spcBef>
                <a:spcPts val="1001"/>
              </a:spcBef>
            </a:pPr>
            <a:r>
              <a:rPr lang="lv-LV" sz="4000" b="1" strike="noStrike" spc="-1">
                <a:solidFill>
                  <a:srgbClr val="FFFFFF"/>
                </a:solidFill>
                <a:latin typeface="Calibri"/>
                <a:ea typeface="DejaVu Sans"/>
              </a:rPr>
              <a:t>Patērētāja tiesības preču un pakalpojumu neatbilstības līguma noteikumiem gadījumos</a:t>
            </a:r>
            <a:endParaRPr lang="lv-LV" sz="4000" b="0" strike="noStrike" spc="-1">
              <a:latin typeface="arial"/>
            </a:endParaRPr>
          </a:p>
        </p:txBody>
      </p:sp>
      <p:pic>
        <p:nvPicPr>
          <p:cNvPr id="131" name="Picture 6"/>
          <p:cNvPicPr/>
          <p:nvPr/>
        </p:nvPicPr>
        <p:blipFill>
          <a:blip r:embed="rId3"/>
          <a:stretch/>
        </p:blipFill>
        <p:spPr>
          <a:xfrm>
            <a:off x="173880" y="159480"/>
            <a:ext cx="3597840" cy="81504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http://schemas.microsoft.com/office/powerpoint/2012/main"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CustomShape 1"/>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157" name="Picture 6"/>
          <p:cNvPicPr/>
          <p:nvPr/>
        </p:nvPicPr>
        <p:blipFill>
          <a:blip r:embed="rId3"/>
          <a:stretch/>
        </p:blipFill>
        <p:spPr>
          <a:xfrm>
            <a:off x="0" y="6240240"/>
            <a:ext cx="551160" cy="615600"/>
          </a:xfrm>
          <a:prstGeom prst="rect">
            <a:avLst/>
          </a:prstGeom>
          <a:ln>
            <a:noFill/>
          </a:ln>
        </p:spPr>
      </p:pic>
      <p:sp>
        <p:nvSpPr>
          <p:cNvPr id="158" name="CustomShape 2"/>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4800" b="1" strike="noStrike" spc="-1">
                <a:solidFill>
                  <a:srgbClr val="000000"/>
                </a:solidFill>
                <a:latin typeface="Calibri"/>
                <a:ea typeface="DejaVu Sans"/>
              </a:rPr>
              <a:t>Termiņi</a:t>
            </a:r>
            <a:endParaRPr lang="lv-LV" sz="4800" b="0" strike="noStrike" spc="-1">
              <a:latin typeface="arial"/>
            </a:endParaRPr>
          </a:p>
        </p:txBody>
      </p:sp>
      <p:sp>
        <p:nvSpPr>
          <p:cNvPr id="159"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160" name="Line 4"/>
          <p:cNvSpPr/>
          <p:nvPr/>
        </p:nvSpPr>
        <p:spPr>
          <a:xfrm>
            <a:off x="1603080" y="3223080"/>
            <a:ext cx="7164000" cy="0"/>
          </a:xfrm>
          <a:prstGeom prst="line">
            <a:avLst/>
          </a:prstGeom>
          <a:ln w="76320">
            <a:solidFill>
              <a:srgbClr val="7030A0"/>
            </a:solidFill>
            <a:round/>
          </a:ln>
        </p:spPr>
        <p:style>
          <a:lnRef idx="0">
            <a:scrgbClr r="0" g="0" b="0"/>
          </a:lnRef>
          <a:fillRef idx="0">
            <a:scrgbClr r="0" g="0" b="0"/>
          </a:fillRef>
          <a:effectRef idx="0">
            <a:scrgbClr r="0" g="0" b="0"/>
          </a:effectRef>
          <a:fontRef idx="minor"/>
        </p:style>
      </p:sp>
      <p:sp>
        <p:nvSpPr>
          <p:cNvPr id="161" name="Line 5"/>
          <p:cNvSpPr/>
          <p:nvPr/>
        </p:nvSpPr>
        <p:spPr>
          <a:xfrm flipV="1">
            <a:off x="8803080" y="2251080"/>
            <a:ext cx="0" cy="3060000"/>
          </a:xfrm>
          <a:prstGeom prst="line">
            <a:avLst/>
          </a:prstGeom>
          <a:ln w="76320">
            <a:solidFill>
              <a:srgbClr val="7030A0"/>
            </a:solidFill>
            <a:round/>
          </a:ln>
        </p:spPr>
        <p:style>
          <a:lnRef idx="0">
            <a:scrgbClr r="0" g="0" b="0"/>
          </a:lnRef>
          <a:fillRef idx="0">
            <a:scrgbClr r="0" g="0" b="0"/>
          </a:fillRef>
          <a:effectRef idx="0">
            <a:scrgbClr r="0" g="0" b="0"/>
          </a:effectRef>
          <a:fontRef idx="minor"/>
        </p:style>
      </p:sp>
      <p:sp>
        <p:nvSpPr>
          <p:cNvPr id="162" name="Line 6"/>
          <p:cNvSpPr/>
          <p:nvPr/>
        </p:nvSpPr>
        <p:spPr>
          <a:xfrm>
            <a:off x="8803080" y="3223080"/>
            <a:ext cx="1584000" cy="0"/>
          </a:xfrm>
          <a:prstGeom prst="line">
            <a:avLst/>
          </a:prstGeom>
          <a:ln w="76320">
            <a:solidFill>
              <a:srgbClr val="7030A0"/>
            </a:solidFill>
            <a:round/>
          </a:ln>
        </p:spPr>
        <p:style>
          <a:lnRef idx="0">
            <a:scrgbClr r="0" g="0" b="0"/>
          </a:lnRef>
          <a:fillRef idx="0">
            <a:scrgbClr r="0" g="0" b="0"/>
          </a:fillRef>
          <a:effectRef idx="0">
            <a:scrgbClr r="0" g="0" b="0"/>
          </a:effectRef>
          <a:fontRef idx="minor"/>
        </p:style>
      </p:sp>
      <p:sp>
        <p:nvSpPr>
          <p:cNvPr id="163" name="CustomShape 7"/>
          <p:cNvSpPr/>
          <p:nvPr/>
        </p:nvSpPr>
        <p:spPr>
          <a:xfrm>
            <a:off x="1495080" y="2535120"/>
            <a:ext cx="6334200" cy="576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nSpc>
                <a:spcPct val="100000"/>
              </a:lnSpc>
            </a:pPr>
            <a:r>
              <a:rPr lang="lv-LV" sz="3200" b="0" strike="noStrike" spc="-1">
                <a:solidFill>
                  <a:srgbClr val="FF0000"/>
                </a:solidFill>
                <a:latin typeface="Calibri"/>
                <a:ea typeface="DejaVu Sans"/>
              </a:rPr>
              <a:t>Prasījumā pieteikšana (2 gadi)</a:t>
            </a:r>
            <a:endParaRPr lang="lv-LV" sz="3200" b="0" strike="noStrike" spc="-1">
              <a:latin typeface="arial"/>
            </a:endParaRPr>
          </a:p>
        </p:txBody>
      </p:sp>
      <p:sp>
        <p:nvSpPr>
          <p:cNvPr id="164" name="CustomShape 8"/>
          <p:cNvSpPr/>
          <p:nvPr/>
        </p:nvSpPr>
        <p:spPr>
          <a:xfrm>
            <a:off x="1495080" y="3491640"/>
            <a:ext cx="6766200" cy="576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nSpc>
                <a:spcPct val="100000"/>
              </a:lnSpc>
            </a:pPr>
            <a:r>
              <a:rPr lang="lv-LV" sz="3200" b="0" strike="noStrike" spc="-1">
                <a:solidFill>
                  <a:srgbClr val="FF0000"/>
                </a:solidFill>
                <a:latin typeface="Calibri"/>
                <a:ea typeface="DejaVu Sans"/>
              </a:rPr>
              <a:t>Informēšana par defektu (2 mēneši)</a:t>
            </a:r>
            <a:endParaRPr lang="lv-LV" sz="3200" b="0" strike="noStrike" spc="-1">
              <a:latin typeface="arial"/>
            </a:endParaRPr>
          </a:p>
        </p:txBody>
      </p:sp>
      <p:sp>
        <p:nvSpPr>
          <p:cNvPr id="165" name="CustomShape 9"/>
          <p:cNvSpPr/>
          <p:nvPr/>
        </p:nvSpPr>
        <p:spPr>
          <a:xfrm>
            <a:off x="1495080" y="4446000"/>
            <a:ext cx="7431120" cy="576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nSpc>
                <a:spcPct val="100000"/>
              </a:lnSpc>
            </a:pPr>
            <a:r>
              <a:rPr lang="lv-LV" sz="3200" b="0" strike="noStrike" spc="-1">
                <a:solidFill>
                  <a:srgbClr val="000000"/>
                </a:solidFill>
                <a:latin typeface="Calibri"/>
                <a:ea typeface="DejaVu Sans"/>
              </a:rPr>
              <a:t>Pierādīšanas nasta (6 mēneši)</a:t>
            </a:r>
            <a:endParaRPr lang="lv-LV" sz="3200" b="0" strike="noStrike" spc="-1">
              <a:latin typeface="arial"/>
            </a:endParaRPr>
          </a:p>
        </p:txBody>
      </p:sp>
      <p:sp>
        <p:nvSpPr>
          <p:cNvPr id="166" name="Line 10"/>
          <p:cNvSpPr/>
          <p:nvPr/>
        </p:nvSpPr>
        <p:spPr>
          <a:xfrm>
            <a:off x="1603080" y="4303080"/>
            <a:ext cx="7164000" cy="0"/>
          </a:xfrm>
          <a:prstGeom prst="line">
            <a:avLst/>
          </a:prstGeom>
          <a:ln w="76320">
            <a:solidFill>
              <a:srgbClr val="7030A0"/>
            </a:solidFill>
            <a:round/>
          </a:ln>
        </p:spPr>
        <p:style>
          <a:lnRef idx="0">
            <a:scrgbClr r="0" g="0" b="0"/>
          </a:lnRef>
          <a:fillRef idx="0">
            <a:scrgbClr r="0" g="0" b="0"/>
          </a:fillRef>
          <a:effectRef idx="0">
            <a:scrgbClr r="0" g="0" b="0"/>
          </a:effectRef>
          <a:fontRef idx="minor"/>
        </p:style>
      </p:sp>
      <p:sp>
        <p:nvSpPr>
          <p:cNvPr id="167" name="Line 11"/>
          <p:cNvSpPr/>
          <p:nvPr/>
        </p:nvSpPr>
        <p:spPr>
          <a:xfrm>
            <a:off x="8803080" y="4303080"/>
            <a:ext cx="1584000" cy="0"/>
          </a:xfrm>
          <a:prstGeom prst="line">
            <a:avLst/>
          </a:prstGeom>
          <a:ln w="76320">
            <a:solidFill>
              <a:srgbClr val="7030A0"/>
            </a:solidFill>
            <a:round/>
          </a:ln>
        </p:spPr>
        <p:style>
          <a:lnRef idx="0">
            <a:scrgbClr r="0" g="0" b="0"/>
          </a:lnRef>
          <a:fillRef idx="0">
            <a:scrgbClr r="0" g="0" b="0"/>
          </a:fillRef>
          <a:effectRef idx="0">
            <a:scrgbClr r="0" g="0" b="0"/>
          </a:effectRef>
          <a:fontRef idx="minor"/>
        </p:style>
      </p:sp>
      <p:pic>
        <p:nvPicPr>
          <p:cNvPr id="168" name="Picture 167"/>
          <p:cNvPicPr/>
          <p:nvPr/>
        </p:nvPicPr>
        <p:blipFill>
          <a:blip r:embed="rId4"/>
          <a:stretch/>
        </p:blipFill>
        <p:spPr>
          <a:xfrm>
            <a:off x="9127080" y="2287080"/>
            <a:ext cx="790200" cy="790200"/>
          </a:xfrm>
          <a:prstGeom prst="rect">
            <a:avLst/>
          </a:prstGeom>
          <a:ln>
            <a:noFill/>
          </a:ln>
        </p:spPr>
      </p:pic>
      <p:pic>
        <p:nvPicPr>
          <p:cNvPr id="169" name="Picture 168"/>
          <p:cNvPicPr/>
          <p:nvPr/>
        </p:nvPicPr>
        <p:blipFill>
          <a:blip r:embed="rId4"/>
          <a:stretch/>
        </p:blipFill>
        <p:spPr>
          <a:xfrm>
            <a:off x="9127080" y="3367080"/>
            <a:ext cx="790200" cy="790200"/>
          </a:xfrm>
          <a:prstGeom prst="rect">
            <a:avLst/>
          </a:prstGeom>
          <a:ln>
            <a:noFill/>
          </a:ln>
        </p:spPr>
      </p:pic>
      <p:pic>
        <p:nvPicPr>
          <p:cNvPr id="170" name="Picture 169"/>
          <p:cNvPicPr/>
          <p:nvPr/>
        </p:nvPicPr>
        <p:blipFill>
          <a:blip r:embed="rId4"/>
          <a:stretch/>
        </p:blipFill>
        <p:spPr>
          <a:xfrm>
            <a:off x="9127080" y="4447080"/>
            <a:ext cx="790200" cy="7902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1872000" y="4644000"/>
            <a:ext cx="2086200" cy="718200"/>
          </a:xfrm>
          <a:prstGeom prst="rect">
            <a:avLst/>
          </a:prstGeom>
          <a:solidFill>
            <a:srgbClr val="729FCF">
              <a:alpha val="60000"/>
            </a:srgbClr>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lnSpc>
                <a:spcPct val="100000"/>
              </a:lnSpc>
            </a:pPr>
            <a:r>
              <a:rPr lang="lv-LV" sz="2400" b="0" strike="noStrike" spc="-1">
                <a:solidFill>
                  <a:srgbClr val="000000"/>
                </a:solidFill>
                <a:latin typeface="Calibri"/>
                <a:ea typeface="DejaVu Sans"/>
              </a:rPr>
              <a:t>Defekts</a:t>
            </a:r>
            <a:endParaRPr lang="lv-LV" sz="2400" b="0" strike="noStrike" spc="-1">
              <a:latin typeface="arial"/>
            </a:endParaRPr>
          </a:p>
        </p:txBody>
      </p:sp>
      <p:sp>
        <p:nvSpPr>
          <p:cNvPr id="172" name="CustomShape 2"/>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173" name="Picture 6"/>
          <p:cNvPicPr/>
          <p:nvPr/>
        </p:nvPicPr>
        <p:blipFill>
          <a:blip r:embed="rId3"/>
          <a:stretch/>
        </p:blipFill>
        <p:spPr>
          <a:xfrm>
            <a:off x="0" y="6240240"/>
            <a:ext cx="551160" cy="615600"/>
          </a:xfrm>
          <a:prstGeom prst="rect">
            <a:avLst/>
          </a:prstGeom>
          <a:ln>
            <a:noFill/>
          </a:ln>
        </p:spPr>
      </p:pic>
      <p:sp>
        <p:nvSpPr>
          <p:cNvPr id="174" name="CustomShape 3"/>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4800" b="1" strike="noStrike" spc="-1">
                <a:solidFill>
                  <a:srgbClr val="000000"/>
                </a:solidFill>
                <a:latin typeface="Calibri"/>
                <a:ea typeface="DejaVu Sans"/>
              </a:rPr>
              <a:t>Pierādīšanas nastas sadalījums</a:t>
            </a:r>
            <a:endParaRPr lang="lv-LV" sz="4800" b="0" strike="noStrike" spc="-1">
              <a:latin typeface="arial"/>
            </a:endParaRPr>
          </a:p>
        </p:txBody>
      </p:sp>
      <p:sp>
        <p:nvSpPr>
          <p:cNvPr id="175" name="Line 4"/>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176" name="CustomShape 5"/>
          <p:cNvSpPr/>
          <p:nvPr/>
        </p:nvSpPr>
        <p:spPr>
          <a:xfrm>
            <a:off x="3960000" y="4640400"/>
            <a:ext cx="6622200" cy="721800"/>
          </a:xfrm>
          <a:prstGeom prst="rect">
            <a:avLst/>
          </a:prstGeom>
          <a:solidFill>
            <a:srgbClr val="7030A0"/>
          </a:solidFill>
          <a:ln>
            <a:solidFill>
              <a:srgbClr val="3465A4"/>
            </a:solidFill>
          </a:ln>
        </p:spPr>
        <p:style>
          <a:lnRef idx="0">
            <a:scrgbClr r="0" g="0" b="0"/>
          </a:lnRef>
          <a:fillRef idx="0">
            <a:scrgbClr r="0" g="0" b="0"/>
          </a:fillRef>
          <a:effectRef idx="0">
            <a:scrgbClr r="0" g="0" b="0"/>
          </a:effectRef>
          <a:fontRef idx="minor"/>
        </p:style>
      </p:sp>
      <p:sp>
        <p:nvSpPr>
          <p:cNvPr id="177" name="CustomShape 6"/>
          <p:cNvSpPr/>
          <p:nvPr/>
        </p:nvSpPr>
        <p:spPr>
          <a:xfrm>
            <a:off x="4608000" y="4779360"/>
            <a:ext cx="5830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spAutoFit/>
          </a:bodyPr>
          <a:lstStyle/>
          <a:p>
            <a:pPr algn="ctr">
              <a:lnSpc>
                <a:spcPct val="100000"/>
              </a:lnSpc>
            </a:pPr>
            <a:r>
              <a:rPr lang="lv-LV" sz="2400" b="0" strike="noStrike" spc="-1">
                <a:solidFill>
                  <a:srgbClr val="FFFFFF"/>
                </a:solidFill>
                <a:latin typeface="Calibri"/>
                <a:ea typeface="DejaVu Sans"/>
              </a:rPr>
              <a:t>Defekts + tā pastāvēšana iegādes brīdī</a:t>
            </a:r>
            <a:endParaRPr lang="lv-LV" sz="2400" b="0" strike="noStrike" spc="-1">
              <a:latin typeface="arial"/>
            </a:endParaRPr>
          </a:p>
        </p:txBody>
      </p:sp>
      <p:sp>
        <p:nvSpPr>
          <p:cNvPr id="178" name="CustomShape 7"/>
          <p:cNvSpPr/>
          <p:nvPr/>
        </p:nvSpPr>
        <p:spPr>
          <a:xfrm>
            <a:off x="3024000" y="3060000"/>
            <a:ext cx="2050200" cy="57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3200" b="0" strike="noStrike" spc="-1">
                <a:solidFill>
                  <a:srgbClr val="000000"/>
                </a:solidFill>
                <a:latin typeface="Asap"/>
                <a:ea typeface="DejaVu Sans"/>
              </a:rPr>
              <a:t>6 mēneši</a:t>
            </a:r>
            <a:endParaRPr lang="lv-LV" sz="3200" b="0" strike="noStrike" spc="-1">
              <a:latin typeface="arial"/>
            </a:endParaRPr>
          </a:p>
        </p:txBody>
      </p:sp>
      <p:sp>
        <p:nvSpPr>
          <p:cNvPr id="179" name="Line 8"/>
          <p:cNvSpPr/>
          <p:nvPr/>
        </p:nvSpPr>
        <p:spPr>
          <a:xfrm>
            <a:off x="3960000" y="3670200"/>
            <a:ext cx="0" cy="970200"/>
          </a:xfrm>
          <a:prstGeom prst="line">
            <a:avLst/>
          </a:prstGeom>
          <a:ln w="57240">
            <a:solidFill>
              <a:srgbClr val="7030A0"/>
            </a:solidFill>
            <a:round/>
            <a:tailEnd type="triangle" w="med" len="med"/>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181" name="Picture 6"/>
          <p:cNvPicPr/>
          <p:nvPr/>
        </p:nvPicPr>
        <p:blipFill>
          <a:blip r:embed="rId3"/>
          <a:stretch/>
        </p:blipFill>
        <p:spPr>
          <a:xfrm>
            <a:off x="0" y="6240240"/>
            <a:ext cx="551160" cy="615600"/>
          </a:xfrm>
          <a:prstGeom prst="rect">
            <a:avLst/>
          </a:prstGeom>
          <a:ln>
            <a:noFill/>
          </a:ln>
        </p:spPr>
      </p:pic>
      <p:sp>
        <p:nvSpPr>
          <p:cNvPr id="182" name="CustomShape 2"/>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4800" b="1" strike="noStrike" spc="-1">
                <a:solidFill>
                  <a:srgbClr val="000000"/>
                </a:solidFill>
                <a:latin typeface="Calibri"/>
                <a:ea typeface="DejaVu Sans"/>
              </a:rPr>
              <a:t>Defekts</a:t>
            </a:r>
            <a:endParaRPr lang="lv-LV" sz="4800" b="0" strike="noStrike" spc="-1">
              <a:latin typeface="arial"/>
            </a:endParaRPr>
          </a:p>
        </p:txBody>
      </p:sp>
      <p:sp>
        <p:nvSpPr>
          <p:cNvPr id="183"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184" name="Line 4"/>
          <p:cNvSpPr/>
          <p:nvPr/>
        </p:nvSpPr>
        <p:spPr>
          <a:xfrm>
            <a:off x="1548000" y="4068000"/>
            <a:ext cx="4392000" cy="0"/>
          </a:xfrm>
          <a:prstGeom prst="line">
            <a:avLst/>
          </a:prstGeom>
          <a:ln w="76320">
            <a:solidFill>
              <a:srgbClr val="729FCF"/>
            </a:solidFill>
            <a:round/>
          </a:ln>
        </p:spPr>
        <p:style>
          <a:lnRef idx="0">
            <a:scrgbClr r="0" g="0" b="0"/>
          </a:lnRef>
          <a:fillRef idx="0">
            <a:scrgbClr r="0" g="0" b="0"/>
          </a:fillRef>
          <a:effectRef idx="0">
            <a:scrgbClr r="0" g="0" b="0"/>
          </a:effectRef>
          <a:fontRef idx="minor"/>
        </p:style>
      </p:sp>
      <p:sp>
        <p:nvSpPr>
          <p:cNvPr id="185" name="Line 5"/>
          <p:cNvSpPr/>
          <p:nvPr/>
        </p:nvSpPr>
        <p:spPr>
          <a:xfrm flipV="1">
            <a:off x="5976000" y="2376000"/>
            <a:ext cx="0" cy="3528000"/>
          </a:xfrm>
          <a:prstGeom prst="line">
            <a:avLst/>
          </a:prstGeom>
          <a:ln w="76320">
            <a:solidFill>
              <a:srgbClr val="729FCF"/>
            </a:solidFill>
            <a:round/>
          </a:ln>
        </p:spPr>
        <p:style>
          <a:lnRef idx="0">
            <a:scrgbClr r="0" g="0" b="0"/>
          </a:lnRef>
          <a:fillRef idx="0">
            <a:scrgbClr r="0" g="0" b="0"/>
          </a:fillRef>
          <a:effectRef idx="0">
            <a:scrgbClr r="0" g="0" b="0"/>
          </a:effectRef>
          <a:fontRef idx="minor"/>
        </p:style>
      </p:sp>
      <p:sp>
        <p:nvSpPr>
          <p:cNvPr id="186" name="Line 6"/>
          <p:cNvSpPr/>
          <p:nvPr/>
        </p:nvSpPr>
        <p:spPr>
          <a:xfrm>
            <a:off x="6008400" y="4068000"/>
            <a:ext cx="4392000" cy="0"/>
          </a:xfrm>
          <a:prstGeom prst="line">
            <a:avLst/>
          </a:prstGeom>
          <a:ln w="76320">
            <a:solidFill>
              <a:srgbClr val="729FCF"/>
            </a:solidFill>
            <a:round/>
          </a:ln>
        </p:spPr>
        <p:style>
          <a:lnRef idx="0">
            <a:scrgbClr r="0" g="0" b="0"/>
          </a:lnRef>
          <a:fillRef idx="0">
            <a:scrgbClr r="0" g="0" b="0"/>
          </a:fillRef>
          <a:effectRef idx="0">
            <a:scrgbClr r="0" g="0" b="0"/>
          </a:effectRef>
          <a:fontRef idx="minor"/>
        </p:style>
      </p:sp>
      <p:sp>
        <p:nvSpPr>
          <p:cNvPr id="187" name="CustomShape 7"/>
          <p:cNvSpPr/>
          <p:nvPr/>
        </p:nvSpPr>
        <p:spPr>
          <a:xfrm>
            <a:off x="2520000" y="3011400"/>
            <a:ext cx="2662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spAutoFit/>
          </a:bodyPr>
          <a:lstStyle/>
          <a:p>
            <a:pPr>
              <a:lnSpc>
                <a:spcPct val="100000"/>
              </a:lnSpc>
            </a:pPr>
            <a:r>
              <a:rPr lang="lv-LV" sz="2400" b="0" strike="noStrike" spc="-1">
                <a:solidFill>
                  <a:srgbClr val="000000"/>
                </a:solidFill>
                <a:latin typeface="Calibri"/>
                <a:ea typeface="DejaVu Sans"/>
              </a:rPr>
              <a:t>Preces apraksts</a:t>
            </a:r>
            <a:endParaRPr lang="lv-LV" sz="2400" b="0" strike="noStrike" spc="-1">
              <a:latin typeface="arial"/>
            </a:endParaRPr>
          </a:p>
        </p:txBody>
      </p:sp>
      <p:sp>
        <p:nvSpPr>
          <p:cNvPr id="188" name="CustomShape 8"/>
          <p:cNvSpPr/>
          <p:nvPr/>
        </p:nvSpPr>
        <p:spPr>
          <a:xfrm>
            <a:off x="6264000" y="2828880"/>
            <a:ext cx="4030200" cy="82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spAutoFit/>
          </a:bodyPr>
          <a:lstStyle/>
          <a:p>
            <a:pPr algn="ctr">
              <a:lnSpc>
                <a:spcPct val="100000"/>
              </a:lnSpc>
            </a:pPr>
            <a:r>
              <a:rPr lang="lv-LV" sz="2400" b="0" strike="noStrike" spc="-1">
                <a:solidFill>
                  <a:srgbClr val="000000"/>
                </a:solidFill>
                <a:latin typeface="Calibri"/>
                <a:ea typeface="DejaVu Sans"/>
              </a:rPr>
              <a:t>Nolūks, kuram parasti šāda</a:t>
            </a:r>
            <a:endParaRPr lang="lv-LV" sz="2400" b="0" strike="noStrike" spc="-1">
              <a:latin typeface="arial"/>
            </a:endParaRPr>
          </a:p>
          <a:p>
            <a:pPr algn="ctr">
              <a:lnSpc>
                <a:spcPct val="100000"/>
              </a:lnSpc>
            </a:pPr>
            <a:r>
              <a:rPr lang="lv-LV" sz="2400" b="0" strike="noStrike" spc="-1">
                <a:solidFill>
                  <a:srgbClr val="000000"/>
                </a:solidFill>
                <a:latin typeface="Calibri"/>
                <a:ea typeface="DejaVu Sans"/>
              </a:rPr>
              <a:t>veida preces izmanto</a:t>
            </a:r>
            <a:endParaRPr lang="lv-LV" sz="2400" b="0" strike="noStrike" spc="-1">
              <a:latin typeface="arial"/>
            </a:endParaRPr>
          </a:p>
        </p:txBody>
      </p:sp>
      <p:sp>
        <p:nvSpPr>
          <p:cNvPr id="189" name="CustomShape 9"/>
          <p:cNvSpPr/>
          <p:nvPr/>
        </p:nvSpPr>
        <p:spPr>
          <a:xfrm>
            <a:off x="6264000" y="4521240"/>
            <a:ext cx="4030200" cy="82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spAutoFit/>
          </a:bodyPr>
          <a:lstStyle/>
          <a:p>
            <a:pPr algn="ctr">
              <a:lnSpc>
                <a:spcPct val="100000"/>
              </a:lnSpc>
            </a:pPr>
            <a:r>
              <a:rPr lang="lv-LV" sz="2400" b="0" strike="noStrike" spc="-1">
                <a:solidFill>
                  <a:srgbClr val="000000"/>
                </a:solidFill>
                <a:latin typeface="Calibri"/>
                <a:ea typeface="DejaVu Sans"/>
              </a:rPr>
              <a:t>Nolūks, kuram patērētājs izvēlējies preci</a:t>
            </a:r>
            <a:endParaRPr lang="lv-LV" sz="2400" b="0" strike="noStrike" spc="-1">
              <a:latin typeface="arial"/>
            </a:endParaRPr>
          </a:p>
        </p:txBody>
      </p:sp>
      <p:sp>
        <p:nvSpPr>
          <p:cNvPr id="190" name="CustomShape 10"/>
          <p:cNvSpPr/>
          <p:nvPr/>
        </p:nvSpPr>
        <p:spPr>
          <a:xfrm>
            <a:off x="2520000" y="4629600"/>
            <a:ext cx="2662200" cy="82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spAutoFit/>
          </a:bodyPr>
          <a:lstStyle/>
          <a:p>
            <a:pPr algn="ctr">
              <a:lnSpc>
                <a:spcPct val="100000"/>
              </a:lnSpc>
            </a:pPr>
            <a:r>
              <a:rPr lang="lv-LV" sz="2400" b="0" strike="noStrike" spc="-1">
                <a:solidFill>
                  <a:srgbClr val="000000"/>
                </a:solidFill>
                <a:latin typeface="Calibri"/>
                <a:ea typeface="DejaVu Sans"/>
              </a:rPr>
              <a:t>Parastās īpašības un izpildījums</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192" name="Picture 6"/>
          <p:cNvPicPr/>
          <p:nvPr/>
        </p:nvPicPr>
        <p:blipFill>
          <a:blip r:embed="rId3"/>
          <a:stretch/>
        </p:blipFill>
        <p:spPr>
          <a:xfrm>
            <a:off x="0" y="6240240"/>
            <a:ext cx="551160" cy="615600"/>
          </a:xfrm>
          <a:prstGeom prst="rect">
            <a:avLst/>
          </a:prstGeom>
          <a:ln>
            <a:noFill/>
          </a:ln>
        </p:spPr>
      </p:pic>
      <p:sp>
        <p:nvSpPr>
          <p:cNvPr id="193" name="CustomShape 2"/>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4800" b="1" strike="noStrike" spc="-1">
                <a:solidFill>
                  <a:srgbClr val="000000"/>
                </a:solidFill>
                <a:latin typeface="Calibri"/>
                <a:ea typeface="DejaVu Sans"/>
              </a:rPr>
              <a:t>NOTA BENE!</a:t>
            </a:r>
            <a:endParaRPr lang="lv-LV" sz="4800" b="0" strike="noStrike" spc="-1">
              <a:latin typeface="arial"/>
            </a:endParaRPr>
          </a:p>
        </p:txBody>
      </p:sp>
      <p:sp>
        <p:nvSpPr>
          <p:cNvPr id="194"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195" name="CustomShape 4"/>
          <p:cNvSpPr/>
          <p:nvPr/>
        </p:nvSpPr>
        <p:spPr>
          <a:xfrm>
            <a:off x="1116360" y="2386080"/>
            <a:ext cx="9069840" cy="317484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0" tIns="0" rIns="0" bIns="0">
            <a:spAutoFit/>
          </a:bodyPr>
          <a:lstStyle/>
          <a:p>
            <a:pPr marL="216000" indent="-214200">
              <a:lnSpc>
                <a:spcPct val="100000"/>
              </a:lnSpc>
              <a:spcBef>
                <a:spcPts val="850"/>
              </a:spcBef>
              <a:spcAft>
                <a:spcPts val="850"/>
              </a:spcAft>
              <a:buClr>
                <a:srgbClr val="000000"/>
              </a:buClr>
              <a:buFont typeface="StarSymbol"/>
              <a:buAutoNum type="arabicPeriod"/>
            </a:pPr>
            <a:r>
              <a:rPr lang="lv-LV" sz="3600" b="0" strike="noStrike" spc="-1">
                <a:solidFill>
                  <a:srgbClr val="000000"/>
                </a:solidFill>
                <a:latin typeface="Calibri"/>
                <a:ea typeface="DejaVu Sans"/>
              </a:rPr>
              <a:t> Informēšanas pienākums ir komersantam</a:t>
            </a:r>
            <a:endParaRPr lang="lv-LV" sz="3600" b="0" strike="noStrike" spc="-1">
              <a:latin typeface="arial"/>
            </a:endParaRPr>
          </a:p>
          <a:p>
            <a:pPr marL="216000" indent="-214200">
              <a:lnSpc>
                <a:spcPct val="100000"/>
              </a:lnSpc>
              <a:spcBef>
                <a:spcPts val="850"/>
              </a:spcBef>
              <a:spcAft>
                <a:spcPts val="850"/>
              </a:spcAft>
              <a:buClr>
                <a:srgbClr val="000000"/>
              </a:buClr>
              <a:buFont typeface="StarSymbol"/>
              <a:buAutoNum type="arabicPeriod"/>
            </a:pPr>
            <a:r>
              <a:rPr lang="lv-LV" sz="3600" b="0" strike="noStrike" spc="-1">
                <a:solidFill>
                  <a:srgbClr val="000000"/>
                </a:solidFill>
                <a:latin typeface="Calibri"/>
                <a:ea typeface="DejaVu Sans"/>
              </a:rPr>
              <a:t> Informācija ir jāsniedz pirms līguma noslēgšanas</a:t>
            </a:r>
            <a:endParaRPr lang="lv-LV" sz="3600" b="0" strike="noStrike" spc="-1">
              <a:latin typeface="arial"/>
            </a:endParaRPr>
          </a:p>
          <a:p>
            <a:pPr marL="216000" indent="-214200">
              <a:lnSpc>
                <a:spcPct val="100000"/>
              </a:lnSpc>
              <a:spcBef>
                <a:spcPts val="850"/>
              </a:spcBef>
              <a:spcAft>
                <a:spcPts val="850"/>
              </a:spcAft>
              <a:buClr>
                <a:srgbClr val="000000"/>
              </a:buClr>
              <a:buFont typeface="StarSymbol"/>
              <a:buAutoNum type="arabicPeriod"/>
            </a:pPr>
            <a:r>
              <a:rPr lang="lv-LV" sz="3600" b="0" strike="noStrike" spc="-1">
                <a:solidFill>
                  <a:srgbClr val="000000"/>
                </a:solidFill>
                <a:latin typeface="Calibri"/>
                <a:ea typeface="DejaVu Sans"/>
              </a:rPr>
              <a:t> Patērētājam nevar uzlikt pienākumu pierādīt, ka viņam nav sniegta informācija</a:t>
            </a:r>
            <a:endParaRPr lang="lv-LV" sz="3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ustomShape 1"/>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197" name="Picture 6"/>
          <p:cNvPicPr/>
          <p:nvPr/>
        </p:nvPicPr>
        <p:blipFill>
          <a:blip r:embed="rId3"/>
          <a:stretch/>
        </p:blipFill>
        <p:spPr>
          <a:xfrm>
            <a:off x="0" y="6240240"/>
            <a:ext cx="551160" cy="615600"/>
          </a:xfrm>
          <a:prstGeom prst="rect">
            <a:avLst/>
          </a:prstGeom>
          <a:ln>
            <a:noFill/>
          </a:ln>
        </p:spPr>
      </p:pic>
      <p:sp>
        <p:nvSpPr>
          <p:cNvPr id="198" name="CustomShape 2"/>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4800" b="1" strike="noStrike" spc="-1">
                <a:solidFill>
                  <a:srgbClr val="000000"/>
                </a:solidFill>
                <a:latin typeface="Calibri"/>
                <a:ea typeface="DejaVu Sans"/>
              </a:rPr>
              <a:t>Patērētāja prasījumi</a:t>
            </a:r>
            <a:endParaRPr lang="lv-LV" sz="4800" b="0" strike="noStrike" spc="-1">
              <a:latin typeface="arial"/>
            </a:endParaRPr>
          </a:p>
        </p:txBody>
      </p:sp>
      <p:sp>
        <p:nvSpPr>
          <p:cNvPr id="199"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200" name="CustomShape 4"/>
          <p:cNvSpPr/>
          <p:nvPr/>
        </p:nvSpPr>
        <p:spPr>
          <a:xfrm>
            <a:off x="1903680" y="2615760"/>
            <a:ext cx="4174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spAutoFit/>
          </a:bodyPr>
          <a:lstStyle/>
          <a:p>
            <a:pPr>
              <a:lnSpc>
                <a:spcPct val="100000"/>
              </a:lnSpc>
            </a:pPr>
            <a:r>
              <a:rPr lang="lv-LV" sz="2400" b="0" strike="noStrike" spc="-1">
                <a:solidFill>
                  <a:srgbClr val="000000"/>
                </a:solidFill>
                <a:latin typeface="Calibri"/>
                <a:ea typeface="DejaVu Sans"/>
              </a:rPr>
              <a:t>Neatbilstības novēršana</a:t>
            </a:r>
            <a:endParaRPr lang="lv-LV" sz="2400" b="0" strike="noStrike" spc="-1">
              <a:latin typeface="arial"/>
            </a:endParaRPr>
          </a:p>
        </p:txBody>
      </p:sp>
      <p:sp>
        <p:nvSpPr>
          <p:cNvPr id="201" name="CustomShape 5"/>
          <p:cNvSpPr/>
          <p:nvPr/>
        </p:nvSpPr>
        <p:spPr>
          <a:xfrm>
            <a:off x="5611680" y="2601000"/>
            <a:ext cx="4030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spAutoFit/>
          </a:bodyPr>
          <a:lstStyle/>
          <a:p>
            <a:pPr algn="ctr">
              <a:lnSpc>
                <a:spcPct val="100000"/>
              </a:lnSpc>
            </a:pPr>
            <a:r>
              <a:rPr lang="lv-LV" sz="2400" b="0" strike="noStrike" spc="-1">
                <a:solidFill>
                  <a:srgbClr val="000000"/>
                </a:solidFill>
                <a:latin typeface="Calibri"/>
                <a:ea typeface="DejaVu Sans"/>
              </a:rPr>
              <a:t>Preces apmaiņa</a:t>
            </a:r>
            <a:endParaRPr lang="lv-LV" sz="2400" b="0" strike="noStrike" spc="-1">
              <a:latin typeface="arial"/>
            </a:endParaRPr>
          </a:p>
        </p:txBody>
      </p:sp>
      <p:sp>
        <p:nvSpPr>
          <p:cNvPr id="202" name="CustomShape 6"/>
          <p:cNvSpPr/>
          <p:nvPr/>
        </p:nvSpPr>
        <p:spPr>
          <a:xfrm>
            <a:off x="5719680" y="5067360"/>
            <a:ext cx="3742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spAutoFit/>
          </a:bodyPr>
          <a:lstStyle/>
          <a:p>
            <a:pPr algn="ctr">
              <a:lnSpc>
                <a:spcPct val="100000"/>
              </a:lnSpc>
            </a:pPr>
            <a:r>
              <a:rPr lang="lv-LV" sz="2400" b="0" strike="noStrike" spc="-1">
                <a:solidFill>
                  <a:srgbClr val="000000"/>
                </a:solidFill>
                <a:latin typeface="Calibri"/>
                <a:ea typeface="DejaVu Sans"/>
              </a:rPr>
              <a:t>Cenas samazināšana</a:t>
            </a:r>
            <a:endParaRPr lang="lv-LV" sz="2400" b="0" strike="noStrike" spc="-1">
              <a:latin typeface="arial"/>
            </a:endParaRPr>
          </a:p>
        </p:txBody>
      </p:sp>
      <p:sp>
        <p:nvSpPr>
          <p:cNvPr id="203" name="CustomShape 7"/>
          <p:cNvSpPr/>
          <p:nvPr/>
        </p:nvSpPr>
        <p:spPr>
          <a:xfrm>
            <a:off x="2047680" y="4883040"/>
            <a:ext cx="3454200" cy="82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spAutoFit/>
          </a:bodyPr>
          <a:lstStyle/>
          <a:p>
            <a:pPr>
              <a:lnSpc>
                <a:spcPct val="100000"/>
              </a:lnSpc>
            </a:pPr>
            <a:r>
              <a:rPr lang="lv-LV" sz="2400" b="0" strike="noStrike" spc="-1">
                <a:solidFill>
                  <a:srgbClr val="000000"/>
                </a:solidFill>
                <a:latin typeface="Calibri"/>
                <a:ea typeface="DejaVu Sans"/>
              </a:rPr>
              <a:t>Līguma atcelšana (naudas atmaksa)</a:t>
            </a:r>
            <a:endParaRPr lang="lv-LV" sz="2400" b="0" strike="noStrike" spc="-1">
              <a:latin typeface="arial"/>
            </a:endParaRPr>
          </a:p>
        </p:txBody>
      </p:sp>
      <p:sp>
        <p:nvSpPr>
          <p:cNvPr id="204" name="Line 8"/>
          <p:cNvSpPr/>
          <p:nvPr/>
        </p:nvSpPr>
        <p:spPr>
          <a:xfrm>
            <a:off x="1867680" y="4032000"/>
            <a:ext cx="8280000" cy="0"/>
          </a:xfrm>
          <a:prstGeom prst="line">
            <a:avLst/>
          </a:prstGeom>
          <a:ln w="76320" cap="rnd">
            <a:solidFill>
              <a:srgbClr val="7030A0"/>
            </a:solidFill>
            <a:prstDash val="dash"/>
            <a:round/>
          </a:ln>
        </p:spPr>
        <p:style>
          <a:lnRef idx="0">
            <a:scrgbClr r="0" g="0" b="0"/>
          </a:lnRef>
          <a:fillRef idx="0">
            <a:scrgbClr r="0" g="0" b="0"/>
          </a:fillRef>
          <a:effectRef idx="0">
            <a:scrgbClr r="0" g="0" b="0"/>
          </a:effectRef>
          <a:fontRef idx="minor"/>
        </p:style>
      </p:sp>
      <p:sp>
        <p:nvSpPr>
          <p:cNvPr id="205" name="CustomShape 9"/>
          <p:cNvSpPr/>
          <p:nvPr/>
        </p:nvSpPr>
        <p:spPr>
          <a:xfrm>
            <a:off x="9751680" y="2340000"/>
            <a:ext cx="934200" cy="934200"/>
          </a:xfrm>
          <a:prstGeom prst="ellipse">
            <a:avLst/>
          </a:prstGeom>
          <a:noFill/>
          <a:ln w="57240">
            <a:solidFill>
              <a:srgbClr val="729FCF"/>
            </a:solidFill>
            <a:round/>
          </a:ln>
        </p:spPr>
        <p:style>
          <a:lnRef idx="0">
            <a:scrgbClr r="0" g="0" b="0"/>
          </a:lnRef>
          <a:fillRef idx="0">
            <a:scrgbClr r="0" g="0" b="0"/>
          </a:fillRef>
          <a:effectRef idx="0">
            <a:scrgbClr r="0" g="0" b="0"/>
          </a:effectRef>
          <a:fontRef idx="minor"/>
        </p:style>
      </p:sp>
      <p:sp>
        <p:nvSpPr>
          <p:cNvPr id="206" name="CustomShape 10"/>
          <p:cNvSpPr/>
          <p:nvPr/>
        </p:nvSpPr>
        <p:spPr>
          <a:xfrm>
            <a:off x="10003680" y="2520000"/>
            <a:ext cx="477720" cy="1064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3200" b="1" strike="noStrike" spc="-1">
                <a:solidFill>
                  <a:srgbClr val="7030A0"/>
                </a:solidFill>
                <a:latin typeface="Asap"/>
                <a:ea typeface="DejaVu Sans"/>
              </a:rPr>
              <a:t>1.</a:t>
            </a:r>
            <a:endParaRPr lang="lv-LV" sz="3200" b="0" strike="noStrike" spc="-1">
              <a:latin typeface="arial"/>
            </a:endParaRPr>
          </a:p>
        </p:txBody>
      </p:sp>
      <p:sp>
        <p:nvSpPr>
          <p:cNvPr id="207" name="CustomShape 11"/>
          <p:cNvSpPr/>
          <p:nvPr/>
        </p:nvSpPr>
        <p:spPr>
          <a:xfrm>
            <a:off x="9751680" y="4860000"/>
            <a:ext cx="934200" cy="934200"/>
          </a:xfrm>
          <a:prstGeom prst="ellipse">
            <a:avLst/>
          </a:prstGeom>
          <a:noFill/>
          <a:ln w="57240">
            <a:solidFill>
              <a:srgbClr val="729FCF"/>
            </a:solidFill>
            <a:round/>
          </a:ln>
        </p:spPr>
        <p:style>
          <a:lnRef idx="0">
            <a:scrgbClr r="0" g="0" b="0"/>
          </a:lnRef>
          <a:fillRef idx="0">
            <a:scrgbClr r="0" g="0" b="0"/>
          </a:fillRef>
          <a:effectRef idx="0">
            <a:scrgbClr r="0" g="0" b="0"/>
          </a:effectRef>
          <a:fontRef idx="minor"/>
        </p:style>
      </p:sp>
      <p:sp>
        <p:nvSpPr>
          <p:cNvPr id="208" name="CustomShape 12"/>
          <p:cNvSpPr/>
          <p:nvPr/>
        </p:nvSpPr>
        <p:spPr>
          <a:xfrm>
            <a:off x="10003680" y="5040000"/>
            <a:ext cx="477720" cy="1064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3200" b="1" strike="noStrike" spc="-1">
                <a:solidFill>
                  <a:srgbClr val="7030A0"/>
                </a:solidFill>
                <a:latin typeface="Asap"/>
                <a:ea typeface="DejaVu Sans"/>
              </a:rPr>
              <a:t>2.</a:t>
            </a:r>
            <a:endParaRPr lang="lv-LV"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CustomShape 1"/>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210" name="Picture 6"/>
          <p:cNvPicPr/>
          <p:nvPr/>
        </p:nvPicPr>
        <p:blipFill>
          <a:blip r:embed="rId3"/>
          <a:stretch/>
        </p:blipFill>
        <p:spPr>
          <a:xfrm>
            <a:off x="0" y="6240240"/>
            <a:ext cx="551160" cy="615600"/>
          </a:xfrm>
          <a:prstGeom prst="rect">
            <a:avLst/>
          </a:prstGeom>
          <a:ln>
            <a:noFill/>
          </a:ln>
        </p:spPr>
      </p:pic>
      <p:sp>
        <p:nvSpPr>
          <p:cNvPr id="211" name="CustomShape 2"/>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4800" b="1" strike="noStrike" spc="-1">
                <a:solidFill>
                  <a:srgbClr val="000000"/>
                </a:solidFill>
                <a:latin typeface="Calibri"/>
                <a:ea typeface="DejaVu Sans"/>
              </a:rPr>
              <a:t>NOTA BENE!</a:t>
            </a:r>
            <a:endParaRPr lang="lv-LV" sz="4800" b="0" strike="noStrike" spc="-1">
              <a:latin typeface="arial"/>
            </a:endParaRPr>
          </a:p>
        </p:txBody>
      </p:sp>
      <p:sp>
        <p:nvSpPr>
          <p:cNvPr id="212"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213" name="CustomShape 4"/>
          <p:cNvSpPr/>
          <p:nvPr/>
        </p:nvSpPr>
        <p:spPr>
          <a:xfrm>
            <a:off x="1116360" y="3420000"/>
            <a:ext cx="9069840" cy="54792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spcAft>
                <a:spcPts val="850"/>
              </a:spcAft>
            </a:pPr>
            <a:r>
              <a:rPr lang="lv-LV" sz="3600" b="1" strike="noStrike" spc="-1">
                <a:solidFill>
                  <a:srgbClr val="000000"/>
                </a:solidFill>
                <a:latin typeface="Calibri"/>
                <a:ea typeface="DejaVu Sans"/>
              </a:rPr>
              <a:t>Prasījumu vienmēr izvēlas patērētājs!</a:t>
            </a:r>
            <a:endParaRPr lang="lv-LV" sz="3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CustomShape 1"/>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215" name="Picture 6"/>
          <p:cNvPicPr/>
          <p:nvPr/>
        </p:nvPicPr>
        <p:blipFill>
          <a:blip r:embed="rId3"/>
          <a:stretch/>
        </p:blipFill>
        <p:spPr>
          <a:xfrm>
            <a:off x="0" y="6240240"/>
            <a:ext cx="551160" cy="615600"/>
          </a:xfrm>
          <a:prstGeom prst="rect">
            <a:avLst/>
          </a:prstGeom>
          <a:ln>
            <a:noFill/>
          </a:ln>
        </p:spPr>
      </p:pic>
      <p:sp>
        <p:nvSpPr>
          <p:cNvPr id="216" name="CustomShape 2"/>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4800" b="1" strike="noStrike" spc="-1">
                <a:solidFill>
                  <a:srgbClr val="000000"/>
                </a:solidFill>
                <a:latin typeface="Calibri"/>
                <a:ea typeface="DejaVu Sans"/>
              </a:rPr>
              <a:t>Pirmā kārta</a:t>
            </a:r>
            <a:endParaRPr lang="lv-LV" sz="4800" b="0" strike="noStrike" spc="-1">
              <a:latin typeface="arial"/>
            </a:endParaRPr>
          </a:p>
        </p:txBody>
      </p:sp>
      <p:sp>
        <p:nvSpPr>
          <p:cNvPr id="217"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218" name="CustomShape 4"/>
          <p:cNvSpPr/>
          <p:nvPr/>
        </p:nvSpPr>
        <p:spPr>
          <a:xfrm>
            <a:off x="1116360" y="2151720"/>
            <a:ext cx="9069840" cy="308448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spcBef>
                <a:spcPts val="850"/>
              </a:spcBef>
              <a:spcAft>
                <a:spcPts val="850"/>
              </a:spcAft>
            </a:pPr>
            <a:r>
              <a:rPr lang="lv-LV" sz="3200" b="0" strike="noStrike" spc="-1">
                <a:solidFill>
                  <a:srgbClr val="000000"/>
                </a:solidFill>
                <a:latin typeface="Calibri"/>
                <a:ea typeface="DejaVu Sans"/>
              </a:rPr>
              <a:t>Izvēlas patērētājs, izņemot, ja komersants pamato, ka:</a:t>
            </a:r>
            <a:endParaRPr lang="lv-LV" sz="3200" b="0" strike="noStrike" spc="-1">
              <a:latin typeface="arial"/>
            </a:endParaRPr>
          </a:p>
          <a:p>
            <a:pPr marL="216000" indent="-214200">
              <a:lnSpc>
                <a:spcPct val="100000"/>
              </a:lnSpc>
              <a:spcBef>
                <a:spcPts val="850"/>
              </a:spcBef>
              <a:spcAft>
                <a:spcPts val="850"/>
              </a:spcAft>
              <a:buClr>
                <a:srgbClr val="000000"/>
              </a:buClr>
              <a:buSzPct val="45000"/>
              <a:buFont typeface="Wingdings" charset="2"/>
              <a:buChar char=""/>
            </a:pPr>
            <a:r>
              <a:rPr lang="lv-LV" sz="3200" b="0" strike="noStrike" spc="-1">
                <a:solidFill>
                  <a:srgbClr val="000000"/>
                </a:solidFill>
                <a:latin typeface="Calibri"/>
                <a:ea typeface="DejaVu Sans"/>
              </a:rPr>
              <a:t>Prasījuma izpilde nav iespējama</a:t>
            </a:r>
            <a:endParaRPr lang="lv-LV" sz="3200" b="0" strike="noStrike" spc="-1">
              <a:latin typeface="arial"/>
            </a:endParaRPr>
          </a:p>
          <a:p>
            <a:pPr marL="216000" indent="-214200">
              <a:lnSpc>
                <a:spcPct val="100000"/>
              </a:lnSpc>
              <a:spcBef>
                <a:spcPts val="850"/>
              </a:spcBef>
              <a:spcAft>
                <a:spcPts val="850"/>
              </a:spcAft>
              <a:buClr>
                <a:srgbClr val="000000"/>
              </a:buClr>
              <a:buSzPct val="45000"/>
              <a:buFont typeface="Wingdings" charset="2"/>
              <a:buChar char=""/>
            </a:pPr>
            <a:r>
              <a:rPr lang="lv-LV" sz="3200" b="0" strike="noStrike" spc="-1">
                <a:solidFill>
                  <a:srgbClr val="000000"/>
                </a:solidFill>
                <a:latin typeface="Calibri"/>
                <a:ea typeface="DejaVu Sans"/>
              </a:rPr>
              <a:t>Prasījuma izpilde nav samērīga</a:t>
            </a:r>
            <a:endParaRPr lang="lv-LV" sz="3200" b="0" strike="noStrike" spc="-1">
              <a:latin typeface="arial"/>
            </a:endParaRPr>
          </a:p>
          <a:p>
            <a:pPr algn="ctr">
              <a:lnSpc>
                <a:spcPct val="100000"/>
              </a:lnSpc>
              <a:spcBef>
                <a:spcPts val="850"/>
              </a:spcBef>
              <a:spcAft>
                <a:spcPts val="850"/>
              </a:spcAft>
            </a:pPr>
            <a:endParaRPr lang="lv-LV"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2092</TotalTime>
  <Words>2531</Words>
  <Application>Microsoft Office PowerPoint</Application>
  <PresentationFormat>Widescreen</PresentationFormat>
  <Paragraphs>205</Paragraphs>
  <Slides>14</Slides>
  <Notes>14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Arial</vt:lpstr>
      <vt:lpstr>Arial</vt:lpstr>
      <vt:lpstr>Asap</vt:lpstr>
      <vt:lpstr>Calibri</vt:lpstr>
      <vt:lpstr>DejaVu Sans</vt:lpstr>
      <vt:lpstr>Nimbus Sans</vt:lpstr>
      <vt:lpstr>Symbol</vt:lpstr>
      <vt:lpstr>StarSymbol</vt:lpstr>
      <vt:lpstr>Times New Roman</vt:lpstr>
      <vt:lpstr>Tinos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Teaching and Learning</dc:title>
  <dc:subject/>
  <dc:creator>Martin Pye</dc:creator>
  <dc:description/>
  <cp:lastModifiedBy>Sarmīte Pīlāte</cp:lastModifiedBy>
  <cp:revision>288</cp:revision>
  <cp:lastPrinted>2019-10-15T20:06:04Z</cp:lastPrinted>
  <dcterms:created xsi:type="dcterms:W3CDTF">2019-10-15T11:27:37Z</dcterms:created>
  <dcterms:modified xsi:type="dcterms:W3CDTF">2020-12-11T07:41:24Z</dcterms:modified>
  <dc:language>lv-LV</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5</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5</vt:i4>
  </property>
</Properties>
</file>