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notesMasterIdLst>
    <p:notesMasterId r:id="rId53"/>
  </p:notesMasterIdLst>
  <p:sldIdLst>
    <p:sldId id="256" r:id="rId4"/>
    <p:sldId id="276" r:id="rId5"/>
    <p:sldId id="277" r:id="rId6"/>
    <p:sldId id="278" r:id="rId7"/>
    <p:sldId id="280" r:id="rId8"/>
    <p:sldId id="282" r:id="rId9"/>
    <p:sldId id="283" r:id="rId10"/>
    <p:sldId id="284" r:id="rId11"/>
    <p:sldId id="285" r:id="rId12"/>
    <p:sldId id="286" r:id="rId13"/>
    <p:sldId id="287" r:id="rId14"/>
    <p:sldId id="288" r:id="rId15"/>
    <p:sldId id="289" r:id="rId16"/>
    <p:sldId id="290" r:id="rId17"/>
    <p:sldId id="291" r:id="rId18"/>
    <p:sldId id="292" r:id="rId19"/>
    <p:sldId id="293" r:id="rId20"/>
    <p:sldId id="294" r:id="rId21"/>
    <p:sldId id="295" r:id="rId22"/>
    <p:sldId id="296" r:id="rId23"/>
    <p:sldId id="297" r:id="rId24"/>
    <p:sldId id="298" r:id="rId25"/>
    <p:sldId id="299" r:id="rId26"/>
    <p:sldId id="300" r:id="rId27"/>
    <p:sldId id="301" r:id="rId28"/>
    <p:sldId id="302" r:id="rId29"/>
    <p:sldId id="303" r:id="rId30"/>
    <p:sldId id="304" r:id="rId31"/>
    <p:sldId id="305" r:id="rId32"/>
    <p:sldId id="306" r:id="rId33"/>
    <p:sldId id="307" r:id="rId34"/>
    <p:sldId id="308" r:id="rId35"/>
    <p:sldId id="309" r:id="rId36"/>
    <p:sldId id="310" r:id="rId37"/>
    <p:sldId id="311" r:id="rId38"/>
    <p:sldId id="312" r:id="rId39"/>
    <p:sldId id="313" r:id="rId40"/>
    <p:sldId id="314" r:id="rId41"/>
    <p:sldId id="315" r:id="rId42"/>
    <p:sldId id="316" r:id="rId43"/>
    <p:sldId id="317" r:id="rId44"/>
    <p:sldId id="318" r:id="rId45"/>
    <p:sldId id="321" r:id="rId46"/>
    <p:sldId id="322" r:id="rId47"/>
    <p:sldId id="323" r:id="rId48"/>
    <p:sldId id="324" r:id="rId49"/>
    <p:sldId id="325" r:id="rId50"/>
    <p:sldId id="326" r:id="rId51"/>
    <p:sldId id="327" r:id="rId52"/>
  </p:sldIdLst>
  <p:sldSz cx="12192000" cy="6858000"/>
  <p:notesSz cx="6797675" cy="9926638"/>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57348" autoAdjust="0"/>
  </p:normalViewPr>
  <p:slideViewPr>
    <p:cSldViewPr snapToGrid="0">
      <p:cViewPr varScale="1">
        <p:scale>
          <a:sx n="43" d="100"/>
          <a:sy n="43" d="100"/>
        </p:scale>
        <p:origin x="1758" y="30"/>
      </p:cViewPr>
      <p:guideLst/>
    </p:cSldViewPr>
  </p:slideViewPr>
  <p:notesTextViewPr>
    <p:cViewPr>
      <p:scale>
        <a:sx n="1" d="1"/>
        <a:sy n="1" d="1"/>
      </p:scale>
      <p:origin x="0" y="-2448"/>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theme" Target="theme/theme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4" name="PlaceHolder 1"/>
          <p:cNvSpPr>
            <a:spLocks noGrp="1" noRot="1" noChangeAspect="1"/>
          </p:cNvSpPr>
          <p:nvPr>
            <p:ph type="sldImg"/>
          </p:nvPr>
        </p:nvSpPr>
        <p:spPr>
          <a:xfrm>
            <a:off x="216000" y="812520"/>
            <a:ext cx="7127280" cy="4008960"/>
          </a:xfrm>
          <a:prstGeom prst="rect">
            <a:avLst/>
          </a:prstGeom>
        </p:spPr>
        <p:txBody>
          <a:bodyPr lIns="0" tIns="0" rIns="0" bIns="0" anchor="ctr">
            <a:noAutofit/>
          </a:bodyPr>
          <a:lstStyle/>
          <a:p>
            <a:pPr algn="ctr"/>
            <a:r>
              <a:rPr lang="lv-LV" sz="4400" b="0" strike="noStrike" spc="-1">
                <a:latin typeface="arial"/>
              </a:rPr>
              <a:t>Click to move the slide</a:t>
            </a:r>
          </a:p>
        </p:txBody>
      </p:sp>
      <p:sp>
        <p:nvSpPr>
          <p:cNvPr id="115" name="PlaceHolder 2"/>
          <p:cNvSpPr>
            <a:spLocks noGrp="1"/>
          </p:cNvSpPr>
          <p:nvPr>
            <p:ph type="body"/>
          </p:nvPr>
        </p:nvSpPr>
        <p:spPr>
          <a:xfrm>
            <a:off x="756000" y="5078520"/>
            <a:ext cx="6047640" cy="4811040"/>
          </a:xfrm>
          <a:prstGeom prst="rect">
            <a:avLst/>
          </a:prstGeom>
        </p:spPr>
        <p:txBody>
          <a:bodyPr lIns="0" tIns="0" rIns="0" bIns="0">
            <a:noAutofit/>
          </a:bodyPr>
          <a:lstStyle/>
          <a:p>
            <a:r>
              <a:rPr lang="lv-LV" sz="2000" b="0" strike="noStrike" spc="-1">
                <a:latin typeface="arial"/>
              </a:rPr>
              <a:t>Click to edit the notes format</a:t>
            </a:r>
          </a:p>
        </p:txBody>
      </p:sp>
      <p:sp>
        <p:nvSpPr>
          <p:cNvPr id="116" name="PlaceHolder 3"/>
          <p:cNvSpPr>
            <a:spLocks noGrp="1"/>
          </p:cNvSpPr>
          <p:nvPr>
            <p:ph type="hdr"/>
          </p:nvPr>
        </p:nvSpPr>
        <p:spPr>
          <a:xfrm>
            <a:off x="0" y="0"/>
            <a:ext cx="3280680" cy="534240"/>
          </a:xfrm>
          <a:prstGeom prst="rect">
            <a:avLst/>
          </a:prstGeom>
        </p:spPr>
        <p:txBody>
          <a:bodyPr lIns="0" tIns="0" rIns="0" bIns="0">
            <a:noAutofit/>
          </a:bodyPr>
          <a:lstStyle/>
          <a:p>
            <a:r>
              <a:rPr lang="lv-LV" sz="1400" b="0" strike="noStrike" spc="-1">
                <a:latin typeface="Tinos"/>
              </a:rPr>
              <a:t>&lt;header&gt;</a:t>
            </a:r>
          </a:p>
        </p:txBody>
      </p:sp>
      <p:sp>
        <p:nvSpPr>
          <p:cNvPr id="117" name="PlaceHolder 4"/>
          <p:cNvSpPr>
            <a:spLocks noGrp="1"/>
          </p:cNvSpPr>
          <p:nvPr>
            <p:ph type="dt"/>
          </p:nvPr>
        </p:nvSpPr>
        <p:spPr>
          <a:xfrm>
            <a:off x="4278960" y="0"/>
            <a:ext cx="3280680" cy="534240"/>
          </a:xfrm>
          <a:prstGeom prst="rect">
            <a:avLst/>
          </a:prstGeom>
        </p:spPr>
        <p:txBody>
          <a:bodyPr lIns="0" tIns="0" rIns="0" bIns="0">
            <a:noAutofit/>
          </a:bodyPr>
          <a:lstStyle/>
          <a:p>
            <a:pPr algn="r"/>
            <a:r>
              <a:rPr lang="lv-LV" sz="1400" b="0" strike="noStrike" spc="-1">
                <a:latin typeface="Tinos"/>
              </a:rPr>
              <a:t>&lt;date/time&gt;</a:t>
            </a:r>
          </a:p>
        </p:txBody>
      </p:sp>
      <p:sp>
        <p:nvSpPr>
          <p:cNvPr id="118" name="PlaceHolder 5"/>
          <p:cNvSpPr>
            <a:spLocks noGrp="1"/>
          </p:cNvSpPr>
          <p:nvPr>
            <p:ph type="ftr"/>
          </p:nvPr>
        </p:nvSpPr>
        <p:spPr>
          <a:xfrm>
            <a:off x="0" y="10157400"/>
            <a:ext cx="3280680" cy="534240"/>
          </a:xfrm>
          <a:prstGeom prst="rect">
            <a:avLst/>
          </a:prstGeom>
        </p:spPr>
        <p:txBody>
          <a:bodyPr lIns="0" tIns="0" rIns="0" bIns="0" anchor="b">
            <a:noAutofit/>
          </a:bodyPr>
          <a:lstStyle/>
          <a:p>
            <a:r>
              <a:rPr lang="lv-LV" sz="1400" b="0" strike="noStrike" spc="-1">
                <a:latin typeface="Tinos"/>
              </a:rPr>
              <a:t>&lt;footer&gt;</a:t>
            </a:r>
          </a:p>
        </p:txBody>
      </p:sp>
      <p:sp>
        <p:nvSpPr>
          <p:cNvPr id="119" name="PlaceHolder 6"/>
          <p:cNvSpPr>
            <a:spLocks noGrp="1"/>
          </p:cNvSpPr>
          <p:nvPr>
            <p:ph type="sldNum"/>
          </p:nvPr>
        </p:nvSpPr>
        <p:spPr>
          <a:xfrm>
            <a:off x="4278960" y="10157400"/>
            <a:ext cx="3280680" cy="534240"/>
          </a:xfrm>
          <a:prstGeom prst="rect">
            <a:avLst/>
          </a:prstGeom>
        </p:spPr>
        <p:txBody>
          <a:bodyPr lIns="0" tIns="0" rIns="0" bIns="0" anchor="b">
            <a:noAutofit/>
          </a:bodyPr>
          <a:lstStyle/>
          <a:p>
            <a:pPr algn="r"/>
            <a:fld id="{B5118EB2-6CCF-4E76-AB0A-942483F89D97}" type="slidenum">
              <a:rPr lang="lv-LV" sz="1400" b="0" strike="noStrike" spc="-1">
                <a:latin typeface="Tinos"/>
              </a:rPr>
              <a:t>‹#›</a:t>
            </a:fld>
            <a:endParaRPr lang="lv-LV" sz="1400" b="0" strike="noStrike" spc="-1">
              <a:latin typeface="Tinos"/>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 name="PlaceHolder 1"/>
          <p:cNvSpPr>
            <a:spLocks noGrp="1" noRot="1" noChangeAspect="1"/>
          </p:cNvSpPr>
          <p:nvPr>
            <p:ph type="sldImg"/>
          </p:nvPr>
        </p:nvSpPr>
        <p:spPr>
          <a:xfrm>
            <a:off x="422275" y="1241425"/>
            <a:ext cx="5949950" cy="3346450"/>
          </a:xfrm>
          <a:prstGeom prst="rect">
            <a:avLst/>
          </a:prstGeom>
        </p:spPr>
      </p:sp>
      <p:sp>
        <p:nvSpPr>
          <p:cNvPr id="614" name="PlaceHolder 2"/>
          <p:cNvSpPr>
            <a:spLocks noGrp="1"/>
          </p:cNvSpPr>
          <p:nvPr>
            <p:ph type="body"/>
          </p:nvPr>
        </p:nvSpPr>
        <p:spPr>
          <a:xfrm>
            <a:off x="679680" y="4777200"/>
            <a:ext cx="5435640" cy="3906000"/>
          </a:xfrm>
          <a:prstGeom prst="rect">
            <a:avLst/>
          </a:prstGeom>
        </p:spPr>
        <p:txBody>
          <a:bodyPr lIns="0" tIns="0" rIns="0" bIns="0">
            <a:noAutofit/>
          </a:bodyPr>
          <a:lstStyle/>
          <a:p>
            <a:endParaRPr lang="lv-LV" sz="2000" b="0" strike="noStrike" spc="-1">
              <a:latin typeface="arial"/>
            </a:endParaRPr>
          </a:p>
        </p:txBody>
      </p:sp>
      <p:sp>
        <p:nvSpPr>
          <p:cNvPr id="615" name="CustomShape 3"/>
          <p:cNvSpPr/>
          <p:nvPr/>
        </p:nvSpPr>
        <p:spPr>
          <a:xfrm>
            <a:off x="3850560" y="9428760"/>
            <a:ext cx="2943000" cy="495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2336F482-68D3-4F2F-8154-82BC11B4FEF0}" type="slidenum">
              <a:rPr lang="lv-LV" sz="1200" b="0" strike="noStrike" spc="-1">
                <a:solidFill>
                  <a:srgbClr val="000000"/>
                </a:solidFill>
                <a:latin typeface="+mn-lt"/>
                <a:ea typeface="+mn-ea"/>
              </a:rPr>
              <a:t>1</a:t>
            </a:fld>
            <a:endParaRPr lang="lv-LV" sz="1200" b="0" strike="noStrike" spc="-1">
              <a:latin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3" name="PlaceHolder 1"/>
          <p:cNvSpPr>
            <a:spLocks noGrp="1" noRot="1" noChangeAspect="1"/>
          </p:cNvSpPr>
          <p:nvPr>
            <p:ph type="sldImg"/>
          </p:nvPr>
        </p:nvSpPr>
        <p:spPr>
          <a:xfrm>
            <a:off x="422275" y="1241425"/>
            <a:ext cx="5949950" cy="3346450"/>
          </a:xfrm>
          <a:prstGeom prst="rect">
            <a:avLst/>
          </a:prstGeom>
        </p:spPr>
      </p:sp>
      <p:sp>
        <p:nvSpPr>
          <p:cNvPr id="704" name="PlaceHolder 2"/>
          <p:cNvSpPr>
            <a:spLocks noGrp="1"/>
          </p:cNvSpPr>
          <p:nvPr>
            <p:ph type="body"/>
          </p:nvPr>
        </p:nvSpPr>
        <p:spPr>
          <a:xfrm>
            <a:off x="679680" y="4777200"/>
            <a:ext cx="5435640" cy="3906000"/>
          </a:xfrm>
          <a:prstGeom prst="rect">
            <a:avLst/>
          </a:prstGeom>
        </p:spPr>
        <p:txBody>
          <a:bodyPr lIns="0" tIns="0" rIns="0" bIns="0">
            <a:noAutofit/>
          </a:bodyPr>
          <a:lstStyle/>
          <a:p>
            <a:r>
              <a:rPr lang="lv-LV" sz="2000" b="0" strike="noStrike" spc="-1" dirty="0" smtClean="0">
                <a:latin typeface="arial"/>
              </a:rPr>
              <a:t>Direktīva nosaka vispārīgas informācijas prasības visiem patērētāju līgumiem, izņemot tos, kur pastāv īpaši nozares tiesību akti, piemēram, drošības, energoefektivitātes, pārtikas, kosmētikas u.c. nozarēs, uz ko šis apmācības kurss neattiecas.</a:t>
            </a:r>
          </a:p>
          <a:p>
            <a:endParaRPr lang="lv-LV" sz="2000" b="0" strike="noStrike" spc="-1" dirty="0" smtClean="0">
              <a:latin typeface="arial"/>
            </a:endParaRPr>
          </a:p>
          <a:p>
            <a:r>
              <a:rPr lang="lv-LV" sz="2000" b="0" strike="noStrike" spc="-1" dirty="0" smtClean="0">
                <a:latin typeface="arial"/>
              </a:rPr>
              <a:t>Informācijas prasības var būt pamata vai papildus prasība, atkarībā no attiecīgā patērētāja līguma veida. Pamatinformācijas prasības ir piemērojamas visiem patērētāju līgumiem, savukārt papildu prasības tiek noteiktas attiecībā uz distances līgumiem un ārpus telpām noslēgtiem līgumiem.</a:t>
            </a:r>
          </a:p>
          <a:p>
            <a:endParaRPr lang="lv-LV" sz="2000" b="0" strike="noStrike" spc="-1" dirty="0" smtClean="0">
              <a:latin typeface="arial"/>
            </a:endParaRPr>
          </a:p>
          <a:p>
            <a:r>
              <a:rPr lang="lv-LV" sz="2000" b="0" strike="noStrike" spc="-1" dirty="0" smtClean="0">
                <a:latin typeface="arial"/>
              </a:rPr>
              <a:t>Par distances līgumiem un ārpus telpām noslēgtiem līgumiem mēs runāsim sīkāk 4. moduļa 2. nodarbībā.  Pagaidām minēsim tikai dažus piemērus.</a:t>
            </a:r>
          </a:p>
          <a:p>
            <a:endParaRPr lang="lv-LV" sz="2000" b="0" strike="noStrike" spc="-1" dirty="0" smtClean="0">
              <a:latin typeface="arial"/>
            </a:endParaRPr>
          </a:p>
          <a:p>
            <a:r>
              <a:rPr lang="lv-LV" sz="2000" b="0" strike="noStrike" spc="-1" dirty="0" smtClean="0">
                <a:latin typeface="arial"/>
              </a:rPr>
              <a:t>Tātad, distances līgumi ir tie, kas noslēgti pa tālruni, ar katalogu, internetu un citu distances saziņas līdzekļu</a:t>
            </a:r>
            <a:r>
              <a:rPr lang="lv-LV" sz="2000" b="0" strike="noStrike" spc="-1" baseline="0" dirty="0" smtClean="0">
                <a:latin typeface="arial"/>
              </a:rPr>
              <a:t> palīdzību</a:t>
            </a:r>
            <a:r>
              <a:rPr lang="lv-LV" sz="2000" b="0" strike="noStrike" spc="-1" dirty="0" smtClean="0">
                <a:latin typeface="arial"/>
              </a:rPr>
              <a:t>.</a:t>
            </a:r>
          </a:p>
          <a:p>
            <a:endParaRPr lang="lv-LV" sz="2000" b="0" strike="noStrike" spc="-1" dirty="0" smtClean="0">
              <a:latin typeface="arial"/>
            </a:endParaRPr>
          </a:p>
          <a:p>
            <a:r>
              <a:rPr lang="lv-LV" sz="2000" b="0" strike="noStrike" spc="-1" dirty="0" smtClean="0">
                <a:latin typeface="arial"/>
              </a:rPr>
              <a:t>Ārpus uzņēmuma telpām līgumi parasti tiek noslēgti, kad pārdevējs apmeklē patērētāju mājās vai darbā, kā arī prezentācijas vai ekskursijas laikā.</a:t>
            </a:r>
            <a:endParaRPr lang="lv-LV" sz="2000" b="0" strike="noStrike" spc="-1" dirty="0">
              <a:latin typeface="arial"/>
            </a:endParaRPr>
          </a:p>
        </p:txBody>
      </p:sp>
      <p:sp>
        <p:nvSpPr>
          <p:cNvPr id="705" name="CustomShape 3"/>
          <p:cNvSpPr/>
          <p:nvPr/>
        </p:nvSpPr>
        <p:spPr>
          <a:xfrm>
            <a:off x="3850560" y="9428760"/>
            <a:ext cx="2943000" cy="495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CECE8960-FDB4-4630-9C83-5E6A3A538379}" type="slidenum">
              <a:rPr lang="lv-LV" sz="1200" b="0" strike="noStrike" spc="-1">
                <a:solidFill>
                  <a:srgbClr val="000000"/>
                </a:solidFill>
                <a:latin typeface="+mn-lt"/>
                <a:ea typeface="+mn-ea"/>
              </a:rPr>
              <a:t>10</a:t>
            </a:fld>
            <a:endParaRPr lang="lv-LV" sz="1200" b="0" strike="noStrike" spc="-1">
              <a:latin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 name="PlaceHolder 1"/>
          <p:cNvSpPr>
            <a:spLocks noGrp="1" noRot="1" noChangeAspect="1"/>
          </p:cNvSpPr>
          <p:nvPr>
            <p:ph type="sldImg"/>
          </p:nvPr>
        </p:nvSpPr>
        <p:spPr>
          <a:xfrm>
            <a:off x="422275" y="1241425"/>
            <a:ext cx="5949950" cy="3346450"/>
          </a:xfrm>
          <a:prstGeom prst="rect">
            <a:avLst/>
          </a:prstGeom>
        </p:spPr>
      </p:sp>
      <p:sp>
        <p:nvSpPr>
          <p:cNvPr id="707" name="PlaceHolder 2"/>
          <p:cNvSpPr>
            <a:spLocks noGrp="1"/>
          </p:cNvSpPr>
          <p:nvPr>
            <p:ph type="body"/>
          </p:nvPr>
        </p:nvSpPr>
        <p:spPr>
          <a:xfrm>
            <a:off x="679680" y="4777200"/>
            <a:ext cx="5435640" cy="3906000"/>
          </a:xfrm>
          <a:prstGeom prst="rect">
            <a:avLst/>
          </a:prstGeom>
        </p:spPr>
        <p:txBody>
          <a:bodyPr lIns="0" tIns="0" rIns="0" bIns="0">
            <a:noAutofit/>
          </a:bodyPr>
          <a:lstStyle/>
          <a:p>
            <a:endParaRPr lang="lv-LV" sz="2000" b="0" strike="noStrike" spc="-1" dirty="0" smtClean="0">
              <a:latin typeface="arial"/>
            </a:endParaRPr>
          </a:p>
          <a:p>
            <a:r>
              <a:rPr lang="lv-LV" sz="2000" b="0" strike="noStrike" spc="-1" dirty="0" smtClean="0">
                <a:latin typeface="arial"/>
              </a:rPr>
              <a:t>Lūdzu, ņemiet vērā, ka tirgotājam ir pienākums pierādīt, ka ir izpildītas informācijas prasības. Citiem vārdiem sakot, tirgotājam ir jāpierāda, ka viņš patērētājam ir sniedzis visu likumā prasīto informāciju.</a:t>
            </a:r>
            <a:endParaRPr lang="lv-LV" sz="2000" b="0" strike="noStrike" spc="-1" dirty="0">
              <a:latin typeface="arial"/>
            </a:endParaRPr>
          </a:p>
        </p:txBody>
      </p:sp>
      <p:sp>
        <p:nvSpPr>
          <p:cNvPr id="708" name="CustomShape 3"/>
          <p:cNvSpPr/>
          <p:nvPr/>
        </p:nvSpPr>
        <p:spPr>
          <a:xfrm>
            <a:off x="3850560" y="9428760"/>
            <a:ext cx="2943000" cy="495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21092800-487D-4B9B-A421-8F5C1C207314}" type="slidenum">
              <a:rPr lang="lv-LV" sz="1200" b="0" strike="noStrike" spc="-1">
                <a:solidFill>
                  <a:srgbClr val="000000"/>
                </a:solidFill>
                <a:latin typeface="+mn-lt"/>
                <a:ea typeface="+mn-ea"/>
              </a:rPr>
              <a:t>11</a:t>
            </a:fld>
            <a:endParaRPr lang="lv-LV" sz="1200" b="0" strike="noStrike" spc="-1">
              <a:latin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9" name="PlaceHolder 1"/>
          <p:cNvSpPr>
            <a:spLocks noGrp="1" noRot="1" noChangeAspect="1"/>
          </p:cNvSpPr>
          <p:nvPr>
            <p:ph type="sldImg"/>
          </p:nvPr>
        </p:nvSpPr>
        <p:spPr>
          <a:xfrm>
            <a:off x="423863" y="1241425"/>
            <a:ext cx="5943600" cy="3343275"/>
          </a:xfrm>
          <a:prstGeom prst="rect">
            <a:avLst/>
          </a:prstGeom>
        </p:spPr>
      </p:sp>
      <p:sp>
        <p:nvSpPr>
          <p:cNvPr id="710" name="PlaceHolder 2"/>
          <p:cNvSpPr>
            <a:spLocks noGrp="1"/>
          </p:cNvSpPr>
          <p:nvPr>
            <p:ph type="body"/>
          </p:nvPr>
        </p:nvSpPr>
        <p:spPr>
          <a:xfrm>
            <a:off x="679680" y="4777200"/>
            <a:ext cx="5432400" cy="3902760"/>
          </a:xfrm>
          <a:prstGeom prst="rect">
            <a:avLst/>
          </a:prstGeom>
        </p:spPr>
        <p:txBody>
          <a:bodyPr lIns="0" tIns="0" rIns="0" bIns="0">
            <a:noAutofit/>
          </a:bodyPr>
          <a:lstStyle/>
          <a:p>
            <a:r>
              <a:rPr lang="lv-LV" sz="2000" b="0" strike="noStrike" spc="-1" dirty="0" smtClean="0">
                <a:latin typeface="arial"/>
              </a:rPr>
              <a:t>Pamatinformācijas prasības ir šādas:</a:t>
            </a:r>
          </a:p>
          <a:p>
            <a:r>
              <a:rPr lang="lv-LV" sz="2000" b="0" strike="noStrike" spc="-1" dirty="0" smtClean="0">
                <a:latin typeface="arial"/>
              </a:rPr>
              <a:t>1. Preču vai pakalpojumu galvenās īpašības;</a:t>
            </a:r>
          </a:p>
          <a:p>
            <a:r>
              <a:rPr lang="lv-LV" sz="2000" b="0" strike="noStrike" spc="-1" dirty="0" smtClean="0">
                <a:latin typeface="arial"/>
              </a:rPr>
              <a:t>2. Tirgotāja identitāte, tostarp tirdzniecības nosaukums, adrese un tālruņa numurs;</a:t>
            </a:r>
          </a:p>
          <a:p>
            <a:r>
              <a:rPr lang="lv-LV" sz="2000" b="0" strike="noStrike" spc="-1" dirty="0" smtClean="0">
                <a:latin typeface="arial"/>
              </a:rPr>
              <a:t>3. Preču vai pakalpojumu kopējā cena, ieskaitot nodokļus, piegādi, pasta izmaksas utt.,; 4. Samaksas kārtība, piegāde, izpilde, laiks, līdz kuram tirgotājs apņemas piegādāt preces vai veikt pakalpojumu, un tirgotāja sūdzību izskatīšanas politika;</a:t>
            </a:r>
          </a:p>
          <a:p>
            <a:r>
              <a:rPr lang="lv-LV" sz="2000" b="0" strike="noStrike" spc="-1" dirty="0" smtClean="0">
                <a:latin typeface="arial"/>
              </a:rPr>
              <a:t>5. Juridiskas preču atbilstības garantijas esamība, pēc pārdošanas pakalpojumu un </a:t>
            </a:r>
            <a:r>
              <a:rPr lang="lv-LV" sz="2000" b="0" strike="noStrike" spc="-1" dirty="0" err="1" smtClean="0">
                <a:latin typeface="arial"/>
              </a:rPr>
              <a:t>komercgarantiju</a:t>
            </a:r>
            <a:r>
              <a:rPr lang="lv-LV" sz="2000" b="0" strike="noStrike" spc="-1" dirty="0" smtClean="0">
                <a:latin typeface="arial"/>
              </a:rPr>
              <a:t> esamība un nosacījumi.</a:t>
            </a:r>
          </a:p>
          <a:p>
            <a:endParaRPr lang="lv-LV" sz="2000" b="0" strike="noStrike" spc="-1" dirty="0" smtClean="0">
              <a:latin typeface="arial"/>
            </a:endParaRPr>
          </a:p>
          <a:p>
            <a:r>
              <a:rPr lang="lv-LV" sz="2000" b="0" strike="noStrike" spc="-1" dirty="0" smtClean="0">
                <a:latin typeface="arial"/>
              </a:rPr>
              <a:t>Kā redzēsiet 4.2. Modulī, juridiskā garantija un komerciālā garantija nav viens un tas pats.</a:t>
            </a:r>
            <a:endParaRPr lang="lv-LV" sz="2000" b="0" strike="noStrike" spc="-1" dirty="0">
              <a:latin typeface="arial"/>
            </a:endParaRPr>
          </a:p>
        </p:txBody>
      </p:sp>
      <p:sp>
        <p:nvSpPr>
          <p:cNvPr id="711" name="CustomShape 3"/>
          <p:cNvSpPr/>
          <p:nvPr/>
        </p:nvSpPr>
        <p:spPr>
          <a:xfrm>
            <a:off x="3850560" y="9428760"/>
            <a:ext cx="2939760" cy="492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19E0CBFD-477B-437C-B227-0A96A02F60EA}" type="slidenum">
              <a:rPr lang="lv-LV" sz="1200" b="0" strike="noStrike" spc="-1">
                <a:solidFill>
                  <a:srgbClr val="000000"/>
                </a:solidFill>
                <a:latin typeface="+mn-lt"/>
                <a:ea typeface="+mn-ea"/>
              </a:rPr>
              <a:t>12</a:t>
            </a:fld>
            <a:endParaRPr lang="lv-LV" sz="1200" b="0" strike="noStrike" spc="-1">
              <a:latin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2" name="PlaceHolder 1"/>
          <p:cNvSpPr>
            <a:spLocks noGrp="1" noRot="1" noChangeAspect="1"/>
          </p:cNvSpPr>
          <p:nvPr>
            <p:ph type="sldImg"/>
          </p:nvPr>
        </p:nvSpPr>
        <p:spPr>
          <a:xfrm>
            <a:off x="423863" y="1241425"/>
            <a:ext cx="5943600" cy="3343275"/>
          </a:xfrm>
          <a:prstGeom prst="rect">
            <a:avLst/>
          </a:prstGeom>
        </p:spPr>
      </p:sp>
      <p:sp>
        <p:nvSpPr>
          <p:cNvPr id="713" name="PlaceHolder 2"/>
          <p:cNvSpPr>
            <a:spLocks noGrp="1"/>
          </p:cNvSpPr>
          <p:nvPr>
            <p:ph type="body"/>
          </p:nvPr>
        </p:nvSpPr>
        <p:spPr>
          <a:xfrm>
            <a:off x="679680" y="4777200"/>
            <a:ext cx="5432400" cy="3902760"/>
          </a:xfrm>
          <a:prstGeom prst="rect">
            <a:avLst/>
          </a:prstGeom>
        </p:spPr>
        <p:txBody>
          <a:bodyPr lIns="0" tIns="0" rIns="0" bIns="0">
            <a:noAutofit/>
          </a:bodyPr>
          <a:lstStyle/>
          <a:p>
            <a:endParaRPr lang="lv-LV" sz="2000" b="0" strike="noStrike" spc="-1" dirty="0" smtClean="0">
              <a:latin typeface="arial"/>
            </a:endParaRPr>
          </a:p>
          <a:p>
            <a:r>
              <a:rPr lang="lv-LV" sz="2000" b="0" strike="noStrike" spc="-1" dirty="0" smtClean="0">
                <a:latin typeface="arial"/>
              </a:rPr>
              <a:t>6. Līguma darbības laiks, ja piemērojams, vai, ja līgums darbības laiks pagarinās automātiski, līguma izbeigšanas nosacījumi,</a:t>
            </a:r>
          </a:p>
          <a:p>
            <a:r>
              <a:rPr lang="lv-LV" sz="2000" b="0" strike="noStrike" spc="-1" dirty="0" smtClean="0">
                <a:latin typeface="arial"/>
              </a:rPr>
              <a:t>7. Vajadzības gadījumā digitālā satura funkcionalitāte, tostarp piemērojamie tehniskās aizsardzības pasākumi,</a:t>
            </a:r>
          </a:p>
          <a:p>
            <a:r>
              <a:rPr lang="lv-LV" sz="2000" b="0" strike="noStrike" spc="-1" dirty="0" smtClean="0">
                <a:latin typeface="arial"/>
              </a:rPr>
              <a:t>8. Vajadzības gadījumā jebkura atbilstoša digitālā satura savietojamība ar aparatūru un programmatūru, par kuru tirgotājs zina vai var pamatoti domāt, ka viņš to ir zinājis.</a:t>
            </a:r>
          </a:p>
          <a:p>
            <a:r>
              <a:rPr lang="lv-LV" sz="2000" b="0" strike="noStrike" spc="-1" dirty="0" smtClean="0">
                <a:latin typeface="arial"/>
              </a:rPr>
              <a:t>Pēdējie divi punkti attiecas tikai uz digitālo saturu.</a:t>
            </a:r>
            <a:endParaRPr lang="lv-LV" sz="2000" b="0" strike="noStrike" spc="-1" dirty="0">
              <a:latin typeface="arial"/>
            </a:endParaRPr>
          </a:p>
        </p:txBody>
      </p:sp>
      <p:sp>
        <p:nvSpPr>
          <p:cNvPr id="714" name="CustomShape 3"/>
          <p:cNvSpPr/>
          <p:nvPr/>
        </p:nvSpPr>
        <p:spPr>
          <a:xfrm>
            <a:off x="3850560" y="9428760"/>
            <a:ext cx="2939760" cy="492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C1046C02-E1DF-4C94-AB2F-E6B67A1D3CFD}" type="slidenum">
              <a:rPr lang="lv-LV" sz="1200" b="0" strike="noStrike" spc="-1">
                <a:solidFill>
                  <a:srgbClr val="000000"/>
                </a:solidFill>
                <a:latin typeface="+mn-lt"/>
                <a:ea typeface="+mn-ea"/>
              </a:rPr>
              <a:t>13</a:t>
            </a:fld>
            <a:endParaRPr lang="lv-LV" sz="1200" b="0" strike="noStrike" spc="-1">
              <a:latin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5" name="PlaceHolder 1"/>
          <p:cNvSpPr>
            <a:spLocks noGrp="1" noRot="1" noChangeAspect="1"/>
          </p:cNvSpPr>
          <p:nvPr>
            <p:ph type="sldImg"/>
          </p:nvPr>
        </p:nvSpPr>
        <p:spPr>
          <a:xfrm>
            <a:off x="423863" y="1241425"/>
            <a:ext cx="5943600" cy="3343275"/>
          </a:xfrm>
          <a:prstGeom prst="rect">
            <a:avLst/>
          </a:prstGeom>
        </p:spPr>
      </p:sp>
      <p:sp>
        <p:nvSpPr>
          <p:cNvPr id="716" name="PlaceHolder 2"/>
          <p:cNvSpPr>
            <a:spLocks noGrp="1"/>
          </p:cNvSpPr>
          <p:nvPr>
            <p:ph type="body"/>
          </p:nvPr>
        </p:nvSpPr>
        <p:spPr>
          <a:xfrm>
            <a:off x="679680" y="4777200"/>
            <a:ext cx="5432400" cy="3902760"/>
          </a:xfrm>
          <a:prstGeom prst="rect">
            <a:avLst/>
          </a:prstGeom>
        </p:spPr>
        <p:txBody>
          <a:bodyPr lIns="0" tIns="0" rIns="0" bIns="0">
            <a:noAutofit/>
          </a:bodyPr>
          <a:lstStyle/>
          <a:p>
            <a:r>
              <a:rPr lang="lv-LV" sz="2000" b="0" strike="noStrike" spc="-1" dirty="0" smtClean="0">
                <a:latin typeface="arial"/>
              </a:rPr>
              <a:t>Papildinformācijas prasības distances līgumiem un ārpus uzņēmuma telpām ir šādas:</a:t>
            </a:r>
          </a:p>
          <a:p>
            <a:r>
              <a:rPr lang="lv-LV" sz="2000" b="0" strike="noStrike" spc="-1" dirty="0" smtClean="0">
                <a:latin typeface="arial"/>
              </a:rPr>
              <a:t>1. Faksa un e-pasta adrese;</a:t>
            </a:r>
          </a:p>
          <a:p>
            <a:r>
              <a:rPr lang="lv-LV" sz="2000" b="0" strike="noStrike" spc="-1" dirty="0" smtClean="0">
                <a:latin typeface="arial"/>
              </a:rPr>
              <a:t>2. Attālināto sakaru līdzekļu izmantošanas izmaksas;</a:t>
            </a:r>
          </a:p>
          <a:p>
            <a:r>
              <a:rPr lang="lv-LV" sz="2000" b="0" strike="noStrike" spc="-1" dirty="0" smtClean="0">
                <a:latin typeface="arial"/>
              </a:rPr>
              <a:t>3. atteikuma tiesības (termiņš, nosacījumi, procedūras un veidlapas paraugs) vai patērētājam to nav vai kādos apstākļos patērētājs tās zaudē;</a:t>
            </a:r>
          </a:p>
          <a:p>
            <a:r>
              <a:rPr lang="lv-LV" sz="2000" b="0" strike="noStrike" spc="-1" dirty="0" smtClean="0">
                <a:latin typeface="arial"/>
              </a:rPr>
              <a:t>4. Tas, ka atteikuma gadījumā patērētājam būs jāsedz preču atgriešanas izmaksas un atgriešanas izmaksas distances līgumu gadījumā, ja preces pēc savas būtības parasti nevar atgriezt pa pastu.</a:t>
            </a:r>
            <a:endParaRPr lang="lv-LV" sz="2000" b="0" strike="noStrike" spc="-1" dirty="0">
              <a:latin typeface="arial"/>
            </a:endParaRPr>
          </a:p>
        </p:txBody>
      </p:sp>
      <p:sp>
        <p:nvSpPr>
          <p:cNvPr id="717" name="CustomShape 3"/>
          <p:cNvSpPr/>
          <p:nvPr/>
        </p:nvSpPr>
        <p:spPr>
          <a:xfrm>
            <a:off x="3850560" y="9428760"/>
            <a:ext cx="2939760" cy="492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673646EB-0331-49FE-8134-D2B1C9594744}" type="slidenum">
              <a:rPr lang="lv-LV" sz="1200" b="0" strike="noStrike" spc="-1">
                <a:solidFill>
                  <a:srgbClr val="000000"/>
                </a:solidFill>
                <a:latin typeface="+mn-lt"/>
                <a:ea typeface="+mn-ea"/>
              </a:rPr>
              <a:t>14</a:t>
            </a:fld>
            <a:endParaRPr lang="lv-LV" sz="1200" b="0" strike="noStrike" spc="-1">
              <a:latin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 name="PlaceHolder 1"/>
          <p:cNvSpPr>
            <a:spLocks noGrp="1" noRot="1" noChangeAspect="1"/>
          </p:cNvSpPr>
          <p:nvPr>
            <p:ph type="sldImg"/>
          </p:nvPr>
        </p:nvSpPr>
        <p:spPr>
          <a:xfrm>
            <a:off x="423863" y="1241425"/>
            <a:ext cx="5943600" cy="3343275"/>
          </a:xfrm>
          <a:prstGeom prst="rect">
            <a:avLst/>
          </a:prstGeom>
        </p:spPr>
      </p:sp>
      <p:sp>
        <p:nvSpPr>
          <p:cNvPr id="719" name="PlaceHolder 2"/>
          <p:cNvSpPr>
            <a:spLocks noGrp="1"/>
          </p:cNvSpPr>
          <p:nvPr>
            <p:ph type="body"/>
          </p:nvPr>
        </p:nvSpPr>
        <p:spPr>
          <a:xfrm>
            <a:off x="679680" y="4777200"/>
            <a:ext cx="5432400" cy="3902760"/>
          </a:xfrm>
          <a:prstGeom prst="rect">
            <a:avLst/>
          </a:prstGeom>
        </p:spPr>
        <p:txBody>
          <a:bodyPr lIns="0" tIns="0" rIns="0" bIns="0">
            <a:noAutofit/>
          </a:bodyPr>
          <a:lstStyle/>
          <a:p>
            <a:pPr marL="216000" indent="-212040">
              <a:lnSpc>
                <a:spcPct val="150000"/>
              </a:lnSpc>
              <a:buClr>
                <a:srgbClr val="000000"/>
              </a:buClr>
              <a:buFont typeface="StarSymbol"/>
              <a:buAutoNum type="arabicPeriod" startAt="5"/>
            </a:pPr>
            <a:r>
              <a:rPr lang="lv-LV" sz="2000" b="0" strike="noStrike" spc="-1" dirty="0" smtClean="0">
                <a:solidFill>
                  <a:srgbClr val="000000"/>
                </a:solidFill>
                <a:latin typeface="Calibri"/>
                <a:ea typeface="+mn-ea"/>
              </a:rPr>
              <a:t> Ka, ja patērētājs izmanto atteikuma tiesības pēc tam, kad nosūtījis pārdevējam vai pakalpojuma sniedzējam pieprasījumu uzsākt pakalpojuma sniegšanu atteikuma tiesību termiņā, informācija par to, ka patērētājs maksā pārdevējam vai pakalpojuma sniedzējam samērīgu maksu par šo pakalpojumu sniegšanu</a:t>
            </a:r>
            <a:endParaRPr lang="lv-LV" sz="2000" b="0" strike="noStrike" spc="-1" dirty="0" smtClean="0">
              <a:latin typeface="arial"/>
            </a:endParaRPr>
          </a:p>
          <a:p>
            <a:pPr marL="216000" indent="-212040">
              <a:lnSpc>
                <a:spcPct val="150000"/>
              </a:lnSpc>
              <a:buClr>
                <a:srgbClr val="000000"/>
              </a:buClr>
              <a:buFont typeface="StarSymbol"/>
              <a:buAutoNum type="arabicPeriod" startAt="5"/>
            </a:pPr>
            <a:r>
              <a:rPr lang="lv-LV" sz="2000" b="0" strike="noStrike" spc="-1" dirty="0" smtClean="0">
                <a:solidFill>
                  <a:srgbClr val="000000"/>
                </a:solidFill>
                <a:latin typeface="Calibri"/>
                <a:ea typeface="+mn-ea"/>
              </a:rPr>
              <a:t> Informācija par pirmo iemaksu vai citām finanšu garantijām, kas jāmaksā vai jānodrošina patērētājam</a:t>
            </a:r>
            <a:endParaRPr lang="lv-LV" sz="2000" b="0" strike="noStrike" spc="-1" dirty="0" smtClean="0">
              <a:latin typeface="arial"/>
            </a:endParaRPr>
          </a:p>
          <a:p>
            <a:pPr marL="216000" indent="-212040">
              <a:lnSpc>
                <a:spcPct val="150000"/>
              </a:lnSpc>
              <a:buClr>
                <a:srgbClr val="000000"/>
              </a:buClr>
              <a:buFont typeface="StarSymbol"/>
              <a:buAutoNum type="arabicPeriod" startAt="5"/>
            </a:pPr>
            <a:r>
              <a:rPr lang="lv-LV" sz="2000" b="0" strike="noStrike" spc="-1" dirty="0" smtClean="0">
                <a:solidFill>
                  <a:srgbClr val="000000"/>
                </a:solidFill>
                <a:latin typeface="Calibri"/>
                <a:ea typeface="+mn-ea"/>
              </a:rPr>
              <a:t> Informācija par izstrādāto labas prakses kodeksu un veids, kā iegūt tā kopiju</a:t>
            </a:r>
            <a:endParaRPr lang="lv-LV" sz="2000" b="0" strike="noStrike" spc="-1" dirty="0" smtClean="0">
              <a:latin typeface="arial"/>
            </a:endParaRPr>
          </a:p>
          <a:p>
            <a:pPr marL="216000" indent="-212040">
              <a:lnSpc>
                <a:spcPct val="150000"/>
              </a:lnSpc>
              <a:buClr>
                <a:srgbClr val="000000"/>
              </a:buClr>
              <a:buFont typeface="StarSymbol"/>
              <a:buAutoNum type="arabicPeriod" startAt="5"/>
            </a:pPr>
            <a:r>
              <a:rPr lang="lv-LV" sz="2000" b="0" strike="noStrike" spc="-1" dirty="0" smtClean="0">
                <a:solidFill>
                  <a:srgbClr val="000000"/>
                </a:solidFill>
                <a:latin typeface="Calibri"/>
                <a:ea typeface="+mn-ea"/>
              </a:rPr>
              <a:t> Informācija par ārpus tiesas sūdzību izskatīšanas un atlīdzības iespējām un kā tiem piekļūt</a:t>
            </a:r>
            <a:endParaRPr lang="lv-LV" sz="2000" b="0" strike="noStrike" spc="-1" dirty="0" smtClean="0">
              <a:latin typeface="arial"/>
            </a:endParaRPr>
          </a:p>
          <a:p>
            <a:endParaRPr lang="lv-LV" sz="2000" b="0" strike="noStrike" spc="-1" dirty="0" smtClean="0">
              <a:latin typeface="arial"/>
            </a:endParaRPr>
          </a:p>
          <a:p>
            <a:r>
              <a:rPr lang="lv-LV" sz="2000" b="0" strike="noStrike" spc="-1" dirty="0" smtClean="0">
                <a:latin typeface="arial"/>
              </a:rPr>
              <a:t>Kā redzat</a:t>
            </a:r>
            <a:r>
              <a:rPr lang="lv-LV" sz="2000" b="0" strike="noStrike" spc="-1" baseline="0" dirty="0" smtClean="0">
                <a:latin typeface="arial"/>
              </a:rPr>
              <a:t> </a:t>
            </a:r>
            <a:r>
              <a:rPr lang="lv-LV" sz="2000" b="0" strike="noStrike" spc="-1" dirty="0" smtClean="0">
                <a:latin typeface="arial"/>
              </a:rPr>
              <a:t>uz atteikuma tiesībām ir vairākas prasības. Ļoti iespējams, ka dažas no šīm prasībām jums šobrīd var šķist mulsinošas. Pie šīm prasībām mēs atgriezīsimies 4. moduļa 2. nodarbībā, kur sīkāk apspriedīsim noteikumus par atteikuma tiesībām.</a:t>
            </a:r>
          </a:p>
          <a:p>
            <a:endParaRPr lang="lv-LV" sz="2000" b="0" strike="noStrike" spc="-1" dirty="0" smtClean="0">
              <a:latin typeface="arial"/>
            </a:endParaRPr>
          </a:p>
          <a:p>
            <a:r>
              <a:rPr lang="lv-LV" sz="2000" b="0" strike="noStrike" spc="-1" dirty="0" smtClean="0">
                <a:latin typeface="arial"/>
              </a:rPr>
              <a:t>Ārpus tiesas pārsūdzības mehānismi tiks apspriesti 4. moduļa</a:t>
            </a:r>
            <a:r>
              <a:rPr lang="lv-LV" sz="2000" b="0" strike="noStrike" spc="-1" baseline="0" dirty="0" smtClean="0">
                <a:latin typeface="arial"/>
              </a:rPr>
              <a:t> 3 nodarbībā</a:t>
            </a:r>
            <a:r>
              <a:rPr lang="lv-LV" sz="2000" b="0" strike="noStrike" spc="-1" dirty="0" smtClean="0">
                <a:latin typeface="arial"/>
              </a:rPr>
              <a:t>.</a:t>
            </a:r>
            <a:endParaRPr lang="lv-LV" sz="2000" b="0" strike="noStrike" spc="-1" dirty="0">
              <a:latin typeface="arial"/>
            </a:endParaRPr>
          </a:p>
        </p:txBody>
      </p:sp>
      <p:sp>
        <p:nvSpPr>
          <p:cNvPr id="720" name="CustomShape 3"/>
          <p:cNvSpPr/>
          <p:nvPr/>
        </p:nvSpPr>
        <p:spPr>
          <a:xfrm>
            <a:off x="3850560" y="9428760"/>
            <a:ext cx="2939760" cy="492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1D36B7AF-90DF-4C19-A963-E2675F9866D7}" type="slidenum">
              <a:rPr lang="lv-LV" sz="1200" b="0" strike="noStrike" spc="-1">
                <a:solidFill>
                  <a:srgbClr val="000000"/>
                </a:solidFill>
                <a:latin typeface="+mn-lt"/>
                <a:ea typeface="+mn-ea"/>
              </a:rPr>
              <a:t>15</a:t>
            </a:fld>
            <a:endParaRPr lang="lv-LV" sz="1200" b="0" strike="noStrike" spc="-1">
              <a:latin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1" name="PlaceHolder 1"/>
          <p:cNvSpPr>
            <a:spLocks noGrp="1" noRot="1" noChangeAspect="1"/>
          </p:cNvSpPr>
          <p:nvPr>
            <p:ph type="sldImg"/>
          </p:nvPr>
        </p:nvSpPr>
        <p:spPr>
          <a:xfrm>
            <a:off x="423863" y="1241425"/>
            <a:ext cx="5943600" cy="3343275"/>
          </a:xfrm>
          <a:prstGeom prst="rect">
            <a:avLst/>
          </a:prstGeom>
        </p:spPr>
      </p:sp>
      <p:sp>
        <p:nvSpPr>
          <p:cNvPr id="722" name="PlaceHolder 2"/>
          <p:cNvSpPr>
            <a:spLocks noGrp="1"/>
          </p:cNvSpPr>
          <p:nvPr>
            <p:ph type="body"/>
          </p:nvPr>
        </p:nvSpPr>
        <p:spPr>
          <a:xfrm>
            <a:off x="679680" y="4777200"/>
            <a:ext cx="5432400" cy="3902760"/>
          </a:xfrm>
          <a:prstGeom prst="rect">
            <a:avLst/>
          </a:prstGeom>
        </p:spPr>
        <p:txBody>
          <a:bodyPr lIns="0" tIns="0" rIns="0" bIns="0">
            <a:noAutofit/>
          </a:bodyPr>
          <a:lstStyle/>
          <a:p>
            <a:endParaRPr lang="lv-LV" sz="2000" b="0" strike="noStrike" spc="-1" dirty="0" smtClean="0">
              <a:latin typeface="arial"/>
            </a:endParaRPr>
          </a:p>
          <a:p>
            <a:r>
              <a:rPr lang="lv-LV" sz="2000" b="0" strike="noStrike" spc="-1" dirty="0" smtClean="0">
                <a:latin typeface="arial"/>
              </a:rPr>
              <a:t>Informācija</a:t>
            </a:r>
            <a:r>
              <a:rPr lang="lv-LV" sz="2000" b="0" strike="noStrike" spc="-1" baseline="0" dirty="0" smtClean="0">
                <a:latin typeface="arial"/>
              </a:rPr>
              <a:t> jāsniedz</a:t>
            </a:r>
            <a:r>
              <a:rPr lang="lv-LV" sz="2000" b="0" strike="noStrike" spc="-1" dirty="0" smtClean="0">
                <a:latin typeface="arial"/>
              </a:rPr>
              <a:t> skaidri un saprotami, kas nozīmē, ka:</a:t>
            </a:r>
          </a:p>
          <a:p>
            <a:r>
              <a:rPr lang="lv-LV" sz="2000" b="0" strike="noStrike" spc="-1" dirty="0" smtClean="0">
                <a:latin typeface="arial"/>
              </a:rPr>
              <a:t>1. tirgotājam jāievēro attiecīgās dalībvalsts valodas prasības. Piemēram, Latvijā visa iepriekš minētā informācija jāsniedz latviešu valodā;</a:t>
            </a:r>
          </a:p>
          <a:p>
            <a:r>
              <a:rPr lang="lv-LV" sz="2000" b="0" strike="noStrike" spc="-1" dirty="0" smtClean="0">
                <a:latin typeface="arial"/>
              </a:rPr>
              <a:t>2. informācijas sniegšanai izmantotajai valodai jābūt vienkāršai, piemēram, tirgotājam jāizvairās lietot juridiskus vai tehniskus terminus;</a:t>
            </a:r>
          </a:p>
          <a:p>
            <a:r>
              <a:rPr lang="lv-LV" sz="2000" b="0" strike="noStrike" spc="-1" dirty="0" smtClean="0">
                <a:latin typeface="arial"/>
              </a:rPr>
              <a:t>3. Atbilstoši jāizvēlas teksta lielums un krāsa. Piemēram, dzeltena teksta izmantošana uz balta fona vai melna teksta izmantošana uz brūna fona būtu slikta ideja.</a:t>
            </a:r>
          </a:p>
          <a:p>
            <a:r>
              <a:rPr lang="lv-LV" sz="2000" b="0" strike="noStrike" spc="-1" dirty="0" smtClean="0">
                <a:latin typeface="arial"/>
              </a:rPr>
              <a:t>4. Jāņem vērā </a:t>
            </a:r>
            <a:r>
              <a:rPr lang="lv-LV" sz="2000" b="0" strike="noStrike" spc="-1" dirty="0" err="1" smtClean="0">
                <a:latin typeface="arial"/>
              </a:rPr>
              <a:t>mazaizsargāto</a:t>
            </a:r>
            <a:r>
              <a:rPr lang="lv-LV" sz="2000" b="0" strike="noStrike" spc="-1" dirty="0" smtClean="0">
                <a:latin typeface="arial"/>
              </a:rPr>
              <a:t> patērētāju vajadzības. Piemēram, vecākiem cilvēkiem paredzētu produktu teksta izmēram jābūt pietiekami lielam, lai tos varētu</a:t>
            </a:r>
            <a:r>
              <a:rPr lang="lv-LV" sz="2000" b="0" strike="noStrike" spc="-1" baseline="0" dirty="0" smtClean="0">
                <a:latin typeface="arial"/>
              </a:rPr>
              <a:t> izlasīt </a:t>
            </a:r>
            <a:r>
              <a:rPr lang="lv-LV" sz="2000" b="0" strike="noStrike" spc="-1" dirty="0" smtClean="0">
                <a:latin typeface="arial"/>
              </a:rPr>
              <a:t>šīs grupas</a:t>
            </a:r>
            <a:r>
              <a:rPr lang="lv-LV" sz="2000" b="0" strike="noStrike" spc="-1" baseline="0" dirty="0" smtClean="0">
                <a:latin typeface="arial"/>
              </a:rPr>
              <a:t> pārstāvji.</a:t>
            </a:r>
            <a:endParaRPr lang="lv-LV" sz="2000" b="0" strike="noStrike" spc="-1" dirty="0" smtClean="0">
              <a:latin typeface="arial"/>
            </a:endParaRPr>
          </a:p>
          <a:p>
            <a:endParaRPr lang="lv-LV" sz="2000" b="0" strike="noStrike" spc="-1" dirty="0" smtClean="0">
              <a:latin typeface="arial"/>
            </a:endParaRPr>
          </a:p>
          <a:p>
            <a:r>
              <a:rPr lang="lv-LV" sz="2000" b="0" strike="noStrike" spc="-1" dirty="0" smtClean="0">
                <a:latin typeface="arial"/>
              </a:rPr>
              <a:t>Parasti informācija jāsniedz pirms līguma noslēgšanas, lai patērētājs varētu izdarīt apzinātu izvēli. Ir dažas situācijas, kad nav iespējams sniegt visu nepieciešamo informāciju pirms līguma noslēgšanas, piemēram, ja līgums tiek noslēgts, izmantojot tālruņa zvanu. Šādos gadījumos informācija jāsniedz vēlāk.</a:t>
            </a:r>
            <a:endParaRPr lang="lv-LV" sz="2000" b="0" strike="noStrike" spc="-1" dirty="0">
              <a:latin typeface="arial"/>
            </a:endParaRPr>
          </a:p>
        </p:txBody>
      </p:sp>
      <p:sp>
        <p:nvSpPr>
          <p:cNvPr id="723" name="CustomShape 3"/>
          <p:cNvSpPr/>
          <p:nvPr/>
        </p:nvSpPr>
        <p:spPr>
          <a:xfrm>
            <a:off x="3850560" y="9428760"/>
            <a:ext cx="2939760" cy="492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D42E66A6-D8D2-46AB-AB82-EBBAE43C113E}" type="slidenum">
              <a:rPr lang="lv-LV" sz="1200" b="0" strike="noStrike" spc="-1">
                <a:solidFill>
                  <a:srgbClr val="000000"/>
                </a:solidFill>
                <a:latin typeface="+mn-lt"/>
                <a:ea typeface="+mn-ea"/>
              </a:rPr>
              <a:t>16</a:t>
            </a:fld>
            <a:endParaRPr lang="lv-LV" sz="1200" b="0" strike="noStrike" spc="-1">
              <a:latin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4" name="PlaceHolder 1"/>
          <p:cNvSpPr>
            <a:spLocks noGrp="1" noRot="1" noChangeAspect="1"/>
          </p:cNvSpPr>
          <p:nvPr>
            <p:ph type="sldImg"/>
          </p:nvPr>
        </p:nvSpPr>
        <p:spPr>
          <a:xfrm>
            <a:off x="423863" y="1241425"/>
            <a:ext cx="5943600" cy="3343275"/>
          </a:xfrm>
          <a:prstGeom prst="rect">
            <a:avLst/>
          </a:prstGeom>
        </p:spPr>
      </p:sp>
      <p:sp>
        <p:nvSpPr>
          <p:cNvPr id="725" name="PlaceHolder 2"/>
          <p:cNvSpPr>
            <a:spLocks noGrp="1"/>
          </p:cNvSpPr>
          <p:nvPr>
            <p:ph type="body"/>
          </p:nvPr>
        </p:nvSpPr>
        <p:spPr>
          <a:xfrm>
            <a:off x="679680" y="4777200"/>
            <a:ext cx="5432400" cy="3902760"/>
          </a:xfrm>
          <a:prstGeom prst="rect">
            <a:avLst/>
          </a:prstGeom>
        </p:spPr>
        <p:txBody>
          <a:bodyPr lIns="0" tIns="0" rIns="0" bIns="0">
            <a:noAutofit/>
          </a:bodyPr>
          <a:lstStyle/>
          <a:p>
            <a:endParaRPr lang="lv-LV" sz="2000" b="0" strike="noStrike" spc="-1" dirty="0" smtClean="0">
              <a:latin typeface="arial"/>
            </a:endParaRPr>
          </a:p>
          <a:p>
            <a:r>
              <a:rPr lang="lv-LV" sz="2000" b="0" strike="noStrike" spc="-1" dirty="0" smtClean="0">
                <a:latin typeface="arial"/>
              </a:rPr>
              <a:t>Tātad, kas notiek, ja informācijas prasības nav pilnībā izpildītas?</a:t>
            </a:r>
          </a:p>
          <a:p>
            <a:r>
              <a:rPr lang="lv-LV" sz="2000" b="0" strike="noStrike" spc="-1" dirty="0" smtClean="0">
                <a:latin typeface="arial"/>
              </a:rPr>
              <a:t>Tā sekas var būt tālejošas.</a:t>
            </a:r>
          </a:p>
          <a:p>
            <a:r>
              <a:rPr lang="lv-LV" sz="2000" b="0" strike="noStrike" spc="-1" dirty="0" smtClean="0">
                <a:latin typeface="arial"/>
              </a:rPr>
              <a:t>Pirmkārt, tirgotājs var saņemt naudas sodu no attiecīgās valsts iestādes.</a:t>
            </a:r>
          </a:p>
          <a:p>
            <a:r>
              <a:rPr lang="lv-LV" sz="2000" b="0" strike="noStrike" spc="-1" dirty="0" smtClean="0">
                <a:latin typeface="arial"/>
              </a:rPr>
              <a:t>Otrkārt. Atsevišķās situācijās tirgotāja izmaksas palielināsies.</a:t>
            </a:r>
          </a:p>
          <a:p>
            <a:r>
              <a:rPr lang="lv-LV" sz="2000" b="0" strike="noStrike" spc="-1" dirty="0" smtClean="0">
                <a:latin typeface="arial"/>
              </a:rPr>
              <a:t>Trešais. Atsevišķās situācijās patērētāja tiesības paplašināsies. Piemēram, nenorādot noteiktu informāciju par atteikuma tiesībām, pagarināsies atteikuma tiesību periods.</a:t>
            </a:r>
          </a:p>
          <a:p>
            <a:r>
              <a:rPr lang="lv-LV" sz="2000" b="0" strike="noStrike" spc="-1" dirty="0" smtClean="0">
                <a:latin typeface="arial"/>
              </a:rPr>
              <a:t>Ceturtkārt. Preces var uzskatīt par neatbilstošām, piemēram, tāpēc, ka prece neatbilst tās aprakstam.</a:t>
            </a:r>
          </a:p>
          <a:p>
            <a:r>
              <a:rPr lang="lv-LV" sz="2000" b="0" strike="noStrike" spc="-1" dirty="0" smtClean="0">
                <a:latin typeface="arial"/>
              </a:rPr>
              <a:t>Piektais. Neskaidra un nesaprotama informācija tiks interpretēta par labu patērētājam.</a:t>
            </a:r>
            <a:endParaRPr lang="lv-LV" sz="2000" b="0" strike="noStrike" spc="-1" dirty="0">
              <a:latin typeface="arial"/>
            </a:endParaRPr>
          </a:p>
        </p:txBody>
      </p:sp>
      <p:sp>
        <p:nvSpPr>
          <p:cNvPr id="726" name="CustomShape 3"/>
          <p:cNvSpPr/>
          <p:nvPr/>
        </p:nvSpPr>
        <p:spPr>
          <a:xfrm>
            <a:off x="3850560" y="9428760"/>
            <a:ext cx="2939760" cy="492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08CE58A1-97BD-42B0-9757-5BD683D2BFBB}" type="slidenum">
              <a:rPr lang="lv-LV" sz="1200" b="0" strike="noStrike" spc="-1">
                <a:solidFill>
                  <a:srgbClr val="000000"/>
                </a:solidFill>
                <a:latin typeface="+mn-lt"/>
                <a:ea typeface="+mn-ea"/>
              </a:rPr>
              <a:t>17</a:t>
            </a:fld>
            <a:endParaRPr lang="lv-LV" sz="1200" b="0" strike="noStrike" spc="-1">
              <a:latin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 name="PlaceHolder 1"/>
          <p:cNvSpPr>
            <a:spLocks noGrp="1" noRot="1" noChangeAspect="1"/>
          </p:cNvSpPr>
          <p:nvPr>
            <p:ph type="sldImg"/>
          </p:nvPr>
        </p:nvSpPr>
        <p:spPr>
          <a:xfrm>
            <a:off x="423863" y="1241425"/>
            <a:ext cx="5943600" cy="3343275"/>
          </a:xfrm>
          <a:prstGeom prst="rect">
            <a:avLst/>
          </a:prstGeom>
        </p:spPr>
      </p:sp>
      <p:sp>
        <p:nvSpPr>
          <p:cNvPr id="728" name="PlaceHolder 2"/>
          <p:cNvSpPr>
            <a:spLocks noGrp="1"/>
          </p:cNvSpPr>
          <p:nvPr>
            <p:ph type="body"/>
          </p:nvPr>
        </p:nvSpPr>
        <p:spPr>
          <a:xfrm>
            <a:off x="679680" y="4777200"/>
            <a:ext cx="5432400" cy="3902760"/>
          </a:xfrm>
          <a:prstGeom prst="rect">
            <a:avLst/>
          </a:prstGeom>
        </p:spPr>
        <p:txBody>
          <a:bodyPr lIns="0" tIns="0" rIns="0" bIns="0">
            <a:noAutofit/>
          </a:bodyPr>
          <a:lstStyle/>
          <a:p>
            <a:endParaRPr lang="lv-LV" sz="2000" b="0" strike="noStrike" spc="-1" dirty="0" smtClean="0">
              <a:latin typeface="arial"/>
            </a:endParaRPr>
          </a:p>
          <a:p>
            <a:r>
              <a:rPr lang="lv-LV" sz="2000" b="0" strike="noStrike" spc="-1" dirty="0" smtClean="0">
                <a:latin typeface="arial"/>
              </a:rPr>
              <a:t>Tātad, kā redzat, tiesības uz informāciju ir patērētāju </a:t>
            </a:r>
            <a:r>
              <a:rPr lang="lv-LV" sz="2000" b="0" strike="noStrike" spc="-1" dirty="0" err="1" smtClean="0">
                <a:latin typeface="arial"/>
              </a:rPr>
              <a:t>pamattiesības</a:t>
            </a:r>
            <a:r>
              <a:rPr lang="lv-LV" sz="2000" b="0" strike="noStrike" spc="-1" dirty="0" smtClean="0">
                <a:latin typeface="arial"/>
              </a:rPr>
              <a:t>!</a:t>
            </a:r>
            <a:endParaRPr lang="lv-LV" sz="2000" b="0" strike="noStrike" spc="-1" dirty="0">
              <a:latin typeface="arial"/>
            </a:endParaRPr>
          </a:p>
        </p:txBody>
      </p:sp>
      <p:sp>
        <p:nvSpPr>
          <p:cNvPr id="729" name="CustomShape 3"/>
          <p:cNvSpPr/>
          <p:nvPr/>
        </p:nvSpPr>
        <p:spPr>
          <a:xfrm>
            <a:off x="3850560" y="9428760"/>
            <a:ext cx="2939760" cy="492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9FF94D5B-F8C1-42A2-B7B1-C831CE56B57C}" type="slidenum">
              <a:rPr lang="lv-LV" sz="1200" b="0" strike="noStrike" spc="-1">
                <a:solidFill>
                  <a:srgbClr val="000000"/>
                </a:solidFill>
                <a:latin typeface="+mn-lt"/>
                <a:ea typeface="+mn-ea"/>
              </a:rPr>
              <a:t>18</a:t>
            </a:fld>
            <a:endParaRPr lang="lv-LV" sz="1200" b="0" strike="noStrike" spc="-1">
              <a:latin typeface="aria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0" name="PlaceHolder 1"/>
          <p:cNvSpPr>
            <a:spLocks noGrp="1" noRot="1" noChangeAspect="1"/>
          </p:cNvSpPr>
          <p:nvPr>
            <p:ph type="sldImg"/>
          </p:nvPr>
        </p:nvSpPr>
        <p:spPr>
          <a:xfrm>
            <a:off x="423863" y="1241425"/>
            <a:ext cx="5943600" cy="3343275"/>
          </a:xfrm>
          <a:prstGeom prst="rect">
            <a:avLst/>
          </a:prstGeom>
        </p:spPr>
      </p:sp>
      <p:sp>
        <p:nvSpPr>
          <p:cNvPr id="731" name="PlaceHolder 2"/>
          <p:cNvSpPr>
            <a:spLocks noGrp="1"/>
          </p:cNvSpPr>
          <p:nvPr>
            <p:ph type="body"/>
          </p:nvPr>
        </p:nvSpPr>
        <p:spPr>
          <a:xfrm>
            <a:off x="679680" y="4777200"/>
            <a:ext cx="5432400" cy="3902760"/>
          </a:xfrm>
          <a:prstGeom prst="rect">
            <a:avLst/>
          </a:prstGeom>
        </p:spPr>
        <p:txBody>
          <a:bodyPr lIns="0" tIns="0" rIns="0" bIns="0">
            <a:noAutofit/>
          </a:bodyPr>
          <a:lstStyle/>
          <a:p>
            <a:r>
              <a:rPr lang="lv-LV" sz="2000" dirty="0" smtClean="0"/>
              <a:t>Patērētāju tiesību direktīvā ir iekļauti vairāki noteikumi par dažādiem izdevumu veidiem, ar kuriem patērētājs var saskarties papildus galvenajam maksājumam par precēm vai pakalpojumiem. </a:t>
            </a:r>
          </a:p>
          <a:p>
            <a:endParaRPr lang="lv-LV" sz="2000" dirty="0" smtClean="0"/>
          </a:p>
          <a:p>
            <a:r>
              <a:rPr lang="lv-LV" sz="2000" dirty="0" smtClean="0"/>
              <a:t>Sāksim ar noteikumu par papildu maksājumiem, t.i., maksājumiem, kurus patērētājs maksā saskaņā ar līgumu papildus galveno preču vai pakalpojumu cenai, piemēram, par papildu ceļojuma apdrošināšanu vai papildu izmaksām ātrākai piegādei. Šiem maksājumiem ir nepieciešama skaidra patērētāja piekrišana. Vissvarīgākais ir tas, ka par  šo piekrišanu nevar izsecināt, izmantojot iepriekš izvēlētas iespējas, piemēram, iepriekš atzīmētas izvēles rūtiņas vietnēs, kuras patērētājam ir aktīvi jānoraida, lai izvairītos no šiem papildu maksājumiem. Ja tiek pārkāpts šis noteikums, patērētājam ir tiesības uz šo maksājumu atmaksu!</a:t>
            </a:r>
          </a:p>
          <a:p>
            <a:endParaRPr lang="lv-LV" sz="2000" dirty="0" smtClean="0"/>
          </a:p>
          <a:p>
            <a:r>
              <a:rPr lang="lv-LV" sz="2000" dirty="0" smtClean="0"/>
              <a:t>Maksa par maksājumu līdzekļu, piemēram, kredītkaršu vai debetkaršu izmantošanu nevar pārsniegt tirgotāja izmaksas par to izmantošanu. Tāpēc tirgotājiem nav atļauts ieviest papildu maksas par noteiktu maksāšanas līdzekļu izmantošanu neatkarīgi no to faktiskajām izmaksām tirgotājiem.</a:t>
            </a:r>
          </a:p>
          <a:p>
            <a:r>
              <a:rPr lang="lv-LV" sz="2000" dirty="0" smtClean="0"/>
              <a:t>Un, visbeidzot, ja tirgotājs izmanto telefona līniju, lai sazinātos ar patērētāju pa tālruni saistībā ar noslēgto līgumu, patērētājam nevajadzētu maksāt vairāk par pamatlikmi.</a:t>
            </a:r>
            <a:endParaRPr lang="lv-LV" sz="2000" b="0" strike="noStrike" spc="-1" dirty="0">
              <a:latin typeface="arial"/>
            </a:endParaRPr>
          </a:p>
        </p:txBody>
      </p:sp>
      <p:sp>
        <p:nvSpPr>
          <p:cNvPr id="732" name="CustomShape 3"/>
          <p:cNvSpPr/>
          <p:nvPr/>
        </p:nvSpPr>
        <p:spPr>
          <a:xfrm>
            <a:off x="3850560" y="9428760"/>
            <a:ext cx="2939760" cy="492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D0E6C79D-9C42-475F-843D-ABDC08071F6A}" type="slidenum">
              <a:rPr lang="lv-LV" sz="1200" b="0" strike="noStrike" spc="-1">
                <a:solidFill>
                  <a:srgbClr val="000000"/>
                </a:solidFill>
                <a:latin typeface="+mn-lt"/>
                <a:ea typeface="+mn-ea"/>
              </a:rPr>
              <a:t>19</a:t>
            </a:fld>
            <a:endParaRPr lang="lv-LV" sz="1200" b="0" strike="noStrike" spc="-1">
              <a:latin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3" name="PlaceHolder 1"/>
          <p:cNvSpPr>
            <a:spLocks noGrp="1" noRot="1" noChangeAspect="1"/>
          </p:cNvSpPr>
          <p:nvPr>
            <p:ph type="sldImg"/>
          </p:nvPr>
        </p:nvSpPr>
        <p:spPr>
          <a:xfrm>
            <a:off x="422275" y="1241425"/>
            <a:ext cx="5949950" cy="3346450"/>
          </a:xfrm>
          <a:prstGeom prst="rect">
            <a:avLst/>
          </a:prstGeom>
        </p:spPr>
      </p:sp>
      <p:sp>
        <p:nvSpPr>
          <p:cNvPr id="674" name="PlaceHolder 2"/>
          <p:cNvSpPr>
            <a:spLocks noGrp="1"/>
          </p:cNvSpPr>
          <p:nvPr>
            <p:ph type="body"/>
          </p:nvPr>
        </p:nvSpPr>
        <p:spPr>
          <a:xfrm>
            <a:off x="679680" y="4777200"/>
            <a:ext cx="5435640" cy="3906000"/>
          </a:xfrm>
          <a:prstGeom prst="rect">
            <a:avLst/>
          </a:prstGeom>
        </p:spPr>
        <p:txBody>
          <a:bodyPr lIns="0" tIns="0" rIns="0" bIns="0">
            <a:noAutofit/>
          </a:bodyPr>
          <a:lstStyle/>
          <a:p>
            <a:endParaRPr lang="lv-LV" sz="2000" b="0" strike="noStrike" spc="-1">
              <a:latin typeface="arial"/>
            </a:endParaRPr>
          </a:p>
        </p:txBody>
      </p:sp>
      <p:sp>
        <p:nvSpPr>
          <p:cNvPr id="675" name="CustomShape 3"/>
          <p:cNvSpPr/>
          <p:nvPr/>
        </p:nvSpPr>
        <p:spPr>
          <a:xfrm>
            <a:off x="3850560" y="9428760"/>
            <a:ext cx="2943000" cy="495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705656DA-0FB7-4839-A022-63C521B0BCA3}" type="slidenum">
              <a:rPr lang="lv-LV" sz="1200" b="0" strike="noStrike" spc="-1">
                <a:solidFill>
                  <a:srgbClr val="000000"/>
                </a:solidFill>
                <a:latin typeface="Calibri"/>
                <a:ea typeface="+mn-ea"/>
              </a:rPr>
              <a:t>2</a:t>
            </a:fld>
            <a:endParaRPr lang="lv-LV" sz="1200" b="0" strike="noStrike" spc="-1">
              <a:latin typeface="aria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3" name="PlaceHolder 1"/>
          <p:cNvSpPr>
            <a:spLocks noGrp="1" noRot="1" noChangeAspect="1"/>
          </p:cNvSpPr>
          <p:nvPr>
            <p:ph type="sldImg"/>
          </p:nvPr>
        </p:nvSpPr>
        <p:spPr>
          <a:xfrm>
            <a:off x="423863" y="1241425"/>
            <a:ext cx="5943600" cy="3343275"/>
          </a:xfrm>
          <a:prstGeom prst="rect">
            <a:avLst/>
          </a:prstGeom>
        </p:spPr>
      </p:sp>
      <p:sp>
        <p:nvSpPr>
          <p:cNvPr id="734" name="PlaceHolder 2"/>
          <p:cNvSpPr>
            <a:spLocks noGrp="1"/>
          </p:cNvSpPr>
          <p:nvPr>
            <p:ph type="body"/>
          </p:nvPr>
        </p:nvSpPr>
        <p:spPr>
          <a:xfrm>
            <a:off x="679680" y="4777200"/>
            <a:ext cx="5432400" cy="3902760"/>
          </a:xfrm>
          <a:prstGeom prst="rect">
            <a:avLst/>
          </a:prstGeom>
        </p:spPr>
        <p:txBody>
          <a:bodyPr lIns="0" tIns="0" rIns="0" bIns="0">
            <a:noAutofit/>
          </a:bodyPr>
          <a:lstStyle/>
          <a:p>
            <a:endParaRPr lang="lv-LV" sz="2000" b="0" strike="noStrike" spc="-1" dirty="0" smtClean="0">
              <a:latin typeface="arial"/>
            </a:endParaRPr>
          </a:p>
          <a:p>
            <a:r>
              <a:rPr lang="lv-LV" sz="2000" b="0" strike="noStrike" spc="-1" dirty="0" smtClean="0">
                <a:latin typeface="arial"/>
              </a:rPr>
              <a:t>ES direktīvu, kas nosaka pārdevēja atbildību</a:t>
            </a:r>
            <a:r>
              <a:rPr lang="lv-LV" sz="2000" b="0" strike="noStrike" spc="-1" baseline="0" dirty="0" smtClean="0">
                <a:latin typeface="arial"/>
              </a:rPr>
              <a:t> </a:t>
            </a:r>
            <a:r>
              <a:rPr lang="lv-LV" sz="2000" b="0" strike="noStrike" spc="-1" dirty="0" smtClean="0">
                <a:latin typeface="arial"/>
              </a:rPr>
              <a:t>par preču neatbilstību, sauc par Patēriņa</a:t>
            </a:r>
            <a:r>
              <a:rPr lang="lv-LV" sz="2000" b="0" strike="noStrike" spc="-1" baseline="0" dirty="0" smtClean="0">
                <a:latin typeface="arial"/>
              </a:rPr>
              <a:t> preču</a:t>
            </a:r>
            <a:r>
              <a:rPr lang="lv-LV" sz="2000" b="0" strike="noStrike" spc="-1" dirty="0" smtClean="0">
                <a:latin typeface="arial"/>
              </a:rPr>
              <a:t> pārdošanas direktīvu. Direktīva nosaka preču atbilstības kritērijus, apraksta patērētāja tiesības un šo tiesību izmantošanas termiņus, kā arī definē garantijas jēdzienu.</a:t>
            </a:r>
          </a:p>
          <a:p>
            <a:r>
              <a:rPr lang="lv-LV" sz="2000" b="0" strike="noStrike" spc="-1" dirty="0" smtClean="0">
                <a:latin typeface="arial"/>
              </a:rPr>
              <a:t>Patēriņa preču pārdošanas direktīva ir minimālās saskaņošanas direktīva, tāpēc tiesību akti attiecībā uz preču atbilstību visā ES ievērojami atšķiras.</a:t>
            </a:r>
            <a:endParaRPr lang="lv-LV" sz="2000" b="0" strike="noStrike" spc="-1" dirty="0">
              <a:latin typeface="arial"/>
            </a:endParaRPr>
          </a:p>
        </p:txBody>
      </p:sp>
      <p:sp>
        <p:nvSpPr>
          <p:cNvPr id="735" name="CustomShape 3"/>
          <p:cNvSpPr/>
          <p:nvPr/>
        </p:nvSpPr>
        <p:spPr>
          <a:xfrm>
            <a:off x="3850560" y="9428760"/>
            <a:ext cx="2939760" cy="492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4DDC674F-2806-4624-98AC-79B109F6B2D4}" type="slidenum">
              <a:rPr lang="lv-LV" sz="1200" b="0" strike="noStrike" spc="-1">
                <a:solidFill>
                  <a:srgbClr val="000000"/>
                </a:solidFill>
                <a:latin typeface="+mn-lt"/>
                <a:ea typeface="+mn-ea"/>
              </a:rPr>
              <a:t>20</a:t>
            </a:fld>
            <a:endParaRPr lang="lv-LV" sz="1200" b="0" strike="noStrike" spc="-1">
              <a:latin typeface="aria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6" name="PlaceHolder 1"/>
          <p:cNvSpPr>
            <a:spLocks noGrp="1" noRot="1" noChangeAspect="1"/>
          </p:cNvSpPr>
          <p:nvPr>
            <p:ph type="sldImg"/>
          </p:nvPr>
        </p:nvSpPr>
        <p:spPr>
          <a:xfrm>
            <a:off x="423863" y="1241425"/>
            <a:ext cx="5943600" cy="3343275"/>
          </a:xfrm>
          <a:prstGeom prst="rect">
            <a:avLst/>
          </a:prstGeom>
        </p:spPr>
      </p:sp>
      <p:sp>
        <p:nvSpPr>
          <p:cNvPr id="737" name="PlaceHolder 2"/>
          <p:cNvSpPr>
            <a:spLocks noGrp="1"/>
          </p:cNvSpPr>
          <p:nvPr>
            <p:ph type="body"/>
          </p:nvPr>
        </p:nvSpPr>
        <p:spPr>
          <a:xfrm>
            <a:off x="679680" y="4777200"/>
            <a:ext cx="5432400" cy="3902760"/>
          </a:xfrm>
          <a:prstGeom prst="rect">
            <a:avLst/>
          </a:prstGeom>
        </p:spPr>
        <p:txBody>
          <a:bodyPr lIns="0" tIns="0" rIns="0" bIns="0">
            <a:noAutofit/>
          </a:bodyPr>
          <a:lstStyle/>
          <a:p>
            <a:endParaRPr lang="lv-LV" sz="2000" b="0" strike="noStrike" spc="-1" dirty="0" smtClean="0">
              <a:latin typeface="arial"/>
            </a:endParaRPr>
          </a:p>
          <a:p>
            <a:r>
              <a:rPr lang="lv-LV" sz="2000" b="0" strike="noStrike" spc="-1" dirty="0" smtClean="0">
                <a:latin typeface="arial"/>
              </a:rPr>
              <a:t>Direktīva paredz divas iespējas patērētājam preču neatbilstības gadījumā.</a:t>
            </a:r>
          </a:p>
          <a:p>
            <a:r>
              <a:rPr lang="lv-LV" sz="2000" b="0" strike="noStrike" spc="-1" dirty="0" smtClean="0">
                <a:latin typeface="arial"/>
              </a:rPr>
              <a:t>Pirmā ir tā sauktā juridiskā garantija, kas būtībā ir patērētāja tiesības saskaņā ar likumu. Otra iespēja ir komerciāla garantija vai vienkārši garantija</a:t>
            </a:r>
            <a:endParaRPr lang="lv-LV" sz="2000" b="0" strike="noStrike" spc="-1" dirty="0">
              <a:latin typeface="arial"/>
            </a:endParaRPr>
          </a:p>
        </p:txBody>
      </p:sp>
      <p:sp>
        <p:nvSpPr>
          <p:cNvPr id="738" name="CustomShape 3"/>
          <p:cNvSpPr/>
          <p:nvPr/>
        </p:nvSpPr>
        <p:spPr>
          <a:xfrm>
            <a:off x="3850560" y="9428760"/>
            <a:ext cx="2939760" cy="492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363CDABB-0AD5-4157-8E9D-29EF4DD9566A}" type="slidenum">
              <a:rPr lang="lv-LV" sz="1200" b="0" strike="noStrike" spc="-1">
                <a:solidFill>
                  <a:srgbClr val="000000"/>
                </a:solidFill>
                <a:latin typeface="+mn-lt"/>
                <a:ea typeface="+mn-ea"/>
              </a:rPr>
              <a:t>21</a:t>
            </a:fld>
            <a:endParaRPr lang="lv-LV" sz="1200" b="0" strike="noStrike" spc="-1">
              <a:latin typeface="aria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 name="PlaceHolder 1"/>
          <p:cNvSpPr>
            <a:spLocks noGrp="1" noRot="1" noChangeAspect="1"/>
          </p:cNvSpPr>
          <p:nvPr>
            <p:ph type="sldImg"/>
          </p:nvPr>
        </p:nvSpPr>
        <p:spPr>
          <a:xfrm>
            <a:off x="423863" y="1241425"/>
            <a:ext cx="5943600" cy="3343275"/>
          </a:xfrm>
          <a:prstGeom prst="rect">
            <a:avLst/>
          </a:prstGeom>
        </p:spPr>
      </p:sp>
      <p:sp>
        <p:nvSpPr>
          <p:cNvPr id="740" name="PlaceHolder 2"/>
          <p:cNvSpPr>
            <a:spLocks noGrp="1"/>
          </p:cNvSpPr>
          <p:nvPr>
            <p:ph type="body"/>
          </p:nvPr>
        </p:nvSpPr>
        <p:spPr>
          <a:xfrm>
            <a:off x="679680" y="4777200"/>
            <a:ext cx="5432400" cy="3902760"/>
          </a:xfrm>
          <a:prstGeom prst="rect">
            <a:avLst/>
          </a:prstGeom>
        </p:spPr>
        <p:txBody>
          <a:bodyPr lIns="0" tIns="0" rIns="0" bIns="0">
            <a:noAutofit/>
          </a:bodyPr>
          <a:lstStyle/>
          <a:p>
            <a:endParaRPr lang="lv-LV" sz="2000" b="0" strike="noStrike" spc="-1" dirty="0" smtClean="0">
              <a:latin typeface="arial"/>
            </a:endParaRPr>
          </a:p>
          <a:p>
            <a:r>
              <a:rPr lang="lv-LV" sz="2000" b="0" strike="noStrike" spc="-1" dirty="0" smtClean="0">
                <a:latin typeface="arial"/>
              </a:rPr>
              <a:t>Juridiskā garantija ir obligāta, jo tā ir balstīta uz likumu. Saskaņā ar juridisko garantiju pārdevējs ir atbildīgs par preču neatbilstību, ja tā pastāvēja piegādes brīdī, neatkarīgi no pārdevēja zināšanām par neatbilstību vai tās cēloni.</a:t>
            </a:r>
          </a:p>
          <a:p>
            <a:endParaRPr lang="lv-LV" sz="2000" b="0" strike="noStrike" spc="-1" dirty="0" smtClean="0">
              <a:latin typeface="arial"/>
            </a:endParaRPr>
          </a:p>
          <a:p>
            <a:r>
              <a:rPr lang="lv-LV" sz="2000" b="0" strike="noStrike" spc="-1" dirty="0" smtClean="0">
                <a:latin typeface="arial"/>
              </a:rPr>
              <a:t>Juridiskās garantijas obligātais raksturs nozīmē, ka pārdevējs nevar mainīt patērētāja tiesības. Tātad, pat ja patērētājs piekrīt neizmantot savas likumīgās tiesības, patērētājam tomēr ir tiesības uz tām.</a:t>
            </a:r>
          </a:p>
          <a:p>
            <a:endParaRPr lang="lv-LV" sz="2000" b="0" strike="noStrike" spc="-1" dirty="0" smtClean="0">
              <a:latin typeface="arial"/>
            </a:endParaRPr>
          </a:p>
          <a:p>
            <a:r>
              <a:rPr lang="lv-LV" sz="2000" b="0" strike="noStrike" spc="-1" dirty="0" smtClean="0">
                <a:latin typeface="arial"/>
              </a:rPr>
              <a:t>Komerciālā garantija nav obligāta, jo tās pamatā ir tirgotāja, neatkarīgi no tā, vai tas ir ražotājs, pārdevējs vai abi, vienpusējs rakstisks paziņojums. Tā</a:t>
            </a:r>
            <a:r>
              <a:rPr lang="lv-LV" sz="2000" b="0" strike="noStrike" spc="-1" baseline="0" dirty="0" smtClean="0">
                <a:latin typeface="arial"/>
              </a:rPr>
              <a:t> ir</a:t>
            </a:r>
            <a:r>
              <a:rPr lang="lv-LV" sz="2000" b="0" strike="noStrike" spc="-1" dirty="0" smtClean="0">
                <a:latin typeface="arial"/>
              </a:rPr>
              <a:t> tirgotāja</a:t>
            </a:r>
            <a:r>
              <a:rPr lang="lv-LV" sz="2000" b="0" strike="noStrike" spc="-1" baseline="0" dirty="0" smtClean="0">
                <a:latin typeface="arial"/>
              </a:rPr>
              <a:t> izvēle </a:t>
            </a:r>
            <a:r>
              <a:rPr lang="lv-LV" sz="2000" b="0" strike="noStrike" spc="-1" dirty="0" smtClean="0">
                <a:latin typeface="arial"/>
              </a:rPr>
              <a:t>izdot garantiju vai nē. Tiklīdz garantija tiek izsniegta, tā kļūst saistoša tās izsniedzējam.</a:t>
            </a:r>
            <a:endParaRPr lang="lv-LV" sz="2000" b="0" strike="noStrike" spc="-1" dirty="0">
              <a:latin typeface="arial"/>
            </a:endParaRPr>
          </a:p>
        </p:txBody>
      </p:sp>
      <p:sp>
        <p:nvSpPr>
          <p:cNvPr id="741" name="CustomShape 3"/>
          <p:cNvSpPr/>
          <p:nvPr/>
        </p:nvSpPr>
        <p:spPr>
          <a:xfrm>
            <a:off x="3850560" y="9428760"/>
            <a:ext cx="2939760" cy="492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E5440CFC-4A52-4DEC-AC87-C739772BC0AC}" type="slidenum">
              <a:rPr lang="lv-LV" sz="1200" b="0" strike="noStrike" spc="-1">
                <a:solidFill>
                  <a:srgbClr val="000000"/>
                </a:solidFill>
                <a:latin typeface="+mn-lt"/>
                <a:ea typeface="+mn-ea"/>
              </a:rPr>
              <a:t>22</a:t>
            </a:fld>
            <a:endParaRPr lang="lv-LV" sz="1200" b="0" strike="noStrike" spc="-1">
              <a:latin typeface="aria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2" name="PlaceHolder 1"/>
          <p:cNvSpPr>
            <a:spLocks noGrp="1" noRot="1" noChangeAspect="1"/>
          </p:cNvSpPr>
          <p:nvPr>
            <p:ph type="sldImg"/>
          </p:nvPr>
        </p:nvSpPr>
        <p:spPr>
          <a:xfrm>
            <a:off x="423863" y="1241425"/>
            <a:ext cx="5943600" cy="3343275"/>
          </a:xfrm>
          <a:prstGeom prst="rect">
            <a:avLst/>
          </a:prstGeom>
        </p:spPr>
      </p:sp>
      <p:sp>
        <p:nvSpPr>
          <p:cNvPr id="743" name="PlaceHolder 2"/>
          <p:cNvSpPr>
            <a:spLocks noGrp="1"/>
          </p:cNvSpPr>
          <p:nvPr>
            <p:ph type="body"/>
          </p:nvPr>
        </p:nvSpPr>
        <p:spPr>
          <a:xfrm>
            <a:off x="679680" y="4777200"/>
            <a:ext cx="5432400" cy="3902760"/>
          </a:xfrm>
          <a:prstGeom prst="rect">
            <a:avLst/>
          </a:prstGeom>
        </p:spPr>
        <p:txBody>
          <a:bodyPr lIns="0" tIns="0" rIns="0" bIns="0">
            <a:noAutofit/>
          </a:bodyPr>
          <a:lstStyle/>
          <a:p>
            <a:endParaRPr lang="lv-LV" sz="2000" b="0" strike="noStrike" spc="-1" dirty="0" smtClean="0">
              <a:latin typeface="arial"/>
            </a:endParaRPr>
          </a:p>
          <a:p>
            <a:r>
              <a:rPr lang="lv-LV" sz="2000" b="0" strike="noStrike" spc="-1" dirty="0" smtClean="0">
                <a:latin typeface="arial"/>
              </a:rPr>
              <a:t>Tātad populārā divu gadu garantija, par kuru daudzi patērētāji un tirgotāji ir dzirdējuši, faktiski ir juridiska garantija. Tā dod patērētājam tiesības izvēlēties starp četriem tiesiskās aizsardzības līdzekļiem, ja neatbilstība atklājas divu gadu laikā pēc preču piegādes.</a:t>
            </a:r>
          </a:p>
          <a:p>
            <a:endParaRPr lang="lv-LV" sz="2000" b="0" strike="noStrike" spc="-1" dirty="0" smtClean="0">
              <a:latin typeface="arial"/>
            </a:endParaRPr>
          </a:p>
          <a:p>
            <a:r>
              <a:rPr lang="lv-LV" sz="2000" b="0" strike="noStrike" spc="-1" dirty="0" smtClean="0">
                <a:latin typeface="arial"/>
              </a:rPr>
              <a:t>Šiem tiesību aktiem ir daudz nianšu, kas tiks aplūkoti 4.Mmduļa 2. nodarbībā.</a:t>
            </a:r>
            <a:endParaRPr lang="lv-LV" sz="2000" b="0" strike="noStrike" spc="-1" dirty="0">
              <a:latin typeface="arial"/>
            </a:endParaRPr>
          </a:p>
        </p:txBody>
      </p:sp>
      <p:sp>
        <p:nvSpPr>
          <p:cNvPr id="744" name="CustomShape 3"/>
          <p:cNvSpPr/>
          <p:nvPr/>
        </p:nvSpPr>
        <p:spPr>
          <a:xfrm>
            <a:off x="3850560" y="9428760"/>
            <a:ext cx="2939760" cy="492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B906A1BB-F7C0-45D5-B169-1302E5A66A87}" type="slidenum">
              <a:rPr lang="lv-LV" sz="1200" b="0" strike="noStrike" spc="-1">
                <a:solidFill>
                  <a:srgbClr val="000000"/>
                </a:solidFill>
                <a:latin typeface="+mn-lt"/>
                <a:ea typeface="+mn-ea"/>
              </a:rPr>
              <a:t>23</a:t>
            </a:fld>
            <a:endParaRPr lang="lv-LV" sz="1200" b="0" strike="noStrike" spc="-1">
              <a:latin typeface="aria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5" name="PlaceHolder 1"/>
          <p:cNvSpPr>
            <a:spLocks noGrp="1" noRot="1" noChangeAspect="1"/>
          </p:cNvSpPr>
          <p:nvPr>
            <p:ph type="sldImg"/>
          </p:nvPr>
        </p:nvSpPr>
        <p:spPr>
          <a:xfrm>
            <a:off x="423863" y="1241425"/>
            <a:ext cx="5943600" cy="3343275"/>
          </a:xfrm>
          <a:prstGeom prst="rect">
            <a:avLst/>
          </a:prstGeom>
        </p:spPr>
      </p:sp>
      <p:sp>
        <p:nvSpPr>
          <p:cNvPr id="746" name="PlaceHolder 2"/>
          <p:cNvSpPr>
            <a:spLocks noGrp="1"/>
          </p:cNvSpPr>
          <p:nvPr>
            <p:ph type="body"/>
          </p:nvPr>
        </p:nvSpPr>
        <p:spPr>
          <a:xfrm>
            <a:off x="679680" y="4777200"/>
            <a:ext cx="5432400" cy="3902760"/>
          </a:xfrm>
          <a:prstGeom prst="rect">
            <a:avLst/>
          </a:prstGeom>
        </p:spPr>
        <p:txBody>
          <a:bodyPr lIns="0" tIns="0" rIns="0" bIns="0">
            <a:noAutofit/>
          </a:bodyPr>
          <a:lstStyle/>
          <a:p>
            <a:endParaRPr lang="lv-LV" sz="2000" b="0" strike="noStrike" spc="-1" dirty="0" smtClean="0">
              <a:latin typeface="arial"/>
            </a:endParaRPr>
          </a:p>
          <a:p>
            <a:r>
              <a:rPr lang="lv-LV" sz="2000" b="0" strike="noStrike" spc="-1" dirty="0" smtClean="0">
                <a:latin typeface="arial"/>
              </a:rPr>
              <a:t>Otra problēma, ar kuru patērētāji parasti saskaras, ir tipveida līgumu</a:t>
            </a:r>
            <a:r>
              <a:rPr lang="lv-LV" sz="2000" b="0" strike="noStrike" spc="-1" baseline="0" dirty="0" smtClean="0">
                <a:latin typeface="arial"/>
              </a:rPr>
              <a:t> noteikumi</a:t>
            </a:r>
            <a:r>
              <a:rPr lang="lv-LV" sz="2000" b="0" strike="noStrike" spc="-1" dirty="0" smtClean="0">
                <a:latin typeface="arial"/>
              </a:rPr>
              <a:t>. Tipveida līguma noteikumu izstrāde jau diezgan ilgu laiku ir kļuvusi par tirgotāju parastu praksi. Tas rada situāciju, kad patērētājs atrodas nelabvēlīgā situācijā, jo viņš nepiedalījās līguma noteikumu izstrādē</a:t>
            </a:r>
            <a:r>
              <a:rPr lang="lv-LV" sz="2000" b="0" strike="noStrike" spc="-1" baseline="0" dirty="0" smtClean="0">
                <a:latin typeface="arial"/>
              </a:rPr>
              <a:t> un </a:t>
            </a:r>
            <a:r>
              <a:rPr lang="lv-LV" sz="2000" b="0" strike="noStrike" spc="-1" dirty="0" smtClean="0">
                <a:latin typeface="arial"/>
              </a:rPr>
              <a:t>nevarēja arī tos ietekmēt. Turklāt patērētājam bieži netiek dots pietiekami daudz laika, lai izlasītu līguma noteikumus, taču, pat ja viņš to dara, viņš parasti nav pietiekami kvalificēts, lai tos saprastu. Turklāt tiešsaistes tirdzniecības jomā patērētājam ir ļoti grūti precīzi zināt, kādi ir līguma noteikumi.</a:t>
            </a:r>
          </a:p>
          <a:p>
            <a:endParaRPr lang="lv-LV" sz="2000" b="0" strike="noStrike" spc="-1" dirty="0" smtClean="0">
              <a:latin typeface="arial"/>
            </a:endParaRPr>
          </a:p>
          <a:p>
            <a:r>
              <a:rPr lang="lv-LV" sz="2000" b="0" strike="noStrike" spc="-1" dirty="0" smtClean="0">
                <a:latin typeface="arial"/>
              </a:rPr>
              <a:t>Šī iemesla dēļ mēs varam secināt, ka patērētājs parasti nespēj pilnībā ietekmēt, izlasīt un izprast tipveida līguma noteikumus.</a:t>
            </a:r>
            <a:endParaRPr lang="lv-LV" sz="2000" b="0" strike="noStrike" spc="-1" dirty="0">
              <a:latin typeface="arial"/>
            </a:endParaRPr>
          </a:p>
        </p:txBody>
      </p:sp>
      <p:sp>
        <p:nvSpPr>
          <p:cNvPr id="747" name="CustomShape 3"/>
          <p:cNvSpPr/>
          <p:nvPr/>
        </p:nvSpPr>
        <p:spPr>
          <a:xfrm>
            <a:off x="3850560" y="9428760"/>
            <a:ext cx="2939760" cy="492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35DD94C3-073B-4DEA-B3B7-C8C3CA2A6A63}" type="slidenum">
              <a:rPr lang="lv-LV" sz="1200" b="0" strike="noStrike" spc="-1">
                <a:solidFill>
                  <a:srgbClr val="000000"/>
                </a:solidFill>
                <a:latin typeface="+mn-lt"/>
                <a:ea typeface="+mn-ea"/>
              </a:rPr>
              <a:t>24</a:t>
            </a:fld>
            <a:endParaRPr lang="lv-LV" sz="1200" b="0" strike="noStrike" spc="-1">
              <a:latin typeface="aria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8" name="PlaceHolder 1"/>
          <p:cNvSpPr>
            <a:spLocks noGrp="1" noRot="1" noChangeAspect="1"/>
          </p:cNvSpPr>
          <p:nvPr>
            <p:ph type="sldImg"/>
          </p:nvPr>
        </p:nvSpPr>
        <p:spPr>
          <a:xfrm>
            <a:off x="423863" y="1241425"/>
            <a:ext cx="5943600" cy="3343275"/>
          </a:xfrm>
          <a:prstGeom prst="rect">
            <a:avLst/>
          </a:prstGeom>
        </p:spPr>
      </p:sp>
      <p:sp>
        <p:nvSpPr>
          <p:cNvPr id="749" name="PlaceHolder 2"/>
          <p:cNvSpPr>
            <a:spLocks noGrp="1"/>
          </p:cNvSpPr>
          <p:nvPr>
            <p:ph type="body"/>
          </p:nvPr>
        </p:nvSpPr>
        <p:spPr>
          <a:xfrm>
            <a:off x="679680" y="4777200"/>
            <a:ext cx="5432400" cy="3902760"/>
          </a:xfrm>
          <a:prstGeom prst="rect">
            <a:avLst/>
          </a:prstGeom>
        </p:spPr>
        <p:txBody>
          <a:bodyPr lIns="0" tIns="0" rIns="0" bIns="0">
            <a:noAutofit/>
          </a:bodyPr>
          <a:lstStyle/>
          <a:p>
            <a:endParaRPr lang="lv-LV" sz="2000" b="0" strike="noStrike" spc="-1" dirty="0" smtClean="0">
              <a:latin typeface="arial"/>
            </a:endParaRPr>
          </a:p>
          <a:p>
            <a:r>
              <a:rPr lang="lv-LV" sz="2000" b="0" strike="noStrike" spc="-1" dirty="0" smtClean="0">
                <a:latin typeface="arial"/>
              </a:rPr>
              <a:t>Tātad, kā atrisināt šo problēmu? </a:t>
            </a:r>
          </a:p>
          <a:p>
            <a:r>
              <a:rPr lang="lv-LV" sz="2000" b="0" strike="noStrike" spc="-1" dirty="0" smtClean="0">
                <a:latin typeface="arial"/>
              </a:rPr>
              <a:t>Tipveida līguma nosacījumus pats par sevi ir viegli uzskatīt par problēmas avotu. Bet patiesība ir tāda, ka patērētāji gūst labumu arī no tipveida līguma noteikumiem, jo tie ļauj patērētājiem ātrāk un efektīvāk izpildīt viņu vēlmes. Pajautājiet sev kā parastam patērētājam, vai tiešām vēlaties vienoties par visiem līguma noteikumiem, ar kuriem sastopaties savā dzīvē?</a:t>
            </a:r>
          </a:p>
          <a:p>
            <a:endParaRPr lang="lv-LV" sz="2000" b="0" strike="noStrike" spc="-1" dirty="0" smtClean="0">
              <a:latin typeface="arial"/>
            </a:endParaRPr>
          </a:p>
          <a:p>
            <a:r>
              <a:rPr lang="lv-LV" sz="2000" b="0" strike="noStrike" spc="-1" dirty="0" smtClean="0">
                <a:latin typeface="arial"/>
              </a:rPr>
              <a:t>Šādi domājot, ātri kļūst skaidrs, ka problemātiski ir nevis tipveida līguma noteikumi paši par sevi, bet fakts, ka tipveida līguma noteikumi ir rakstīti par labu tirgotājam, kurš tos izstrādāja.</a:t>
            </a:r>
          </a:p>
          <a:p>
            <a:endParaRPr lang="lv-LV" sz="2000" b="0" strike="noStrike" spc="-1" dirty="0" smtClean="0">
              <a:latin typeface="arial"/>
            </a:endParaRPr>
          </a:p>
          <a:p>
            <a:r>
              <a:rPr lang="lv-LV" sz="2000" b="0" strike="noStrike" spc="-1" dirty="0" smtClean="0">
                <a:latin typeface="arial"/>
              </a:rPr>
              <a:t>Tāpēc otrās problēmas risinājums ir novērst tādu līguma noteikumu izmantošanu, kas ir negodīgi pret patērētāju.</a:t>
            </a:r>
            <a:endParaRPr lang="lv-LV" sz="2000" b="0" strike="noStrike" spc="-1" dirty="0">
              <a:latin typeface="arial"/>
            </a:endParaRPr>
          </a:p>
        </p:txBody>
      </p:sp>
      <p:sp>
        <p:nvSpPr>
          <p:cNvPr id="750" name="CustomShape 3"/>
          <p:cNvSpPr/>
          <p:nvPr/>
        </p:nvSpPr>
        <p:spPr>
          <a:xfrm>
            <a:off x="3850560" y="9428760"/>
            <a:ext cx="2939760" cy="492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226BDF68-AA8F-4150-B13C-72A9B1AFE5F3}" type="slidenum">
              <a:rPr lang="lv-LV" sz="1200" b="0" strike="noStrike" spc="-1">
                <a:solidFill>
                  <a:srgbClr val="000000"/>
                </a:solidFill>
                <a:latin typeface="+mn-lt"/>
                <a:ea typeface="+mn-ea"/>
              </a:rPr>
              <a:t>25</a:t>
            </a:fld>
            <a:endParaRPr lang="lv-LV" sz="1200" b="0" strike="noStrike" spc="-1">
              <a:latin typeface="aria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1" name="PlaceHolder 1"/>
          <p:cNvSpPr>
            <a:spLocks noGrp="1" noRot="1" noChangeAspect="1"/>
          </p:cNvSpPr>
          <p:nvPr>
            <p:ph type="sldImg"/>
          </p:nvPr>
        </p:nvSpPr>
        <p:spPr>
          <a:xfrm>
            <a:off x="423863" y="1241425"/>
            <a:ext cx="5943600" cy="3343275"/>
          </a:xfrm>
          <a:prstGeom prst="rect">
            <a:avLst/>
          </a:prstGeom>
        </p:spPr>
      </p:sp>
      <p:sp>
        <p:nvSpPr>
          <p:cNvPr id="752" name="PlaceHolder 2"/>
          <p:cNvSpPr>
            <a:spLocks noGrp="1"/>
          </p:cNvSpPr>
          <p:nvPr>
            <p:ph type="body"/>
          </p:nvPr>
        </p:nvSpPr>
        <p:spPr>
          <a:xfrm>
            <a:off x="679680" y="4777200"/>
            <a:ext cx="5432400" cy="3902760"/>
          </a:xfrm>
          <a:prstGeom prst="rect">
            <a:avLst/>
          </a:prstGeom>
        </p:spPr>
        <p:txBody>
          <a:bodyPr lIns="0" tIns="0" rIns="0" bIns="0">
            <a:noAutofit/>
          </a:bodyPr>
          <a:lstStyle/>
          <a:p>
            <a:r>
              <a:rPr lang="lv-LV" sz="2000" dirty="0" smtClean="0"/>
              <a:t/>
            </a:r>
            <a:br>
              <a:rPr lang="lv-LV" sz="2000" dirty="0" smtClean="0"/>
            </a:br>
            <a:r>
              <a:rPr lang="lv-LV" sz="1200" b="0" i="0" kern="1200" dirty="0" smtClean="0">
                <a:solidFill>
                  <a:schemeClr val="tx1"/>
                </a:solidFill>
                <a:effectLst/>
                <a:latin typeface="+mn-lt"/>
                <a:ea typeface="+mn-ea"/>
                <a:cs typeface="+mn-cs"/>
              </a:rPr>
              <a:t>Netaisnīgu</a:t>
            </a:r>
            <a:r>
              <a:rPr lang="lv-LV" sz="1200" b="0" i="0" kern="1200" baseline="0" dirty="0" smtClean="0">
                <a:solidFill>
                  <a:schemeClr val="tx1"/>
                </a:solidFill>
                <a:effectLst/>
                <a:latin typeface="+mn-lt"/>
                <a:ea typeface="+mn-ea"/>
                <a:cs typeface="+mn-cs"/>
              </a:rPr>
              <a:t> </a:t>
            </a:r>
            <a:r>
              <a:rPr lang="lv-LV" sz="1200" b="0" i="0" kern="1200" dirty="0" smtClean="0">
                <a:solidFill>
                  <a:schemeClr val="tx1"/>
                </a:solidFill>
                <a:effectLst/>
                <a:latin typeface="+mn-lt"/>
                <a:ea typeface="+mn-ea"/>
                <a:cs typeface="+mn-cs"/>
              </a:rPr>
              <a:t>līguma noteikumu direktīva ir likumdošanas akts, kura mērķis ir ieviest risinājumu netaisnīgiem</a:t>
            </a:r>
            <a:r>
              <a:rPr lang="lv-LV" sz="1200" b="0" i="0" kern="1200" baseline="0" dirty="0" smtClean="0">
                <a:solidFill>
                  <a:schemeClr val="tx1"/>
                </a:solidFill>
                <a:effectLst/>
                <a:latin typeface="+mn-lt"/>
                <a:ea typeface="+mn-ea"/>
                <a:cs typeface="+mn-cs"/>
              </a:rPr>
              <a:t> līguma noteikumiem.</a:t>
            </a:r>
          </a:p>
          <a:p>
            <a:r>
              <a:rPr lang="lv-LV" sz="1200" b="0" i="0" kern="1200" dirty="0" smtClean="0">
                <a:solidFill>
                  <a:schemeClr val="tx1"/>
                </a:solidFill>
                <a:effectLst/>
                <a:latin typeface="+mn-lt"/>
                <a:ea typeface="+mn-ea"/>
                <a:cs typeface="+mn-cs"/>
              </a:rPr>
              <a:t>Direktīva satur gan netaisnīgu līguma noteikumu vispārīgu definīciju, gan to orientējošu sarakstu, lai atvieglotu direktīvas piemērošanu. Galvenā direktīvas ideja ir tāda, ka dalībvalstīm jānodrošina, lai netaisnīgi līguma noteikumi nebūtu saistoši patērētājam, un jānovērš šādu noteikumu iekļaušana patērētāju līgumos. Direktīvas saskaņošanas līmenis ir minimāls, tāpēc ES dalībvalstis var brīvi nodrošināt vēl augstāku patērētāju aizsardzības līmeni.</a:t>
            </a:r>
            <a:endParaRPr lang="lv-LV" sz="2000" b="0" strike="noStrike" spc="-1" dirty="0">
              <a:latin typeface="arial"/>
            </a:endParaRPr>
          </a:p>
        </p:txBody>
      </p:sp>
      <p:sp>
        <p:nvSpPr>
          <p:cNvPr id="753" name="CustomShape 3"/>
          <p:cNvSpPr/>
          <p:nvPr/>
        </p:nvSpPr>
        <p:spPr>
          <a:xfrm>
            <a:off x="3850560" y="9428760"/>
            <a:ext cx="2939760" cy="492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0AFBD2F8-0AA9-4B64-85B9-B58A69F8B420}" type="slidenum">
              <a:rPr lang="lv-LV" sz="1200" b="0" strike="noStrike" spc="-1">
                <a:solidFill>
                  <a:srgbClr val="000000"/>
                </a:solidFill>
                <a:latin typeface="+mn-lt"/>
                <a:ea typeface="+mn-ea"/>
              </a:rPr>
              <a:t>26</a:t>
            </a:fld>
            <a:endParaRPr lang="lv-LV" sz="1200" b="0" strike="noStrike" spc="-1">
              <a:latin typeface="aria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4" name="PlaceHolder 1"/>
          <p:cNvSpPr>
            <a:spLocks noGrp="1" noRot="1" noChangeAspect="1"/>
          </p:cNvSpPr>
          <p:nvPr>
            <p:ph type="sldImg"/>
          </p:nvPr>
        </p:nvSpPr>
        <p:spPr>
          <a:xfrm>
            <a:off x="423863" y="1241425"/>
            <a:ext cx="5943600" cy="3343275"/>
          </a:xfrm>
          <a:prstGeom prst="rect">
            <a:avLst/>
          </a:prstGeom>
        </p:spPr>
      </p:sp>
      <p:sp>
        <p:nvSpPr>
          <p:cNvPr id="755" name="PlaceHolder 2"/>
          <p:cNvSpPr>
            <a:spLocks noGrp="1"/>
          </p:cNvSpPr>
          <p:nvPr>
            <p:ph type="body"/>
          </p:nvPr>
        </p:nvSpPr>
        <p:spPr>
          <a:xfrm>
            <a:off x="679680" y="4777200"/>
            <a:ext cx="5432400" cy="3902760"/>
          </a:xfrm>
          <a:prstGeom prst="rect">
            <a:avLst/>
          </a:prstGeom>
        </p:spPr>
        <p:txBody>
          <a:bodyPr lIns="0" tIns="0" rIns="0" bIns="0">
            <a:noAutofit/>
          </a:bodyPr>
          <a:lstStyle/>
          <a:p>
            <a:r>
              <a:rPr lang="lv-LV" sz="2000" b="0" strike="noStrike" spc="-1" dirty="0" smtClean="0">
                <a:latin typeface="arial"/>
              </a:rPr>
              <a:t>Netaisnīgi līguma noteikumi direktīvā ir definēti kā tādi:</a:t>
            </a:r>
          </a:p>
          <a:p>
            <a:r>
              <a:rPr lang="lv-LV" sz="2000" b="0" strike="noStrike" spc="-1" dirty="0" smtClean="0">
                <a:latin typeface="arial"/>
              </a:rPr>
              <a:t>- kuri nav individuālas apspriesti;</a:t>
            </a:r>
          </a:p>
          <a:p>
            <a:r>
              <a:rPr lang="lv-LV" sz="2000" b="0" strike="noStrike" spc="-1" dirty="0" smtClean="0">
                <a:latin typeface="arial"/>
              </a:rPr>
              <a:t>- ir pretrunā ar labticīguma principu, un</a:t>
            </a:r>
          </a:p>
          <a:p>
            <a:r>
              <a:rPr lang="lv-LV" sz="2000" b="0" strike="noStrike" spc="-1" dirty="0" smtClean="0">
                <a:latin typeface="arial"/>
              </a:rPr>
              <a:t>- rada būtisku neatbilstību pušu tiesībās un pienākumos, par sliktu patērētājam.</a:t>
            </a:r>
          </a:p>
          <a:p>
            <a:endParaRPr lang="lv-LV" sz="2000" b="0" strike="noStrike" spc="-1" dirty="0" smtClean="0">
              <a:latin typeface="arial"/>
            </a:endParaRPr>
          </a:p>
          <a:p>
            <a:r>
              <a:rPr lang="lv-LV" sz="2000" b="0" strike="noStrike" spc="-1" dirty="0" smtClean="0">
                <a:latin typeface="arial"/>
              </a:rPr>
              <a:t>Noteikums vienmēr tiks uzskatīts par individuāli neizrunātu, ja tas ir izstrādāts iepriekš un patērētājs nav varējis ietekmēt noteikuma būtību, it īpaši iepriekš noformēta tipveida līguma gadījumā.</a:t>
            </a:r>
          </a:p>
          <a:p>
            <a:endParaRPr lang="lv-LV" sz="2000" b="0" strike="noStrike" spc="-1" dirty="0" smtClean="0">
              <a:latin typeface="arial"/>
            </a:endParaRPr>
          </a:p>
          <a:p>
            <a:r>
              <a:rPr lang="lv-LV" sz="2000" b="0" strike="noStrike" spc="-1" dirty="0" smtClean="0">
                <a:latin typeface="arial"/>
              </a:rPr>
              <a:t>Līguma nosacījuma netaisnīgums tiek vērtēts katrā gadījumā atsevišķi.</a:t>
            </a:r>
          </a:p>
          <a:p>
            <a:endParaRPr lang="lv-LV" sz="2000" b="0" strike="noStrike" spc="-1" dirty="0" smtClean="0">
              <a:latin typeface="arial"/>
            </a:endParaRPr>
          </a:p>
          <a:p>
            <a:r>
              <a:rPr lang="lv-LV" sz="2000" b="0" strike="noStrike" spc="-1" dirty="0" smtClean="0">
                <a:latin typeface="arial"/>
              </a:rPr>
              <a:t>Netaisnīgi līguma noteikumi patērētājam nav saistoši, kas nozīmē, ka tie jāuzskata par tādiem, kas nekad nav bijuši, lai tie nevarētu nekādi ietekmēt patērētāju.</a:t>
            </a:r>
            <a:endParaRPr lang="lv-LV" sz="2000" b="0" strike="noStrike" spc="-1" dirty="0">
              <a:latin typeface="arial"/>
            </a:endParaRPr>
          </a:p>
        </p:txBody>
      </p:sp>
      <p:sp>
        <p:nvSpPr>
          <p:cNvPr id="756" name="CustomShape 3"/>
          <p:cNvSpPr/>
          <p:nvPr/>
        </p:nvSpPr>
        <p:spPr>
          <a:xfrm>
            <a:off x="3850560" y="9428760"/>
            <a:ext cx="2939760" cy="492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4326DB73-F049-4A7E-9D58-858E4D69CDD0}" type="slidenum">
              <a:rPr lang="lv-LV" sz="1200" b="0" strike="noStrike" spc="-1">
                <a:solidFill>
                  <a:srgbClr val="000000"/>
                </a:solidFill>
                <a:latin typeface="+mn-lt"/>
                <a:ea typeface="+mn-ea"/>
              </a:rPr>
              <a:t>27</a:t>
            </a:fld>
            <a:endParaRPr lang="lv-LV" sz="1200" b="0" strike="noStrike" spc="-1">
              <a:latin typeface="aria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 name="PlaceHolder 1"/>
          <p:cNvSpPr>
            <a:spLocks noGrp="1" noRot="1" noChangeAspect="1"/>
          </p:cNvSpPr>
          <p:nvPr>
            <p:ph type="sldImg"/>
          </p:nvPr>
        </p:nvSpPr>
        <p:spPr>
          <a:xfrm>
            <a:off x="423863" y="1241425"/>
            <a:ext cx="5943600" cy="3343275"/>
          </a:xfrm>
          <a:prstGeom prst="rect">
            <a:avLst/>
          </a:prstGeom>
        </p:spPr>
      </p:sp>
      <p:sp>
        <p:nvSpPr>
          <p:cNvPr id="758" name="PlaceHolder 2"/>
          <p:cNvSpPr>
            <a:spLocks noGrp="1"/>
          </p:cNvSpPr>
          <p:nvPr>
            <p:ph type="body"/>
          </p:nvPr>
        </p:nvSpPr>
        <p:spPr>
          <a:xfrm>
            <a:off x="679680" y="4777200"/>
            <a:ext cx="5432400" cy="3902760"/>
          </a:xfrm>
          <a:prstGeom prst="rect">
            <a:avLst/>
          </a:prstGeom>
        </p:spPr>
        <p:txBody>
          <a:bodyPr lIns="0" tIns="0" rIns="0" bIns="0">
            <a:noAutofit/>
          </a:bodyPr>
          <a:lstStyle/>
          <a:p>
            <a:r>
              <a:rPr lang="lv-LV" sz="2000" b="0" strike="noStrike" spc="-1" dirty="0" smtClean="0">
                <a:latin typeface="arial"/>
              </a:rPr>
              <a:t>Šajā slaidā varat redzēt dažus piemērus no direktīvā iekļauto</a:t>
            </a:r>
            <a:r>
              <a:rPr lang="lv-LV" sz="2000" b="0" strike="noStrike" spc="-1" baseline="0" dirty="0" smtClean="0">
                <a:latin typeface="arial"/>
              </a:rPr>
              <a:t> noteikumu</a:t>
            </a:r>
            <a:r>
              <a:rPr lang="lv-LV" sz="2000" b="0" strike="noStrike" spc="-1" dirty="0" smtClean="0">
                <a:latin typeface="arial"/>
              </a:rPr>
              <a:t> saraksta. Saskaņā ar direktīvu šis saraksts ir orientējošs, kas nozīmē, ka šie nosacījumi var tikt uzskatīti par negodīgiem novērtējuma rezultātā, kas veikts, ņemot vērā iepriekšējā slaidā minētos vispārīgos kritērijus.</a:t>
            </a:r>
          </a:p>
          <a:p>
            <a:endParaRPr lang="lv-LV" sz="2000" b="0" strike="noStrike" spc="-1" dirty="0" smtClean="0">
              <a:latin typeface="arial"/>
            </a:endParaRPr>
          </a:p>
          <a:p>
            <a:r>
              <a:rPr lang="lv-LV" sz="2000" b="0" strike="noStrike" spc="-1" dirty="0" smtClean="0">
                <a:latin typeface="arial"/>
              </a:rPr>
              <a:t>Dažas ES dalībvalstis ir izmantojušas šo orientējošo sarakstu, lai izveidotu savu līgumu noteikumu sarakstu, kuri visos apstākļos tiek uzskatīti par netaisnīgiem, tādējādi novēršot nepieciešamību veikt jebkādu to papildu novērtējumu.</a:t>
            </a:r>
            <a:endParaRPr lang="lv-LV" sz="2000" b="0" strike="noStrike" spc="-1" dirty="0">
              <a:latin typeface="arial"/>
            </a:endParaRPr>
          </a:p>
        </p:txBody>
      </p:sp>
      <p:sp>
        <p:nvSpPr>
          <p:cNvPr id="759" name="CustomShape 3"/>
          <p:cNvSpPr/>
          <p:nvPr/>
        </p:nvSpPr>
        <p:spPr>
          <a:xfrm>
            <a:off x="3850560" y="9428760"/>
            <a:ext cx="2939760" cy="492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58552B5A-BED8-44D7-90A1-96005DDAE7B0}" type="slidenum">
              <a:rPr lang="lv-LV" sz="1200" b="0" strike="noStrike" spc="-1">
                <a:solidFill>
                  <a:srgbClr val="000000"/>
                </a:solidFill>
                <a:latin typeface="+mn-lt"/>
                <a:ea typeface="+mn-ea"/>
              </a:rPr>
              <a:t>28</a:t>
            </a:fld>
            <a:endParaRPr lang="lv-LV" sz="1200" b="0" strike="noStrike" spc="-1">
              <a:latin typeface="aria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0" name="PlaceHolder 1"/>
          <p:cNvSpPr>
            <a:spLocks noGrp="1" noRot="1" noChangeAspect="1"/>
          </p:cNvSpPr>
          <p:nvPr>
            <p:ph type="sldImg"/>
          </p:nvPr>
        </p:nvSpPr>
        <p:spPr>
          <a:xfrm>
            <a:off x="423863" y="1241425"/>
            <a:ext cx="5943600" cy="3343275"/>
          </a:xfrm>
          <a:prstGeom prst="rect">
            <a:avLst/>
          </a:prstGeom>
        </p:spPr>
      </p:sp>
      <p:sp>
        <p:nvSpPr>
          <p:cNvPr id="761" name="PlaceHolder 2"/>
          <p:cNvSpPr>
            <a:spLocks noGrp="1"/>
          </p:cNvSpPr>
          <p:nvPr>
            <p:ph type="body"/>
          </p:nvPr>
        </p:nvSpPr>
        <p:spPr>
          <a:xfrm>
            <a:off x="679680" y="4777200"/>
            <a:ext cx="5432400" cy="3902760"/>
          </a:xfrm>
          <a:prstGeom prst="rect">
            <a:avLst/>
          </a:prstGeom>
        </p:spPr>
        <p:txBody>
          <a:bodyPr lIns="0" tIns="0" rIns="0" bIns="0">
            <a:noAutofit/>
          </a:bodyPr>
          <a:lstStyle/>
          <a:p>
            <a:endParaRPr lang="lv-LV" sz="2000" b="0" strike="noStrike" spc="-1" dirty="0" smtClean="0">
              <a:latin typeface="arial"/>
            </a:endParaRPr>
          </a:p>
          <a:p>
            <a:r>
              <a:rPr lang="lv-LV" sz="2000" b="0" strike="noStrike" spc="-1" dirty="0" smtClean="0">
                <a:latin typeface="arial"/>
              </a:rPr>
              <a:t>Šo direktīvu praksē var izmantot dažādos veidos.</a:t>
            </a:r>
          </a:p>
          <a:p>
            <a:endParaRPr lang="lv-LV" sz="2000" b="0" strike="noStrike" spc="-1" dirty="0" smtClean="0">
              <a:latin typeface="arial"/>
            </a:endParaRPr>
          </a:p>
          <a:p>
            <a:r>
              <a:rPr lang="lv-LV" sz="2000" b="0" strike="noStrike" spc="-1" dirty="0" smtClean="0">
                <a:latin typeface="arial"/>
              </a:rPr>
              <a:t>Piemēram, dalībvalsts patērētāju tiesību aizsardzības iestāde var nolemt, ka noteikti līguma noteikumi ir negodīgi, un aizliedz tirgotājam tos turpmāk izmantot savos tipveida līgumos.</a:t>
            </a:r>
          </a:p>
          <a:p>
            <a:endParaRPr lang="lv-LV" sz="2000" b="0" strike="noStrike" spc="-1" dirty="0" smtClean="0">
              <a:latin typeface="arial"/>
            </a:endParaRPr>
          </a:p>
          <a:p>
            <a:r>
              <a:rPr lang="lv-LV" sz="2000" b="0" strike="noStrike" spc="-1" dirty="0" smtClean="0">
                <a:latin typeface="arial"/>
              </a:rPr>
              <a:t>Šo tiesību aktu patērētājs var izmantot pats, lai pamatotu savu prasību pret tirgotāju tiesā vai lai iebilstu pret tirgotāja iesniegto prasību.</a:t>
            </a:r>
          </a:p>
          <a:p>
            <a:endParaRPr lang="lv-LV" sz="2000" b="0" strike="noStrike" spc="-1" dirty="0" smtClean="0">
              <a:latin typeface="arial"/>
            </a:endParaRPr>
          </a:p>
          <a:p>
            <a:r>
              <a:rPr lang="lv-LV" sz="2000" b="0" strike="noStrike" spc="-1" dirty="0" smtClean="0">
                <a:latin typeface="arial"/>
              </a:rPr>
              <a:t>Turklāt visām ES tiesām ir pienākums pēc savas ierosmes novērtēt līguma noteikumu netaisnīgumu, izskatot lietu, kurā ir iesaistīts patērētājs.</a:t>
            </a:r>
            <a:endParaRPr lang="lv-LV" sz="2000" b="0" strike="noStrike" spc="-1" dirty="0">
              <a:latin typeface="arial"/>
            </a:endParaRPr>
          </a:p>
        </p:txBody>
      </p:sp>
      <p:sp>
        <p:nvSpPr>
          <p:cNvPr id="762" name="CustomShape 3"/>
          <p:cNvSpPr/>
          <p:nvPr/>
        </p:nvSpPr>
        <p:spPr>
          <a:xfrm>
            <a:off x="3850560" y="9428760"/>
            <a:ext cx="2939760" cy="492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37B0BE56-94C5-4309-A340-2126A26B2411}" type="slidenum">
              <a:rPr lang="lv-LV" sz="1200" b="0" strike="noStrike" spc="-1">
                <a:solidFill>
                  <a:srgbClr val="000000"/>
                </a:solidFill>
                <a:latin typeface="+mn-lt"/>
                <a:ea typeface="+mn-ea"/>
              </a:rPr>
              <a:t>29</a:t>
            </a:fld>
            <a:endParaRPr lang="lv-LV" sz="1200" b="0" strike="noStrike" spc="-1">
              <a:latin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 name="PlaceHolder 1"/>
          <p:cNvSpPr>
            <a:spLocks noGrp="1" noRot="1" noChangeAspect="1"/>
          </p:cNvSpPr>
          <p:nvPr>
            <p:ph type="sldImg"/>
          </p:nvPr>
        </p:nvSpPr>
        <p:spPr>
          <a:xfrm>
            <a:off x="422275" y="1241425"/>
            <a:ext cx="5949950" cy="3346450"/>
          </a:xfrm>
          <a:prstGeom prst="rect">
            <a:avLst/>
          </a:prstGeom>
        </p:spPr>
      </p:sp>
      <p:sp>
        <p:nvSpPr>
          <p:cNvPr id="677" name="PlaceHolder 2"/>
          <p:cNvSpPr>
            <a:spLocks noGrp="1"/>
          </p:cNvSpPr>
          <p:nvPr>
            <p:ph type="body"/>
          </p:nvPr>
        </p:nvSpPr>
        <p:spPr>
          <a:xfrm>
            <a:off x="679680" y="4777200"/>
            <a:ext cx="5435640" cy="3906000"/>
          </a:xfrm>
          <a:prstGeom prst="rect">
            <a:avLst/>
          </a:prstGeom>
        </p:spPr>
        <p:txBody>
          <a:bodyPr lIns="0" tIns="0" rIns="0" bIns="0">
            <a:noAutofit/>
          </a:bodyPr>
          <a:lstStyle/>
          <a:p>
            <a:endParaRPr lang="lv-LV" sz="2000" b="0" strike="noStrike" spc="-1" dirty="0" smtClean="0">
              <a:latin typeface="arial"/>
            </a:endParaRPr>
          </a:p>
          <a:p>
            <a:r>
              <a:rPr lang="lv-LV" sz="2000" b="0" strike="noStrike" spc="-1" dirty="0" smtClean="0">
                <a:latin typeface="arial"/>
              </a:rPr>
              <a:t>Tagad, kad mēs esam aplūkojuši dažas patērētāju aizsardzības pamatidejas, t.i. līguma un patērētāja jēdzienus un galvenās patērētāju tiesības saskaņā ar Apvienoto Nāciju Organizācijas vadlīnijām, mēs turpināsim ievadu patērētāju aizsardzībā, pārskatot galvenos patērētāju tiesību aktus Eiropas un  dalībvalstu līmenī.</a:t>
            </a:r>
          </a:p>
          <a:p>
            <a:endParaRPr lang="lv-LV" sz="2000" b="0" strike="noStrike" spc="-1" dirty="0" smtClean="0">
              <a:latin typeface="arial"/>
            </a:endParaRPr>
          </a:p>
          <a:p>
            <a:r>
              <a:rPr lang="lv-LV" sz="2000" b="0" strike="noStrike" spc="-1" dirty="0" smtClean="0">
                <a:latin typeface="arial"/>
              </a:rPr>
              <a:t>Šis slaids parāda, ka patērētāju aizsardzība ir horizontāls jautājums, kas skar dažādas ekonomikas nozares. Daži normatīvie akti pēc savas būtības ir vispārīgi, tāpēc tie ir saistoši visās vai gandrīz visās nozarēs. Citi tiesību akti tomēr ir saistoši tikai atsevišķām nozarēm.</a:t>
            </a:r>
            <a:endParaRPr lang="lv-LV" sz="2000" b="0" strike="noStrike" spc="-1" dirty="0">
              <a:latin typeface="arial"/>
            </a:endParaRPr>
          </a:p>
        </p:txBody>
      </p:sp>
      <p:sp>
        <p:nvSpPr>
          <p:cNvPr id="678" name="CustomShape 3"/>
          <p:cNvSpPr/>
          <p:nvPr/>
        </p:nvSpPr>
        <p:spPr>
          <a:xfrm>
            <a:off x="3850560" y="9428760"/>
            <a:ext cx="2943000" cy="495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9F8C41CF-48B2-4C88-8A2B-1F751AAB3D25}" type="slidenum">
              <a:rPr lang="lv-LV" sz="1200" b="0" strike="noStrike" spc="-1">
                <a:solidFill>
                  <a:srgbClr val="000000"/>
                </a:solidFill>
                <a:latin typeface="+mn-lt"/>
                <a:ea typeface="+mn-ea"/>
              </a:rPr>
              <a:t>3</a:t>
            </a:fld>
            <a:endParaRPr lang="lv-LV" sz="1200" b="0" strike="noStrike" spc="-1">
              <a:latin typeface="aria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3" name="PlaceHolder 1"/>
          <p:cNvSpPr>
            <a:spLocks noGrp="1" noRot="1" noChangeAspect="1"/>
          </p:cNvSpPr>
          <p:nvPr>
            <p:ph type="sldImg"/>
          </p:nvPr>
        </p:nvSpPr>
        <p:spPr>
          <a:xfrm>
            <a:off x="423863" y="1241425"/>
            <a:ext cx="5943600" cy="3343275"/>
          </a:xfrm>
          <a:prstGeom prst="rect">
            <a:avLst/>
          </a:prstGeom>
        </p:spPr>
      </p:sp>
      <p:sp>
        <p:nvSpPr>
          <p:cNvPr id="764" name="PlaceHolder 2"/>
          <p:cNvSpPr>
            <a:spLocks noGrp="1"/>
          </p:cNvSpPr>
          <p:nvPr>
            <p:ph type="body"/>
          </p:nvPr>
        </p:nvSpPr>
        <p:spPr>
          <a:xfrm>
            <a:off x="679680" y="4777200"/>
            <a:ext cx="5432400" cy="3902760"/>
          </a:xfrm>
          <a:prstGeom prst="rect">
            <a:avLst/>
          </a:prstGeom>
        </p:spPr>
        <p:txBody>
          <a:bodyPr lIns="0" tIns="0" rIns="0" bIns="0">
            <a:noAutofit/>
          </a:bodyPr>
          <a:lstStyle/>
          <a:p>
            <a:r>
              <a:rPr lang="lv-LV" sz="2000" b="0" strike="noStrike" spc="-1" dirty="0" smtClean="0">
                <a:latin typeface="arial"/>
              </a:rPr>
              <a:t>Pēc būtības patērētāju tiesību pārkāpumi ļoti bieži kaitē daudziem patērētājiem vienlaikus. Piemēram, ja tirgotājs savos tipveida līgumos izmanto netaisnīgus līguma noteikumus, tas parasti nozīmē, ka visi viņa klienti cieš no šādas prakses. Vai arī, ja tirgotājs savos noteikumos un nosacījumos neiekļāva visu nepieciešamo informāciju, daudzus patērētāji</a:t>
            </a:r>
            <a:r>
              <a:rPr lang="lv-LV" sz="2000" b="0" strike="noStrike" spc="-1" baseline="0" dirty="0" smtClean="0">
                <a:latin typeface="arial"/>
              </a:rPr>
              <a:t> tiek</a:t>
            </a:r>
            <a:r>
              <a:rPr lang="lv-LV" sz="2000" b="0" strike="noStrike" spc="-1" dirty="0" smtClean="0">
                <a:latin typeface="arial"/>
              </a:rPr>
              <a:t> maldināti par viņu tiesībām.</a:t>
            </a:r>
            <a:endParaRPr lang="lv-LV" sz="2000" b="0" strike="noStrike" spc="-1" dirty="0">
              <a:latin typeface="arial"/>
            </a:endParaRPr>
          </a:p>
        </p:txBody>
      </p:sp>
      <p:sp>
        <p:nvSpPr>
          <p:cNvPr id="765" name="CustomShape 3"/>
          <p:cNvSpPr/>
          <p:nvPr/>
        </p:nvSpPr>
        <p:spPr>
          <a:xfrm>
            <a:off x="3850560" y="9428760"/>
            <a:ext cx="2939760" cy="492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17E5CF14-3640-45AD-BF70-3C69C0745941}" type="slidenum">
              <a:rPr lang="lv-LV" sz="1200" b="0" strike="noStrike" spc="-1">
                <a:solidFill>
                  <a:srgbClr val="000000"/>
                </a:solidFill>
                <a:latin typeface="+mn-lt"/>
                <a:ea typeface="+mn-ea"/>
              </a:rPr>
              <a:t>30</a:t>
            </a:fld>
            <a:endParaRPr lang="lv-LV" sz="1200" b="0" strike="noStrike" spc="-1">
              <a:latin typeface="aria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6" name="PlaceHolder 1"/>
          <p:cNvSpPr>
            <a:spLocks noGrp="1" noRot="1" noChangeAspect="1"/>
          </p:cNvSpPr>
          <p:nvPr>
            <p:ph type="sldImg"/>
          </p:nvPr>
        </p:nvSpPr>
        <p:spPr>
          <a:xfrm>
            <a:off x="423863" y="1241425"/>
            <a:ext cx="5943600" cy="3343275"/>
          </a:xfrm>
          <a:prstGeom prst="rect">
            <a:avLst/>
          </a:prstGeom>
        </p:spPr>
      </p:sp>
      <p:sp>
        <p:nvSpPr>
          <p:cNvPr id="767" name="PlaceHolder 2"/>
          <p:cNvSpPr>
            <a:spLocks noGrp="1"/>
          </p:cNvSpPr>
          <p:nvPr>
            <p:ph type="body"/>
          </p:nvPr>
        </p:nvSpPr>
        <p:spPr>
          <a:xfrm>
            <a:off x="679680" y="4777200"/>
            <a:ext cx="5432400" cy="3902760"/>
          </a:xfrm>
          <a:prstGeom prst="rect">
            <a:avLst/>
          </a:prstGeom>
        </p:spPr>
        <p:txBody>
          <a:bodyPr lIns="0" tIns="0" rIns="0" bIns="0">
            <a:noAutofit/>
          </a:bodyPr>
          <a:lstStyle/>
          <a:p>
            <a:r>
              <a:rPr lang="lv-LV" sz="2000" dirty="0" smtClean="0"/>
              <a:t/>
            </a:r>
            <a:br>
              <a:rPr lang="lv-LV" sz="2000" dirty="0" smtClean="0"/>
            </a:br>
            <a:r>
              <a:rPr lang="lv-LV" sz="1200" b="0" i="0" kern="1200" dirty="0" smtClean="0">
                <a:solidFill>
                  <a:schemeClr val="tx1"/>
                </a:solidFill>
                <a:effectLst/>
                <a:latin typeface="+mn-lt"/>
                <a:ea typeface="+mn-ea"/>
                <a:cs typeface="+mn-cs"/>
              </a:rPr>
              <a:t>Šī iemesla dēļ ir nepieciešami efektīvi mehānismi, lai novērstu kolektīvus patērētāju tiesību pārkāpumus. Mēs apspriedīsim divus šādus mehānismus, kas šobrīd pastāv ES līmenī.</a:t>
            </a:r>
            <a:endParaRPr lang="lv-LV" sz="2000" b="0" strike="noStrike" spc="-1" dirty="0">
              <a:latin typeface="arial"/>
            </a:endParaRPr>
          </a:p>
        </p:txBody>
      </p:sp>
      <p:sp>
        <p:nvSpPr>
          <p:cNvPr id="768" name="CustomShape 3"/>
          <p:cNvSpPr/>
          <p:nvPr/>
        </p:nvSpPr>
        <p:spPr>
          <a:xfrm>
            <a:off x="3850560" y="9428760"/>
            <a:ext cx="2939760" cy="492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C3EA00AE-0E1A-4160-88D1-AB03004EA644}" type="slidenum">
              <a:rPr lang="lv-LV" sz="1200" b="0" strike="noStrike" spc="-1">
                <a:solidFill>
                  <a:srgbClr val="000000"/>
                </a:solidFill>
                <a:latin typeface="+mn-lt"/>
                <a:ea typeface="+mn-ea"/>
              </a:rPr>
              <a:t>31</a:t>
            </a:fld>
            <a:endParaRPr lang="lv-LV" sz="1200" b="0" strike="noStrike" spc="-1">
              <a:latin typeface="arial"/>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9" name="PlaceHolder 1"/>
          <p:cNvSpPr>
            <a:spLocks noGrp="1" noRot="1" noChangeAspect="1"/>
          </p:cNvSpPr>
          <p:nvPr>
            <p:ph type="sldImg"/>
          </p:nvPr>
        </p:nvSpPr>
        <p:spPr>
          <a:xfrm>
            <a:off x="423863" y="1241425"/>
            <a:ext cx="5943600" cy="3343275"/>
          </a:xfrm>
          <a:prstGeom prst="rect">
            <a:avLst/>
          </a:prstGeom>
        </p:spPr>
      </p:sp>
      <p:sp>
        <p:nvSpPr>
          <p:cNvPr id="770" name="PlaceHolder 2"/>
          <p:cNvSpPr>
            <a:spLocks noGrp="1"/>
          </p:cNvSpPr>
          <p:nvPr>
            <p:ph type="body"/>
          </p:nvPr>
        </p:nvSpPr>
        <p:spPr>
          <a:xfrm>
            <a:off x="679680" y="4777200"/>
            <a:ext cx="5432400" cy="3902760"/>
          </a:xfrm>
          <a:prstGeom prst="rect">
            <a:avLst/>
          </a:prstGeom>
        </p:spPr>
        <p:txBody>
          <a:bodyPr lIns="0" tIns="0" rIns="0" bIns="0">
            <a:noAutofit/>
          </a:bodyPr>
          <a:lstStyle/>
          <a:p>
            <a:r>
              <a:rPr lang="lv-LV" sz="2000" b="0" strike="noStrike" spc="-1" dirty="0" smtClean="0">
                <a:latin typeface="arial"/>
              </a:rPr>
              <a:t>Pirmā ir Negodīgas </a:t>
            </a:r>
            <a:r>
              <a:rPr lang="lv-LV" sz="2000" b="0" strike="noStrike" spc="-1" dirty="0" err="1" smtClean="0">
                <a:latin typeface="arial"/>
              </a:rPr>
              <a:t>komercprakses</a:t>
            </a:r>
            <a:r>
              <a:rPr lang="lv-LV" sz="2000" b="0" strike="noStrike" spc="-1" dirty="0" smtClean="0">
                <a:latin typeface="arial"/>
              </a:rPr>
              <a:t> direktīva, kas nosaka negodīgas </a:t>
            </a:r>
            <a:r>
              <a:rPr lang="lv-LV" sz="2000" b="0" strike="noStrike" spc="-1" dirty="0" err="1" smtClean="0">
                <a:latin typeface="arial"/>
              </a:rPr>
              <a:t>komercprakses</a:t>
            </a:r>
            <a:r>
              <a:rPr lang="lv-LV" sz="2000" b="0" strike="noStrike" spc="-1" dirty="0" smtClean="0">
                <a:latin typeface="arial"/>
              </a:rPr>
              <a:t> vispārēju aizliegumu visā ES visās ekonomikas nozarēs.</a:t>
            </a:r>
          </a:p>
          <a:p>
            <a:endParaRPr lang="lv-LV" sz="2000" b="0" strike="noStrike" spc="-1" dirty="0" smtClean="0">
              <a:latin typeface="arial"/>
            </a:endParaRPr>
          </a:p>
          <a:p>
            <a:r>
              <a:rPr lang="lv-LV" sz="2000" b="0" strike="noStrike" spc="-1" dirty="0" smtClean="0">
                <a:latin typeface="arial"/>
              </a:rPr>
              <a:t>Direktīvā ir iekļauta negodīgas </a:t>
            </a:r>
            <a:r>
              <a:rPr lang="lv-LV" sz="2000" b="0" strike="noStrike" spc="-1" dirty="0" err="1" smtClean="0">
                <a:latin typeface="arial"/>
              </a:rPr>
              <a:t>komercprakses</a:t>
            </a:r>
            <a:r>
              <a:rPr lang="lv-LV" sz="2000" b="0" strike="noStrike" spc="-1" dirty="0" smtClean="0">
                <a:latin typeface="arial"/>
              </a:rPr>
              <a:t> definīcija, kā arī to prakšu saraksts, kuras visos apstākļos tiek uzskatītas par negodīgām - tā sauktais "melnais" saraksts.</a:t>
            </a:r>
          </a:p>
          <a:p>
            <a:endParaRPr lang="lv-LV" sz="2000" b="0" strike="noStrike" spc="-1" dirty="0" smtClean="0">
              <a:latin typeface="arial"/>
            </a:endParaRPr>
          </a:p>
          <a:p>
            <a:r>
              <a:rPr lang="lv-LV" sz="2000" b="0" strike="noStrike" spc="-1" dirty="0" smtClean="0">
                <a:latin typeface="arial"/>
              </a:rPr>
              <a:t>Tā kā direktīva ir maksimāli saskaņota, tas nozīmē, ka sarakstā iekļautā </a:t>
            </a:r>
            <a:r>
              <a:rPr lang="lv-LV" sz="2000" b="0" strike="noStrike" spc="-1" dirty="0" err="1" smtClean="0">
                <a:latin typeface="arial"/>
              </a:rPr>
              <a:t>komercprakse</a:t>
            </a:r>
            <a:r>
              <a:rPr lang="lv-LV" sz="2000" b="0" strike="noStrike" spc="-1" dirty="0" smtClean="0">
                <a:latin typeface="arial"/>
              </a:rPr>
              <a:t> ir aizliegta visās ES dalībvalstīs.</a:t>
            </a:r>
            <a:endParaRPr lang="lv-LV" sz="2000" b="0" strike="noStrike" spc="-1" dirty="0">
              <a:latin typeface="arial"/>
            </a:endParaRPr>
          </a:p>
        </p:txBody>
      </p:sp>
      <p:sp>
        <p:nvSpPr>
          <p:cNvPr id="771" name="CustomShape 3"/>
          <p:cNvSpPr/>
          <p:nvPr/>
        </p:nvSpPr>
        <p:spPr>
          <a:xfrm>
            <a:off x="3850560" y="9428760"/>
            <a:ext cx="2939760" cy="492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1DE989CA-B5DD-491B-9F90-AF0AD40049FB}" type="slidenum">
              <a:rPr lang="lv-LV" sz="1200" b="0" strike="noStrike" spc="-1">
                <a:solidFill>
                  <a:srgbClr val="000000"/>
                </a:solidFill>
                <a:latin typeface="+mn-lt"/>
                <a:ea typeface="+mn-ea"/>
              </a:rPr>
              <a:t>32</a:t>
            </a:fld>
            <a:endParaRPr lang="lv-LV" sz="1200" b="0" strike="noStrike" spc="-1">
              <a:latin typeface="arial"/>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2" name="PlaceHolder 1"/>
          <p:cNvSpPr>
            <a:spLocks noGrp="1" noRot="1" noChangeAspect="1"/>
          </p:cNvSpPr>
          <p:nvPr>
            <p:ph type="sldImg"/>
          </p:nvPr>
        </p:nvSpPr>
        <p:spPr>
          <a:xfrm>
            <a:off x="423863" y="1241425"/>
            <a:ext cx="5943600" cy="3343275"/>
          </a:xfrm>
          <a:prstGeom prst="rect">
            <a:avLst/>
          </a:prstGeom>
        </p:spPr>
      </p:sp>
      <p:sp>
        <p:nvSpPr>
          <p:cNvPr id="773" name="PlaceHolder 2"/>
          <p:cNvSpPr>
            <a:spLocks noGrp="1"/>
          </p:cNvSpPr>
          <p:nvPr>
            <p:ph type="body"/>
          </p:nvPr>
        </p:nvSpPr>
        <p:spPr>
          <a:xfrm>
            <a:off x="679680" y="4777200"/>
            <a:ext cx="5432400" cy="3902760"/>
          </a:xfrm>
          <a:prstGeom prst="rect">
            <a:avLst/>
          </a:prstGeom>
        </p:spPr>
        <p:txBody>
          <a:bodyPr lIns="0" tIns="0" rIns="0" bIns="0">
            <a:noAutofit/>
          </a:bodyPr>
          <a:lstStyle/>
          <a:p>
            <a:endParaRPr lang="lv-LV" sz="2000" b="0" strike="noStrike" spc="-1" dirty="0" smtClean="0">
              <a:latin typeface="arial"/>
            </a:endParaRPr>
          </a:p>
          <a:p>
            <a:r>
              <a:rPr lang="lv-LV" sz="2000" b="0" strike="noStrike" spc="-1" dirty="0" smtClean="0">
                <a:latin typeface="arial"/>
              </a:rPr>
              <a:t>Lai pienācīgi novērtētu, vai attiecīgā </a:t>
            </a:r>
            <a:r>
              <a:rPr lang="lv-LV" sz="2000" b="0" strike="noStrike" spc="-1" dirty="0" err="1" smtClean="0">
                <a:latin typeface="arial"/>
              </a:rPr>
              <a:t>komercprakse</a:t>
            </a:r>
            <a:r>
              <a:rPr lang="lv-LV" sz="2000" b="0" strike="noStrike" spc="-1" dirty="0" smtClean="0">
                <a:latin typeface="arial"/>
              </a:rPr>
              <a:t> ir negodīga, tiek izmantoti šādi trīs kritēriji.</a:t>
            </a:r>
          </a:p>
          <a:p>
            <a:endParaRPr lang="lv-LV" sz="2000" b="0" strike="noStrike" spc="-1" dirty="0" smtClean="0">
              <a:latin typeface="arial"/>
            </a:endParaRPr>
          </a:p>
          <a:p>
            <a:r>
              <a:rPr lang="lv-LV" sz="2000" b="0" strike="noStrike" spc="-1" dirty="0" smtClean="0">
                <a:latin typeface="arial"/>
              </a:rPr>
              <a:t>Pirmais kritērijs ir pārbaudīt, vai prakse ir iekļauta "melnajā" sarakstā. Tālākos slaidos aplūkosim dažus melnajā sarakstā iekļauto darbību piemērus.</a:t>
            </a:r>
          </a:p>
          <a:p>
            <a:endParaRPr lang="lv-LV" sz="2000" b="0" strike="noStrike" spc="-1" dirty="0" smtClean="0">
              <a:latin typeface="arial"/>
            </a:endParaRPr>
          </a:p>
          <a:p>
            <a:r>
              <a:rPr lang="lv-LV" sz="2000" b="0" strike="noStrike" spc="-1" dirty="0" smtClean="0">
                <a:latin typeface="arial"/>
              </a:rPr>
              <a:t>Otrais kritērijs ir pārbaudīt, vai </a:t>
            </a:r>
            <a:r>
              <a:rPr lang="lv-LV" sz="2000" b="0" strike="noStrike" spc="-1" dirty="0" err="1" smtClean="0">
                <a:latin typeface="arial"/>
              </a:rPr>
              <a:t>komercprakse</a:t>
            </a:r>
            <a:r>
              <a:rPr lang="lv-LV" sz="2000" b="0" strike="noStrike" spc="-1" dirty="0" smtClean="0">
                <a:latin typeface="arial"/>
              </a:rPr>
              <a:t> ir maldinoša vai agresīva saskaņā ar direktīvā paredzētajiem kritērijiem.</a:t>
            </a:r>
          </a:p>
          <a:p>
            <a:endParaRPr lang="lv-LV" sz="2000" b="0" strike="noStrike" spc="-1" dirty="0" smtClean="0">
              <a:latin typeface="arial"/>
            </a:endParaRPr>
          </a:p>
          <a:p>
            <a:r>
              <a:rPr lang="lv-LV" sz="2000" b="0" strike="noStrike" spc="-1" dirty="0" smtClean="0">
                <a:latin typeface="arial"/>
              </a:rPr>
              <a:t>Maldinoša </a:t>
            </a:r>
            <a:r>
              <a:rPr lang="lv-LV" sz="2000" b="0" strike="noStrike" spc="-1" dirty="0" err="1" smtClean="0">
                <a:latin typeface="arial"/>
              </a:rPr>
              <a:t>komercprakse</a:t>
            </a:r>
            <a:r>
              <a:rPr lang="lv-LV" sz="2000" b="0" strike="noStrike" spc="-1" dirty="0" smtClean="0">
                <a:latin typeface="arial"/>
              </a:rPr>
              <a:t> attiecas gan uz maldinošām darbībām, gan uz maldinošu noklusēšanu. Maldinoša rīcība būtu nepatiesas informācijas sniegšana patērētājiem vai jebkāda veida informācijas sniegšana, kas maldina vai varētu maldināt vidusmēra patērētāju.</a:t>
            </a:r>
          </a:p>
          <a:p>
            <a:endParaRPr lang="lv-LV" sz="2000" b="0" strike="noStrike" spc="-1" dirty="0" smtClean="0">
              <a:latin typeface="arial"/>
            </a:endParaRPr>
          </a:p>
          <a:p>
            <a:r>
              <a:rPr lang="lv-LV" sz="2000" b="0" strike="noStrike" spc="-1" dirty="0" smtClean="0">
                <a:latin typeface="arial"/>
              </a:rPr>
              <a:t>Maldinoša noklusēšana attiecas uz situācijām, kad tirgotājs:</a:t>
            </a:r>
          </a:p>
          <a:p>
            <a:r>
              <a:rPr lang="lv-LV" sz="2000" b="0" strike="noStrike" spc="-1" dirty="0" smtClean="0">
                <a:latin typeface="arial"/>
              </a:rPr>
              <a:t>- nepasaka būtisku informāciju, kad patērētājam jāpieņem apzināts lēmums;</a:t>
            </a:r>
          </a:p>
          <a:p>
            <a:r>
              <a:rPr lang="lv-LV" sz="2000" b="0" strike="noStrike" spc="-1" dirty="0" smtClean="0">
                <a:latin typeface="arial"/>
              </a:rPr>
              <a:t>- slēpj vai sniedz būtisku informāciju neskaidrā</a:t>
            </a:r>
            <a:r>
              <a:rPr lang="lv-LV" sz="2000" b="0" strike="noStrike" spc="-1" baseline="0" dirty="0" smtClean="0">
                <a:latin typeface="arial"/>
              </a:rPr>
              <a:t> vai</a:t>
            </a:r>
            <a:r>
              <a:rPr lang="lv-LV" sz="2000" b="0" strike="noStrike" spc="-1" dirty="0" smtClean="0">
                <a:latin typeface="arial"/>
              </a:rPr>
              <a:t> nesaprotamā</a:t>
            </a:r>
            <a:r>
              <a:rPr lang="lv-LV" sz="2000" b="0" strike="noStrike" spc="-1" baseline="0" dirty="0" smtClean="0">
                <a:latin typeface="arial"/>
              </a:rPr>
              <a:t> </a:t>
            </a:r>
            <a:r>
              <a:rPr lang="lv-LV" sz="2000" b="0" strike="noStrike" spc="-1" dirty="0" smtClean="0">
                <a:latin typeface="arial"/>
              </a:rPr>
              <a:t>veidā, vai</a:t>
            </a:r>
          </a:p>
          <a:p>
            <a:r>
              <a:rPr lang="lv-LV" sz="2000" b="0" strike="noStrike" spc="-1" dirty="0" smtClean="0">
                <a:latin typeface="arial"/>
              </a:rPr>
              <a:t>- neuzrāda </a:t>
            </a:r>
            <a:r>
              <a:rPr lang="lv-LV" sz="2000" b="0" strike="noStrike" spc="-1" dirty="0" err="1" smtClean="0">
                <a:latin typeface="arial"/>
              </a:rPr>
              <a:t>komercprakses</a:t>
            </a:r>
            <a:r>
              <a:rPr lang="lv-LV" sz="2000" b="0" strike="noStrike" spc="-1" dirty="0" smtClean="0">
                <a:latin typeface="arial"/>
              </a:rPr>
              <a:t> komerciālo nolūku, ja tas neizriet no konteksta.</a:t>
            </a:r>
          </a:p>
          <a:p>
            <a:endParaRPr lang="lv-LV" sz="2000" b="0" strike="noStrike" spc="-1" dirty="0" smtClean="0">
              <a:latin typeface="arial"/>
            </a:endParaRPr>
          </a:p>
          <a:p>
            <a:r>
              <a:rPr lang="lv-LV" sz="2000" b="0" strike="noStrike" spc="-1" dirty="0" smtClean="0">
                <a:latin typeface="arial"/>
              </a:rPr>
              <a:t>Agresīva </a:t>
            </a:r>
            <a:r>
              <a:rPr lang="lv-LV" sz="2000" b="0" strike="noStrike" spc="-1" dirty="0" err="1" smtClean="0">
                <a:latin typeface="arial"/>
              </a:rPr>
              <a:t>komercprakse</a:t>
            </a:r>
            <a:r>
              <a:rPr lang="lv-LV" sz="2000" b="0" strike="noStrike" spc="-1" dirty="0" smtClean="0">
                <a:latin typeface="arial"/>
              </a:rPr>
              <a:t> ir tā, kas izmanto:</a:t>
            </a:r>
          </a:p>
          <a:p>
            <a:r>
              <a:rPr lang="lv-LV" sz="2000" b="0" strike="noStrike" spc="-1" dirty="0" smtClean="0">
                <a:latin typeface="arial"/>
              </a:rPr>
              <a:t>- uzmākšanos,</a:t>
            </a:r>
          </a:p>
          <a:p>
            <a:r>
              <a:rPr lang="lv-LV" sz="2000" b="0" strike="noStrike" spc="-1" dirty="0" smtClean="0">
                <a:latin typeface="arial"/>
              </a:rPr>
              <a:t>- piespiešanu, ieskaitot fizisku spēku, vai</a:t>
            </a:r>
          </a:p>
          <a:p>
            <a:r>
              <a:rPr lang="lv-LV" sz="2000" b="0" strike="noStrike" spc="-1" dirty="0" smtClean="0">
                <a:latin typeface="arial"/>
              </a:rPr>
              <a:t>- nepamatotu ietekmi, piemēram, varas pozīcijas izmantošanu.</a:t>
            </a:r>
          </a:p>
          <a:p>
            <a:endParaRPr lang="lv-LV" sz="2000" b="0" strike="noStrike" spc="-1" dirty="0" smtClean="0">
              <a:latin typeface="arial"/>
            </a:endParaRPr>
          </a:p>
          <a:p>
            <a:r>
              <a:rPr lang="lv-LV" sz="2000" b="0" strike="noStrike" spc="-1" dirty="0" smtClean="0">
                <a:latin typeface="arial"/>
              </a:rPr>
              <a:t>Visbeidzot, trešais kritērijs ir pārbaudīt, vai šī prakse ir pretrunā ar profesionālās rūpības prasībām, </a:t>
            </a:r>
            <a:r>
              <a:rPr lang="lv-LV" sz="2000" b="0" strike="noStrike" spc="-1" dirty="0" err="1" smtClean="0">
                <a:latin typeface="arial"/>
              </a:rPr>
              <a:t>ti</a:t>
            </a:r>
            <a:r>
              <a:rPr lang="lv-LV" sz="2000" b="0" strike="noStrike" spc="-1" dirty="0" smtClean="0">
                <a:latin typeface="arial"/>
              </a:rPr>
              <a:t>, ar īpašām prasmēm un rūpību, ko tirgotājs var pamatoti sagaidīt, proporcionāli godīgai tirgus praksei un / vai vispārējam labas ticības principam. braucēja darbības lauks.</a:t>
            </a:r>
          </a:p>
          <a:p>
            <a:endParaRPr lang="lv-LV" sz="2000" b="0" strike="noStrike" spc="-1" dirty="0" smtClean="0">
              <a:latin typeface="arial"/>
            </a:endParaRPr>
          </a:p>
          <a:p>
            <a:r>
              <a:rPr lang="lv-LV" sz="2000" b="0" strike="noStrike" spc="-1" dirty="0" err="1" smtClean="0">
                <a:latin typeface="arial"/>
              </a:rPr>
              <a:t>Komercprakse</a:t>
            </a:r>
            <a:r>
              <a:rPr lang="lv-LV" sz="2000" b="0" strike="noStrike" spc="-1" dirty="0" smtClean="0">
                <a:latin typeface="arial"/>
              </a:rPr>
              <a:t> tiek uzskatīta par maldinošu, agresīvu vai pretrunā tikai profesionālās ētikas prasībām, ja tā patērētājam liek vai varētu rosināt pieņemt lēmumu, kuru viņš citādi nebūtu pieņēmis.</a:t>
            </a:r>
            <a:endParaRPr lang="lv-LV" sz="2000" b="0" strike="noStrike" spc="-1" dirty="0">
              <a:latin typeface="arial"/>
            </a:endParaRPr>
          </a:p>
        </p:txBody>
      </p:sp>
      <p:sp>
        <p:nvSpPr>
          <p:cNvPr id="774" name="CustomShape 3"/>
          <p:cNvSpPr/>
          <p:nvPr/>
        </p:nvSpPr>
        <p:spPr>
          <a:xfrm>
            <a:off x="3850560" y="9428760"/>
            <a:ext cx="2939760" cy="492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31B57A63-34C9-444F-A468-CA847D1253A8}" type="slidenum">
              <a:rPr lang="lv-LV" sz="1200" b="0" strike="noStrike" spc="-1">
                <a:solidFill>
                  <a:srgbClr val="000000"/>
                </a:solidFill>
                <a:latin typeface="+mn-lt"/>
                <a:ea typeface="+mn-ea"/>
              </a:rPr>
              <a:t>33</a:t>
            </a:fld>
            <a:endParaRPr lang="lv-LV" sz="1200" b="0" strike="noStrike" spc="-1">
              <a:latin typeface="arial"/>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5" name="PlaceHolder 1"/>
          <p:cNvSpPr>
            <a:spLocks noGrp="1" noRot="1" noChangeAspect="1"/>
          </p:cNvSpPr>
          <p:nvPr>
            <p:ph type="sldImg"/>
          </p:nvPr>
        </p:nvSpPr>
        <p:spPr>
          <a:xfrm>
            <a:off x="423863" y="1241425"/>
            <a:ext cx="5943600" cy="3343275"/>
          </a:xfrm>
          <a:prstGeom prst="rect">
            <a:avLst/>
          </a:prstGeom>
        </p:spPr>
      </p:sp>
      <p:sp>
        <p:nvSpPr>
          <p:cNvPr id="776" name="PlaceHolder 2"/>
          <p:cNvSpPr>
            <a:spLocks noGrp="1"/>
          </p:cNvSpPr>
          <p:nvPr>
            <p:ph type="body"/>
          </p:nvPr>
        </p:nvSpPr>
        <p:spPr>
          <a:xfrm>
            <a:off x="679680" y="4777200"/>
            <a:ext cx="5432400" cy="3902760"/>
          </a:xfrm>
          <a:prstGeom prst="rect">
            <a:avLst/>
          </a:prstGeom>
        </p:spPr>
        <p:txBody>
          <a:bodyPr lIns="0" tIns="0" rIns="0" bIns="0">
            <a:noAutofit/>
          </a:bodyPr>
          <a:lstStyle/>
          <a:p>
            <a:endParaRPr lang="lv-LV" sz="2000" b="0" strike="noStrike" spc="-1" dirty="0" smtClean="0">
              <a:latin typeface="arial"/>
            </a:endParaRPr>
          </a:p>
          <a:p>
            <a:r>
              <a:rPr lang="lv-LV" sz="2000" b="0" strike="noStrike" spc="-1" dirty="0" smtClean="0">
                <a:latin typeface="arial"/>
              </a:rPr>
              <a:t>Šeit ir daži </a:t>
            </a:r>
            <a:r>
              <a:rPr lang="lv-LV" sz="2000" b="0" strike="noStrike" spc="-1" dirty="0" err="1" smtClean="0">
                <a:latin typeface="arial"/>
              </a:rPr>
              <a:t>komercprakses</a:t>
            </a:r>
            <a:r>
              <a:rPr lang="lv-LV" sz="2000" b="0" strike="noStrike" spc="-1" dirty="0" smtClean="0">
                <a:latin typeface="arial"/>
              </a:rPr>
              <a:t> piemēri, kuri tiek iekļauti melnajā sarakstā to maldinošā rakstura dēļ.</a:t>
            </a:r>
            <a:endParaRPr lang="lv-LV" sz="2000" b="0" strike="noStrike" spc="-1" dirty="0">
              <a:latin typeface="arial"/>
            </a:endParaRPr>
          </a:p>
        </p:txBody>
      </p:sp>
      <p:sp>
        <p:nvSpPr>
          <p:cNvPr id="777" name="CustomShape 3"/>
          <p:cNvSpPr/>
          <p:nvPr/>
        </p:nvSpPr>
        <p:spPr>
          <a:xfrm>
            <a:off x="3850560" y="9428760"/>
            <a:ext cx="2939760" cy="492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26B80F6B-232A-497C-B4DD-B73E278B19BA}" type="slidenum">
              <a:rPr lang="lv-LV" sz="1200" b="0" strike="noStrike" spc="-1">
                <a:solidFill>
                  <a:srgbClr val="000000"/>
                </a:solidFill>
                <a:latin typeface="+mn-lt"/>
                <a:ea typeface="+mn-ea"/>
              </a:rPr>
              <a:t>34</a:t>
            </a:fld>
            <a:endParaRPr lang="lv-LV" sz="1200" b="0" strike="noStrike" spc="-1">
              <a:latin typeface="arial"/>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 name="PlaceHolder 1"/>
          <p:cNvSpPr>
            <a:spLocks noGrp="1" noRot="1" noChangeAspect="1"/>
          </p:cNvSpPr>
          <p:nvPr>
            <p:ph type="sldImg"/>
          </p:nvPr>
        </p:nvSpPr>
        <p:spPr>
          <a:xfrm>
            <a:off x="423863" y="1241425"/>
            <a:ext cx="5943600" cy="3343275"/>
          </a:xfrm>
          <a:prstGeom prst="rect">
            <a:avLst/>
          </a:prstGeom>
        </p:spPr>
      </p:sp>
      <p:sp>
        <p:nvSpPr>
          <p:cNvPr id="779" name="PlaceHolder 2"/>
          <p:cNvSpPr>
            <a:spLocks noGrp="1"/>
          </p:cNvSpPr>
          <p:nvPr>
            <p:ph type="body"/>
          </p:nvPr>
        </p:nvSpPr>
        <p:spPr>
          <a:xfrm>
            <a:off x="679680" y="4777200"/>
            <a:ext cx="5432400" cy="3902760"/>
          </a:xfrm>
          <a:prstGeom prst="rect">
            <a:avLst/>
          </a:prstGeom>
        </p:spPr>
        <p:txBody>
          <a:bodyPr lIns="0" tIns="0" rIns="0" bIns="0">
            <a:noAutofit/>
          </a:bodyPr>
          <a:lstStyle/>
          <a:p>
            <a:endParaRPr lang="lv-LV" sz="2000" b="0" strike="noStrike" spc="-1" dirty="0" smtClean="0">
              <a:latin typeface="arial"/>
            </a:endParaRPr>
          </a:p>
          <a:p>
            <a:r>
              <a:rPr lang="lv-LV" sz="2000" b="0" strike="noStrike" spc="-1" dirty="0" smtClean="0">
                <a:latin typeface="arial"/>
              </a:rPr>
              <a:t>Šeit ir daži </a:t>
            </a:r>
            <a:r>
              <a:rPr lang="lv-LV" sz="2000" b="0" strike="noStrike" spc="-1" dirty="0" err="1" smtClean="0">
                <a:latin typeface="arial"/>
              </a:rPr>
              <a:t>komercprakses</a:t>
            </a:r>
            <a:r>
              <a:rPr lang="lv-LV" sz="2000" b="0" strike="noStrike" spc="-1" dirty="0" smtClean="0">
                <a:latin typeface="arial"/>
              </a:rPr>
              <a:t> piemēri, kuri tiek iekļauti melnajā sarakstā to maldinošā vai agresīvā rakstura dēļ.</a:t>
            </a:r>
            <a:endParaRPr lang="lv-LV" sz="2000" b="0" strike="noStrike" spc="-1" dirty="0">
              <a:latin typeface="arial"/>
            </a:endParaRPr>
          </a:p>
        </p:txBody>
      </p:sp>
      <p:sp>
        <p:nvSpPr>
          <p:cNvPr id="780" name="CustomShape 3"/>
          <p:cNvSpPr/>
          <p:nvPr/>
        </p:nvSpPr>
        <p:spPr>
          <a:xfrm>
            <a:off x="3850560" y="9428760"/>
            <a:ext cx="2939760" cy="492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8D832BE4-277F-4D45-8DF0-048FEEA7B602}" type="slidenum">
              <a:rPr lang="lv-LV" sz="1200" b="0" strike="noStrike" spc="-1">
                <a:solidFill>
                  <a:srgbClr val="000000"/>
                </a:solidFill>
                <a:latin typeface="+mn-lt"/>
                <a:ea typeface="+mn-ea"/>
              </a:rPr>
              <a:t>35</a:t>
            </a:fld>
            <a:endParaRPr lang="lv-LV" sz="1200" b="0" strike="noStrike" spc="-1">
              <a:latin typeface="arial"/>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1" name="PlaceHolder 1"/>
          <p:cNvSpPr>
            <a:spLocks noGrp="1" noRot="1" noChangeAspect="1"/>
          </p:cNvSpPr>
          <p:nvPr>
            <p:ph type="sldImg"/>
          </p:nvPr>
        </p:nvSpPr>
        <p:spPr>
          <a:xfrm>
            <a:off x="423863" y="1241425"/>
            <a:ext cx="5943600" cy="3343275"/>
          </a:xfrm>
          <a:prstGeom prst="rect">
            <a:avLst/>
          </a:prstGeom>
        </p:spPr>
      </p:sp>
      <p:sp>
        <p:nvSpPr>
          <p:cNvPr id="782" name="PlaceHolder 2"/>
          <p:cNvSpPr>
            <a:spLocks noGrp="1"/>
          </p:cNvSpPr>
          <p:nvPr>
            <p:ph type="body"/>
          </p:nvPr>
        </p:nvSpPr>
        <p:spPr>
          <a:xfrm>
            <a:off x="679680" y="4777200"/>
            <a:ext cx="5432400" cy="3902760"/>
          </a:xfrm>
          <a:prstGeom prst="rect">
            <a:avLst/>
          </a:prstGeom>
        </p:spPr>
        <p:txBody>
          <a:bodyPr lIns="0" tIns="0" rIns="0" bIns="0">
            <a:noAutofit/>
          </a:bodyPr>
          <a:lstStyle/>
          <a:p>
            <a:endParaRPr lang="lv-LV" sz="2000" b="0" strike="noStrike" spc="-1" dirty="0" smtClean="0">
              <a:latin typeface="arial"/>
            </a:endParaRPr>
          </a:p>
          <a:p>
            <a:r>
              <a:rPr lang="lv-LV" sz="2000" b="0" strike="noStrike" spc="-1" dirty="0" smtClean="0">
                <a:latin typeface="arial"/>
              </a:rPr>
              <a:t>Otrais mehānisms, kura mērķis ir novērst kolektīvus patērētāju tiesību pārkāpumus,  kuri tika pieminēti iepriekš, ir Aizlieguma direktīva.</a:t>
            </a:r>
          </a:p>
          <a:p>
            <a:endParaRPr lang="lv-LV" sz="2000" b="0" strike="noStrike" spc="-1" dirty="0" smtClean="0">
              <a:latin typeface="arial"/>
            </a:endParaRPr>
          </a:p>
          <a:p>
            <a:r>
              <a:rPr lang="lv-LV" sz="2000" b="0" strike="noStrike" spc="-1" dirty="0" smtClean="0">
                <a:latin typeface="arial"/>
              </a:rPr>
              <a:t>Tā uzliek ES dalībvalstīm pienākumu nozīmēt tiesu vai administratīvo iestādi, kas būtu tiesīga apturēt vai aizliegt patērētāju tiesību pārkāpumus. Direktīvā ir arī to tiesību aktu saraksts, uz kuru pārkāpumiem attiecas direktīva, ieskaitot tos, kas minēti šajā nodarbībā.</a:t>
            </a:r>
          </a:p>
          <a:p>
            <a:endParaRPr lang="lv-LV" sz="2000" b="0" strike="noStrike" spc="-1" dirty="0" smtClean="0">
              <a:latin typeface="arial"/>
            </a:endParaRPr>
          </a:p>
          <a:p>
            <a:r>
              <a:rPr lang="lv-LV" sz="2000" b="0" strike="noStrike" spc="-1" dirty="0" smtClean="0">
                <a:latin typeface="arial"/>
              </a:rPr>
              <a:t>Rezultātā katrā ES dalībvalstī vajadzētu būt iestādei vai vairākām iestādēm, kas uzrauga tirgu un rīkojas, lai apturētu vai aizliegtu noteiktu tirgotāju rīcību, kas pārkāpj patērētāja tiesības, piemēram, negodīgu </a:t>
            </a:r>
            <a:r>
              <a:rPr lang="lv-LV" sz="2000" b="0" strike="noStrike" spc="-1" dirty="0" err="1" smtClean="0">
                <a:latin typeface="arial"/>
              </a:rPr>
              <a:t>komercpraksi</a:t>
            </a:r>
            <a:r>
              <a:rPr lang="lv-LV" sz="2000" b="0" strike="noStrike" spc="-1" dirty="0" smtClean="0">
                <a:latin typeface="arial"/>
              </a:rPr>
              <a:t>, negodīgu līguma noteikumu izmantošanu. utt.</a:t>
            </a:r>
            <a:endParaRPr lang="lv-LV" sz="2000" b="0" strike="noStrike" spc="-1" dirty="0">
              <a:latin typeface="arial"/>
            </a:endParaRPr>
          </a:p>
        </p:txBody>
      </p:sp>
      <p:sp>
        <p:nvSpPr>
          <p:cNvPr id="783" name="CustomShape 3"/>
          <p:cNvSpPr/>
          <p:nvPr/>
        </p:nvSpPr>
        <p:spPr>
          <a:xfrm>
            <a:off x="3850560" y="9428760"/>
            <a:ext cx="2939760" cy="492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D0E59D98-FAD1-47F7-BD58-A9EF9B850785}" type="slidenum">
              <a:rPr lang="lv-LV" sz="1200" b="0" strike="noStrike" spc="-1">
                <a:solidFill>
                  <a:srgbClr val="000000"/>
                </a:solidFill>
                <a:latin typeface="+mn-lt"/>
                <a:ea typeface="+mn-ea"/>
              </a:rPr>
              <a:t>36</a:t>
            </a:fld>
            <a:endParaRPr lang="lv-LV" sz="1200" b="0" strike="noStrike" spc="-1">
              <a:latin typeface="arial"/>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4" name="PlaceHolder 1"/>
          <p:cNvSpPr>
            <a:spLocks noGrp="1" noRot="1" noChangeAspect="1"/>
          </p:cNvSpPr>
          <p:nvPr>
            <p:ph type="sldImg"/>
          </p:nvPr>
        </p:nvSpPr>
        <p:spPr>
          <a:xfrm>
            <a:off x="423863" y="1241425"/>
            <a:ext cx="5943600" cy="3343275"/>
          </a:xfrm>
          <a:prstGeom prst="rect">
            <a:avLst/>
          </a:prstGeom>
        </p:spPr>
      </p:sp>
      <p:sp>
        <p:nvSpPr>
          <p:cNvPr id="785" name="PlaceHolder 2"/>
          <p:cNvSpPr>
            <a:spLocks noGrp="1"/>
          </p:cNvSpPr>
          <p:nvPr>
            <p:ph type="body"/>
          </p:nvPr>
        </p:nvSpPr>
        <p:spPr>
          <a:xfrm>
            <a:off x="679680" y="4777200"/>
            <a:ext cx="5432400" cy="3902760"/>
          </a:xfrm>
          <a:prstGeom prst="rect">
            <a:avLst/>
          </a:prstGeom>
        </p:spPr>
        <p:txBody>
          <a:bodyPr lIns="0" tIns="0" rIns="0" bIns="0">
            <a:noAutofit/>
          </a:bodyPr>
          <a:lstStyle/>
          <a:p>
            <a:endParaRPr lang="lv-LV" sz="2000" b="0" strike="noStrike" spc="-1" dirty="0" smtClean="0">
              <a:latin typeface="arial"/>
            </a:endParaRPr>
          </a:p>
          <a:p>
            <a:r>
              <a:rPr lang="lv-LV" sz="2000" b="0" strike="noStrike" spc="-1" dirty="0" smtClean="0">
                <a:latin typeface="arial"/>
              </a:rPr>
              <a:t>Lēmums par pārkāpuma apturēšanu vai aizliegšanu var izraisīt ne tikai pārkāpuma izbeigšanu vai aizliegšanu, bet arī lēmuma publicēšanu un likt tirgotājiem izpildīt lēmumu, liekot viņiem maksāt naudas sodu.</a:t>
            </a:r>
            <a:endParaRPr lang="lv-LV" sz="2000" b="0" strike="noStrike" spc="-1" dirty="0">
              <a:latin typeface="arial"/>
            </a:endParaRPr>
          </a:p>
        </p:txBody>
      </p:sp>
      <p:sp>
        <p:nvSpPr>
          <p:cNvPr id="786" name="CustomShape 3"/>
          <p:cNvSpPr/>
          <p:nvPr/>
        </p:nvSpPr>
        <p:spPr>
          <a:xfrm>
            <a:off x="3850560" y="9428760"/>
            <a:ext cx="2939760" cy="492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69B6DDE4-EC89-4952-909D-2BDD9B831FF1}" type="slidenum">
              <a:rPr lang="lv-LV" sz="1200" b="0" strike="noStrike" spc="-1">
                <a:solidFill>
                  <a:srgbClr val="000000"/>
                </a:solidFill>
                <a:latin typeface="+mn-lt"/>
                <a:ea typeface="+mn-ea"/>
              </a:rPr>
              <a:t>37</a:t>
            </a:fld>
            <a:endParaRPr lang="lv-LV" sz="1200" b="0" strike="noStrike" spc="-1">
              <a:latin typeface="arial"/>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7" name="PlaceHolder 1"/>
          <p:cNvSpPr>
            <a:spLocks noGrp="1" noRot="1" noChangeAspect="1"/>
          </p:cNvSpPr>
          <p:nvPr>
            <p:ph type="sldImg"/>
          </p:nvPr>
        </p:nvSpPr>
        <p:spPr>
          <a:xfrm>
            <a:off x="423863" y="1241425"/>
            <a:ext cx="5943600" cy="3343275"/>
          </a:xfrm>
          <a:prstGeom prst="rect">
            <a:avLst/>
          </a:prstGeom>
        </p:spPr>
      </p:sp>
      <p:sp>
        <p:nvSpPr>
          <p:cNvPr id="788" name="PlaceHolder 2"/>
          <p:cNvSpPr>
            <a:spLocks noGrp="1"/>
          </p:cNvSpPr>
          <p:nvPr>
            <p:ph type="body"/>
          </p:nvPr>
        </p:nvSpPr>
        <p:spPr>
          <a:xfrm>
            <a:off x="679680" y="4777200"/>
            <a:ext cx="5432400" cy="3902760"/>
          </a:xfrm>
          <a:prstGeom prst="rect">
            <a:avLst/>
          </a:prstGeom>
        </p:spPr>
        <p:txBody>
          <a:bodyPr lIns="0" tIns="0" rIns="0" bIns="0">
            <a:noAutofit/>
          </a:bodyPr>
          <a:lstStyle/>
          <a:p>
            <a:r>
              <a:rPr lang="lv-LV" sz="2000" b="0" strike="noStrike" spc="-1" dirty="0" smtClean="0">
                <a:latin typeface="arial"/>
              </a:rPr>
              <a:t>Lai gan ir absolūti nepieciešami efektīvi mehānismi, lai aizsargātu patērētājus no viņu tiesību kolektīviem pārkāpumiem, to pašu var teikt par individuālu patērētāju, kurš rīkojas, lai atrisinātu tikai savu individuālo problēmu.</a:t>
            </a:r>
          </a:p>
          <a:p>
            <a:endParaRPr lang="lv-LV" sz="2000" b="0" strike="noStrike" spc="-1" dirty="0" smtClean="0">
              <a:latin typeface="arial"/>
            </a:endParaRPr>
          </a:p>
          <a:p>
            <a:r>
              <a:rPr lang="lv-LV" sz="2000" b="0" strike="noStrike" spc="-1" dirty="0" smtClean="0">
                <a:latin typeface="arial"/>
              </a:rPr>
              <a:t>Tā kā patērētāju strīdi parasti ir par mazām naudas summām un ir saistītas ar patērētāju ikdienas vajadzībām, atsevišķu patērētāju strīdu risināšanai vajadzētu būt ātrai, lētai, mazāk formālai un ļoti efektīvai. Diemžēl galvenā tradicionālā strīdu izšķiršanas metode - tiesas process - neatbilst visiem šiem kritērijiem. Tiesas darbi ir sarežģīti, dārgi un var aizņemt ļoti ilgu laiku.</a:t>
            </a:r>
          </a:p>
          <a:p>
            <a:endParaRPr lang="lv-LV" sz="2000" b="0" strike="noStrike" spc="-1" dirty="0" smtClean="0">
              <a:latin typeface="arial"/>
            </a:endParaRPr>
          </a:p>
          <a:p>
            <a:r>
              <a:rPr lang="lv-LV" sz="2000" b="0" strike="noStrike" spc="-1" dirty="0" smtClean="0">
                <a:latin typeface="arial"/>
              </a:rPr>
              <a:t>Tātad ceturtā problēma, kas jāatrisina, ir individuālu patērētāju strīdu risināšanas problēma.</a:t>
            </a:r>
            <a:endParaRPr lang="lv-LV" sz="2000" b="0" strike="noStrike" spc="-1" dirty="0">
              <a:latin typeface="arial"/>
            </a:endParaRPr>
          </a:p>
        </p:txBody>
      </p:sp>
      <p:sp>
        <p:nvSpPr>
          <p:cNvPr id="789" name="CustomShape 3"/>
          <p:cNvSpPr/>
          <p:nvPr/>
        </p:nvSpPr>
        <p:spPr>
          <a:xfrm>
            <a:off x="3850560" y="9428760"/>
            <a:ext cx="2939760" cy="492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A8C1E754-3765-4C12-B776-DE5433957545}" type="slidenum">
              <a:rPr lang="lv-LV" sz="1200" b="0" strike="noStrike" spc="-1">
                <a:solidFill>
                  <a:srgbClr val="000000"/>
                </a:solidFill>
                <a:latin typeface="+mn-lt"/>
                <a:ea typeface="+mn-ea"/>
              </a:rPr>
              <a:t>38</a:t>
            </a:fld>
            <a:endParaRPr lang="lv-LV" sz="1200" b="0" strike="noStrike" spc="-1">
              <a:latin typeface="arial"/>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0" name="PlaceHolder 1"/>
          <p:cNvSpPr>
            <a:spLocks noGrp="1" noRot="1" noChangeAspect="1"/>
          </p:cNvSpPr>
          <p:nvPr>
            <p:ph type="sldImg"/>
          </p:nvPr>
        </p:nvSpPr>
        <p:spPr>
          <a:xfrm>
            <a:off x="423863" y="1241425"/>
            <a:ext cx="5943600" cy="3343275"/>
          </a:xfrm>
          <a:prstGeom prst="rect">
            <a:avLst/>
          </a:prstGeom>
        </p:spPr>
      </p:sp>
      <p:sp>
        <p:nvSpPr>
          <p:cNvPr id="791" name="PlaceHolder 2"/>
          <p:cNvSpPr>
            <a:spLocks noGrp="1"/>
          </p:cNvSpPr>
          <p:nvPr>
            <p:ph type="body"/>
          </p:nvPr>
        </p:nvSpPr>
        <p:spPr>
          <a:xfrm>
            <a:off x="679680" y="4777200"/>
            <a:ext cx="5432400" cy="3902760"/>
          </a:xfrm>
          <a:prstGeom prst="rect">
            <a:avLst/>
          </a:prstGeom>
        </p:spPr>
        <p:txBody>
          <a:bodyPr lIns="0" tIns="0" rIns="0" bIns="0">
            <a:noAutofit/>
          </a:bodyPr>
          <a:lstStyle/>
          <a:p>
            <a:endParaRPr lang="lv-LV" sz="2000" b="0" strike="noStrike" spc="-1" dirty="0" smtClean="0">
              <a:latin typeface="arial"/>
            </a:endParaRPr>
          </a:p>
          <a:p>
            <a:r>
              <a:rPr lang="lv-LV" sz="2000" b="0" strike="noStrike" spc="-1" dirty="0" smtClean="0">
                <a:latin typeface="arial"/>
              </a:rPr>
              <a:t>Individuālo patērētāju strīdu risināšanas problēmas risinājums ir radīt alternatīvus strīdu izšķiršanas mehānismus, kas būtu ātri, ērti lietojami un lēti vai, vēl labāk, bez maksas.</a:t>
            </a:r>
            <a:endParaRPr lang="lv-LV" sz="2000" b="0" strike="noStrike" spc="-1" dirty="0">
              <a:latin typeface="arial"/>
            </a:endParaRPr>
          </a:p>
        </p:txBody>
      </p:sp>
      <p:sp>
        <p:nvSpPr>
          <p:cNvPr id="792" name="CustomShape 3"/>
          <p:cNvSpPr/>
          <p:nvPr/>
        </p:nvSpPr>
        <p:spPr>
          <a:xfrm>
            <a:off x="3850560" y="9428760"/>
            <a:ext cx="2939760" cy="492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62C20697-FA24-4E5F-892F-A55C537D9C65}" type="slidenum">
              <a:rPr lang="lv-LV" sz="1200" b="0" strike="noStrike" spc="-1">
                <a:solidFill>
                  <a:srgbClr val="000000"/>
                </a:solidFill>
                <a:latin typeface="+mn-lt"/>
                <a:ea typeface="+mn-ea"/>
              </a:rPr>
              <a:t>39</a:t>
            </a:fld>
            <a:endParaRPr lang="lv-LV" sz="1200" b="0" strike="noStrike" spc="-1">
              <a:latin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9" name="PlaceHolder 1"/>
          <p:cNvSpPr>
            <a:spLocks noGrp="1" noRot="1" noChangeAspect="1"/>
          </p:cNvSpPr>
          <p:nvPr>
            <p:ph type="sldImg"/>
          </p:nvPr>
        </p:nvSpPr>
        <p:spPr>
          <a:xfrm>
            <a:off x="422275" y="1241425"/>
            <a:ext cx="5949950" cy="3346450"/>
          </a:xfrm>
          <a:prstGeom prst="rect">
            <a:avLst/>
          </a:prstGeom>
        </p:spPr>
      </p:sp>
      <p:sp>
        <p:nvSpPr>
          <p:cNvPr id="680" name="PlaceHolder 2"/>
          <p:cNvSpPr>
            <a:spLocks noGrp="1"/>
          </p:cNvSpPr>
          <p:nvPr>
            <p:ph type="body"/>
          </p:nvPr>
        </p:nvSpPr>
        <p:spPr>
          <a:xfrm>
            <a:off x="679680" y="4777200"/>
            <a:ext cx="5435640" cy="3906000"/>
          </a:xfrm>
          <a:prstGeom prst="rect">
            <a:avLst/>
          </a:prstGeom>
        </p:spPr>
        <p:txBody>
          <a:bodyPr lIns="0" tIns="0" rIns="0" bIns="0">
            <a:noAutofit/>
          </a:bodyPr>
          <a:lstStyle/>
          <a:p>
            <a:endParaRPr lang="lv-LV" sz="2000" b="0" strike="noStrike" spc="-1" dirty="0" smtClean="0">
              <a:latin typeface="arial"/>
            </a:endParaRPr>
          </a:p>
          <a:p>
            <a:r>
              <a:rPr lang="lv-LV" sz="2000" b="0" strike="noStrike" spc="-1" dirty="0" smtClean="0">
                <a:latin typeface="arial"/>
              </a:rPr>
              <a:t>Bez vispārējiem un nozaru tiesību aktiem, ir arī dalībvalstu un ES tiesību akti, par kuriem sīkāk tiks runāts nedaudz vēlāk.</a:t>
            </a:r>
          </a:p>
          <a:p>
            <a:endParaRPr lang="lv-LV" sz="2000" b="0" strike="noStrike" spc="-1" dirty="0" smtClean="0">
              <a:latin typeface="arial"/>
            </a:endParaRPr>
          </a:p>
          <a:p>
            <a:r>
              <a:rPr lang="lv-LV" sz="2000" b="0" strike="noStrike" spc="-1" dirty="0" smtClean="0">
                <a:latin typeface="arial"/>
              </a:rPr>
              <a:t>Bet pirms mēs to darīsim, aplūkosim tuvāk dažādus ES tiesību aktu veidus.</a:t>
            </a:r>
          </a:p>
          <a:p>
            <a:endParaRPr lang="lv-LV" sz="2000" b="0" strike="noStrike" spc="-1" dirty="0" smtClean="0">
              <a:latin typeface="arial"/>
            </a:endParaRPr>
          </a:p>
          <a:p>
            <a:r>
              <a:rPr lang="lv-LV" sz="2000" b="0" strike="noStrike" spc="-1" dirty="0" smtClean="0">
                <a:latin typeface="arial"/>
              </a:rPr>
              <a:t>Ir divi galvenie saistošo ES tiesību aktu veidi: regulas un direktīvas. Lūdzu, ņemiet vērā, ka gan regulas, gan direktīvas ir obligātas visām ES dalībvalstīm. Tomēr to ietekme nedaudz atšķiras.</a:t>
            </a:r>
          </a:p>
          <a:p>
            <a:endParaRPr lang="lv-LV" sz="2000" b="0" strike="noStrike" spc="-1" dirty="0" smtClean="0">
              <a:latin typeface="arial"/>
            </a:endParaRPr>
          </a:p>
          <a:p>
            <a:r>
              <a:rPr lang="lv-LV" sz="2000" b="0" strike="noStrike" spc="-1" dirty="0" smtClean="0">
                <a:latin typeface="arial"/>
              </a:rPr>
              <a:t>Regulām ir tā dēvētā tiešā iedarbība, tāpēc tās ir piemērojamas visās dalībvalstīs tieši tāpat kā nacionālie likumi.</a:t>
            </a:r>
          </a:p>
          <a:p>
            <a:endParaRPr lang="lv-LV" sz="2000" b="0" strike="noStrike" spc="-1" dirty="0" smtClean="0">
              <a:latin typeface="arial"/>
            </a:endParaRPr>
          </a:p>
          <a:p>
            <a:r>
              <a:rPr lang="lv-LV" sz="2000" b="0" strike="noStrike" spc="-1" dirty="0" smtClean="0">
                <a:latin typeface="arial"/>
              </a:rPr>
              <a:t>Savukārt direktīvām ir netieša ietekme, kas nozīmē, ka dalībvalstīm ir jāsasniedz direktīvās noteiktie mērķi, bet tās var izvēlēties, kā to darīt atbilstoši konkrētās dalībvalsts juridiskajām tradīcijām. Direktīvas nosaka noteiktus termiņus to īstenošanai. Ja dalībvalsts noteiktajā termiņā neīsteno direktīvu, direktīvu piemēro tieši, līdz tā tiek pienācīgi ieviesta valsts tiesību aktos.</a:t>
            </a:r>
          </a:p>
          <a:p>
            <a:endParaRPr lang="lv-LV" sz="2000" b="0" strike="noStrike" spc="-1" dirty="0" smtClean="0">
              <a:latin typeface="arial"/>
            </a:endParaRPr>
          </a:p>
          <a:p>
            <a:r>
              <a:rPr lang="lv-LV" sz="2000" b="0" strike="noStrike" spc="-1" dirty="0" smtClean="0">
                <a:latin typeface="arial"/>
              </a:rPr>
              <a:t>Direktīvas var būt divu veidu. Minimālās saskaņošanas direktīvas nosaka minimālos patērētāju aizsardzības standartus. Šajā gadījumā ES dalībvalstīm ir atļauts atkāpties no direktīvas prasībām tikai, lai sasniegtu augstāku patērētāju aizsardzības līmeni, nekā noteikts direktīvā.</a:t>
            </a:r>
          </a:p>
          <a:p>
            <a:endParaRPr lang="lv-LV" sz="2000" b="0" strike="noStrike" spc="-1" dirty="0" smtClean="0">
              <a:latin typeface="arial"/>
            </a:endParaRPr>
          </a:p>
          <a:p>
            <a:r>
              <a:rPr lang="lv-LV" sz="2000" b="0" strike="noStrike" spc="-1" dirty="0" smtClean="0">
                <a:latin typeface="arial"/>
              </a:rPr>
              <a:t>Maksimālās saskaņošanas direktīvas principā nepieļauj atkāpes, jo šeit mērķis ir novērst šķēršļus iekšējam tirgum, padarot patērētāju tiesību aktus noteiktās jomās identiskas visās dalībvalstīs. Tāpēc atkāpes no maksimālās saskaņošanas direktīvas ir iespējamas tikai gadījumos, kurus nosaka pati direktīva.</a:t>
            </a:r>
          </a:p>
          <a:p>
            <a:endParaRPr lang="lv-LV" sz="2000" b="0" strike="noStrike" spc="-1" dirty="0" smtClean="0">
              <a:latin typeface="arial"/>
            </a:endParaRPr>
          </a:p>
          <a:p>
            <a:r>
              <a:rPr lang="lv-LV" sz="2000" b="0" strike="noStrike" spc="-1" dirty="0" smtClean="0">
                <a:latin typeface="arial"/>
              </a:rPr>
              <a:t>Jums kā patērētājam tas nozīmē, ka minimālas saskaņošanas gadījumā patērētāju tiesību akti dažādās ES dalībvalstīs var ievērojami atšķirties. Bet maksimālas saskaņošanas gadījumā, gluži pretēji, patērētāju tiesību aktiem visās ES dalībvalstīs jābūt gandrīz identiskiem.</a:t>
            </a:r>
            <a:endParaRPr lang="lv-LV" sz="2000" b="0" strike="noStrike" spc="-1" dirty="0">
              <a:latin typeface="arial"/>
            </a:endParaRPr>
          </a:p>
        </p:txBody>
      </p:sp>
      <p:sp>
        <p:nvSpPr>
          <p:cNvPr id="681" name="CustomShape 3"/>
          <p:cNvSpPr/>
          <p:nvPr/>
        </p:nvSpPr>
        <p:spPr>
          <a:xfrm>
            <a:off x="3850560" y="9428760"/>
            <a:ext cx="2943000" cy="495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AFA25272-532C-413C-90D8-3F70648980A3}" type="slidenum">
              <a:rPr lang="lv-LV" sz="1200" b="0" strike="noStrike" spc="-1">
                <a:solidFill>
                  <a:srgbClr val="000000"/>
                </a:solidFill>
                <a:latin typeface="+mn-lt"/>
                <a:ea typeface="+mn-ea"/>
              </a:rPr>
              <a:t>4</a:t>
            </a:fld>
            <a:endParaRPr lang="lv-LV" sz="1200" b="0" strike="noStrike" spc="-1">
              <a:latin typeface="arial"/>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3" name="PlaceHolder 1"/>
          <p:cNvSpPr>
            <a:spLocks noGrp="1" noRot="1" noChangeAspect="1"/>
          </p:cNvSpPr>
          <p:nvPr>
            <p:ph type="sldImg"/>
          </p:nvPr>
        </p:nvSpPr>
        <p:spPr>
          <a:xfrm>
            <a:off x="423863" y="1241425"/>
            <a:ext cx="5943600" cy="3343275"/>
          </a:xfrm>
          <a:prstGeom prst="rect">
            <a:avLst/>
          </a:prstGeom>
        </p:spPr>
      </p:sp>
      <p:sp>
        <p:nvSpPr>
          <p:cNvPr id="794" name="PlaceHolder 2"/>
          <p:cNvSpPr>
            <a:spLocks noGrp="1"/>
          </p:cNvSpPr>
          <p:nvPr>
            <p:ph type="body"/>
          </p:nvPr>
        </p:nvSpPr>
        <p:spPr>
          <a:xfrm>
            <a:off x="679680" y="4777200"/>
            <a:ext cx="5432400" cy="3902760"/>
          </a:xfrm>
          <a:prstGeom prst="rect">
            <a:avLst/>
          </a:prstGeom>
        </p:spPr>
        <p:txBody>
          <a:bodyPr lIns="0" tIns="0" rIns="0" bIns="0">
            <a:noAutofit/>
          </a:bodyPr>
          <a:lstStyle/>
          <a:p>
            <a:r>
              <a:rPr lang="lv-LV" sz="2000" b="0" strike="noStrike" spc="-1" dirty="0" smtClean="0">
                <a:latin typeface="arial"/>
              </a:rPr>
              <a:t>Lai to panāktu, Patērētāju ASI direktīva uzliek par pienākumu ES dalībvalstīm izveidot ASI struktūras, kas atbilst noteiktiem kvalitātes kritērijiem, lai risinātu individuālus patērētāju strīdus. Tagad katrai dalībvalstij ir kvalificētu ASI struktūru saraksts, kuras atbilst kritērijiem un ir pieejamas patērētājiem.</a:t>
            </a:r>
          </a:p>
          <a:p>
            <a:endParaRPr lang="lv-LV" sz="2000" b="0" strike="noStrike" spc="-1" dirty="0" smtClean="0">
              <a:latin typeface="arial"/>
            </a:endParaRPr>
          </a:p>
          <a:p>
            <a:r>
              <a:rPr lang="lv-LV" sz="2000" b="0" strike="noStrike" spc="-1" dirty="0" smtClean="0">
                <a:latin typeface="arial"/>
              </a:rPr>
              <a:t>Tā kā direktīva nodrošina minimālo saskaņošanas līmeni, ASI sistēmas ES dalībvalstīs ievērojami atšķiras.</a:t>
            </a:r>
            <a:endParaRPr lang="lv-LV" sz="2000" b="0" strike="noStrike" spc="-1" dirty="0">
              <a:latin typeface="arial"/>
            </a:endParaRPr>
          </a:p>
        </p:txBody>
      </p:sp>
      <p:sp>
        <p:nvSpPr>
          <p:cNvPr id="795" name="CustomShape 3"/>
          <p:cNvSpPr/>
          <p:nvPr/>
        </p:nvSpPr>
        <p:spPr>
          <a:xfrm>
            <a:off x="3850560" y="9428760"/>
            <a:ext cx="2939760" cy="492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C9D15716-E043-45DE-A2A7-AEF50964F39C}" type="slidenum">
              <a:rPr lang="lv-LV" sz="1200" b="0" strike="noStrike" spc="-1">
                <a:solidFill>
                  <a:srgbClr val="000000"/>
                </a:solidFill>
                <a:latin typeface="+mn-lt"/>
                <a:ea typeface="+mn-ea"/>
              </a:rPr>
              <a:t>40</a:t>
            </a:fld>
            <a:endParaRPr lang="lv-LV" sz="1200" b="0" strike="noStrike" spc="-1">
              <a:latin typeface="arial"/>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6" name="PlaceHolder 1"/>
          <p:cNvSpPr>
            <a:spLocks noGrp="1" noRot="1" noChangeAspect="1"/>
          </p:cNvSpPr>
          <p:nvPr>
            <p:ph type="sldImg"/>
          </p:nvPr>
        </p:nvSpPr>
        <p:spPr>
          <a:xfrm>
            <a:off x="423863" y="1241425"/>
            <a:ext cx="5943600" cy="3343275"/>
          </a:xfrm>
          <a:prstGeom prst="rect">
            <a:avLst/>
          </a:prstGeom>
        </p:spPr>
      </p:sp>
      <p:sp>
        <p:nvSpPr>
          <p:cNvPr id="797" name="PlaceHolder 2"/>
          <p:cNvSpPr>
            <a:spLocks noGrp="1"/>
          </p:cNvSpPr>
          <p:nvPr>
            <p:ph type="body"/>
          </p:nvPr>
        </p:nvSpPr>
        <p:spPr>
          <a:xfrm>
            <a:off x="679680" y="4777200"/>
            <a:ext cx="5432400" cy="3902760"/>
          </a:xfrm>
          <a:prstGeom prst="rect">
            <a:avLst/>
          </a:prstGeom>
        </p:spPr>
        <p:txBody>
          <a:bodyPr lIns="0" tIns="0" rIns="0" bIns="0">
            <a:noAutofit/>
          </a:bodyPr>
          <a:lstStyle/>
          <a:p>
            <a:r>
              <a:rPr lang="lv-LV" sz="1200" b="0" i="0" kern="1200" dirty="0" smtClean="0">
                <a:solidFill>
                  <a:schemeClr val="tx1"/>
                </a:solidFill>
                <a:effectLst/>
                <a:latin typeface="+mn-lt"/>
                <a:ea typeface="+mn-ea"/>
                <a:cs typeface="+mn-cs"/>
              </a:rPr>
              <a:t>Pirms pārskatīt kvalitātes kritērijus, kas visām ASI struktūrām ES būtu jāievēro, parunāsim par to, kas nav patērētāju ASI. Tātad patērētāju ASI neattiecas uz: </a:t>
            </a:r>
          </a:p>
          <a:p>
            <a:pPr marL="171450" indent="-171450">
              <a:buFontTx/>
              <a:buChar char="-"/>
            </a:pPr>
            <a:r>
              <a:rPr lang="lv-LV" sz="1200" b="0" i="0" kern="1200" dirty="0" smtClean="0">
                <a:solidFill>
                  <a:schemeClr val="tx1"/>
                </a:solidFill>
                <a:effectLst/>
                <a:latin typeface="+mn-lt"/>
                <a:ea typeface="+mn-ea"/>
                <a:cs typeface="+mn-cs"/>
              </a:rPr>
              <a:t>strīdiem starp tirgotājiem; </a:t>
            </a:r>
          </a:p>
          <a:p>
            <a:pPr marL="171450" indent="-171450">
              <a:buFontTx/>
              <a:buChar char="-"/>
            </a:pPr>
            <a:r>
              <a:rPr lang="lv-LV" sz="1200" b="0" i="0" kern="1200" dirty="0" smtClean="0">
                <a:solidFill>
                  <a:schemeClr val="tx1"/>
                </a:solidFill>
                <a:effectLst/>
                <a:latin typeface="+mn-lt"/>
                <a:ea typeface="+mn-ea"/>
                <a:cs typeface="+mn-cs"/>
              </a:rPr>
              <a:t>procedūrām, ko tirgotājs ierosinājis pret patērētāju;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lv-LV" sz="1200" b="0" i="0" kern="1200" dirty="0" smtClean="0">
                <a:solidFill>
                  <a:schemeClr val="tx1"/>
                </a:solidFill>
                <a:effectLst/>
                <a:latin typeface="+mn-lt"/>
                <a:ea typeface="+mn-ea"/>
                <a:cs typeface="+mn-cs"/>
              </a:rPr>
              <a:t>procedūrām </a:t>
            </a:r>
            <a:r>
              <a:rPr lang="lv-LV" sz="1200" b="0" strike="noStrike" spc="-1" dirty="0" smtClean="0">
                <a:solidFill>
                  <a:srgbClr val="000000"/>
                </a:solidFill>
                <a:latin typeface="Calibri"/>
                <a:ea typeface="+mn-ea"/>
              </a:rPr>
              <a:t>patērētāju sūdzību izskatīšanai, kuras uztur tirgotāji</a:t>
            </a:r>
            <a:r>
              <a:rPr lang="lv-LV" sz="1200" b="0" i="0" kern="1200" dirty="0" smtClean="0">
                <a:solidFill>
                  <a:schemeClr val="tx1"/>
                </a:solidFill>
                <a:effectLst/>
                <a:latin typeface="+mn-lt"/>
                <a:ea typeface="+mn-ea"/>
                <a:cs typeface="+mn-cs"/>
              </a:rPr>
              <a:t>; </a:t>
            </a:r>
          </a:p>
          <a:p>
            <a:pPr marL="171450" indent="-171450">
              <a:buFontTx/>
              <a:buChar char="-"/>
            </a:pPr>
            <a:r>
              <a:rPr lang="lv-LV" sz="1200" b="0" i="0" kern="1200" dirty="0" smtClean="0">
                <a:solidFill>
                  <a:schemeClr val="tx1"/>
                </a:solidFill>
                <a:effectLst/>
                <a:latin typeface="+mn-lt"/>
                <a:ea typeface="+mn-ea"/>
                <a:cs typeface="+mn-cs"/>
              </a:rPr>
              <a:t>tiešām pārrunām starp patērētāju un tirgotāju, un </a:t>
            </a:r>
          </a:p>
          <a:p>
            <a:pPr marL="171450" indent="-171450">
              <a:buFontTx/>
              <a:buChar char="-"/>
            </a:pPr>
            <a:r>
              <a:rPr lang="lv-LV" sz="1200" b="0" i="0" kern="1200" dirty="0" smtClean="0">
                <a:solidFill>
                  <a:schemeClr val="tx1"/>
                </a:solidFill>
                <a:effectLst/>
                <a:latin typeface="+mn-lt"/>
                <a:ea typeface="+mn-ea"/>
                <a:cs typeface="+mn-cs"/>
              </a:rPr>
              <a:t>tiesneša mēģinājumiem </a:t>
            </a:r>
            <a:r>
              <a:rPr lang="lv-LV" sz="1200" b="0" strike="noStrike" spc="-1" dirty="0" smtClean="0">
                <a:solidFill>
                  <a:srgbClr val="000000"/>
                </a:solidFill>
                <a:latin typeface="Calibri"/>
                <a:ea typeface="+mn-ea"/>
              </a:rPr>
              <a:t>panākt izlīgumu tiesvedības gaitā</a:t>
            </a:r>
            <a:r>
              <a:rPr lang="lv-LV" sz="1200" b="0" i="0" kern="1200" dirty="0" smtClean="0">
                <a:solidFill>
                  <a:schemeClr val="tx1"/>
                </a:solidFill>
                <a:effectLst/>
                <a:latin typeface="+mn-lt"/>
                <a:ea typeface="+mn-ea"/>
                <a:cs typeface="+mn-cs"/>
              </a:rPr>
              <a:t>.</a:t>
            </a:r>
            <a:endParaRPr lang="lv-LV" sz="2000" b="0" strike="noStrike" spc="-1" dirty="0">
              <a:latin typeface="arial"/>
            </a:endParaRPr>
          </a:p>
        </p:txBody>
      </p:sp>
      <p:sp>
        <p:nvSpPr>
          <p:cNvPr id="798" name="CustomShape 3"/>
          <p:cNvSpPr/>
          <p:nvPr/>
        </p:nvSpPr>
        <p:spPr>
          <a:xfrm>
            <a:off x="3850560" y="9428760"/>
            <a:ext cx="2939760" cy="492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49E03BB6-FA6C-4F89-9152-22F35F2D79C7}" type="slidenum">
              <a:rPr lang="lv-LV" sz="1200" b="0" strike="noStrike" spc="-1">
                <a:solidFill>
                  <a:srgbClr val="000000"/>
                </a:solidFill>
                <a:latin typeface="+mn-lt"/>
                <a:ea typeface="+mn-ea"/>
              </a:rPr>
              <a:t>41</a:t>
            </a:fld>
            <a:endParaRPr lang="lv-LV" sz="1200" b="0" strike="noStrike" spc="-1">
              <a:latin typeface="arial"/>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9" name="PlaceHolder 1"/>
          <p:cNvSpPr>
            <a:spLocks noGrp="1" noRot="1" noChangeAspect="1"/>
          </p:cNvSpPr>
          <p:nvPr>
            <p:ph type="sldImg"/>
          </p:nvPr>
        </p:nvSpPr>
        <p:spPr>
          <a:xfrm>
            <a:off x="423863" y="1241425"/>
            <a:ext cx="5943600" cy="3343275"/>
          </a:xfrm>
          <a:prstGeom prst="rect">
            <a:avLst/>
          </a:prstGeom>
        </p:spPr>
      </p:sp>
      <p:sp>
        <p:nvSpPr>
          <p:cNvPr id="800" name="PlaceHolder 2"/>
          <p:cNvSpPr>
            <a:spLocks noGrp="1"/>
          </p:cNvSpPr>
          <p:nvPr>
            <p:ph type="body"/>
          </p:nvPr>
        </p:nvSpPr>
        <p:spPr>
          <a:xfrm>
            <a:off x="679680" y="4777200"/>
            <a:ext cx="5432400" cy="3902760"/>
          </a:xfrm>
          <a:prstGeom prst="rect">
            <a:avLst/>
          </a:prstGeom>
        </p:spPr>
        <p:txBody>
          <a:bodyPr lIns="0" tIns="0" rIns="0" bIns="0">
            <a:noAutofit/>
          </a:bodyPr>
          <a:lstStyle/>
          <a:p>
            <a:r>
              <a:rPr lang="lv-LV" sz="2000" b="0" strike="noStrike" spc="-1" dirty="0" smtClean="0">
                <a:latin typeface="arial"/>
              </a:rPr>
              <a:t>ASI direktīvā noteiktie kvalitātes kritēriji ir šādi:</a:t>
            </a:r>
          </a:p>
          <a:p>
            <a:endParaRPr lang="lv-LV" sz="2000" b="0" strike="noStrike" spc="-1" dirty="0" smtClean="0">
              <a:latin typeface="arial"/>
            </a:endParaRPr>
          </a:p>
          <a:p>
            <a:r>
              <a:rPr lang="lv-LV" sz="2000" b="0" strike="noStrike" spc="-1" dirty="0" smtClean="0">
                <a:latin typeface="arial"/>
              </a:rPr>
              <a:t>Pirmkārt. Kompetence. Tas nozīmē, ka personām, kuras izskata patērētāju strīdus, būtu jābūt zināšanām patērētāju strīdu alternatīvas vai tiesas risināšanas jomā, kā arī vispārējai izpratnei par tiesībām.</a:t>
            </a:r>
          </a:p>
          <a:p>
            <a:endParaRPr lang="lv-LV" sz="2000" b="0" strike="noStrike" spc="-1" dirty="0" smtClean="0">
              <a:latin typeface="arial"/>
            </a:endParaRPr>
          </a:p>
          <a:p>
            <a:r>
              <a:rPr lang="lv-LV" sz="2000" b="0" strike="noStrike" spc="-1" dirty="0" smtClean="0">
                <a:latin typeface="arial"/>
              </a:rPr>
              <a:t>Otrkārt. Neatkarība. Iepriekšminēto personu pilnvaru termiņam vajadzētu būt pietiekami ilgam, lai nodrošinātu viņu darbības neatkarību, tās būtu jāaizsargā no atbrīvošanas no pienākumiem bez pamatota iemesla, tām nav jāievēro</a:t>
            </a:r>
            <a:r>
              <a:rPr lang="lv-LV" sz="2000" b="0" strike="noStrike" spc="-1" baseline="0" dirty="0" smtClean="0">
                <a:latin typeface="arial"/>
              </a:rPr>
              <a:t> </a:t>
            </a:r>
            <a:r>
              <a:rPr lang="lv-LV" sz="2000" b="0" strike="noStrike" spc="-1" dirty="0" smtClean="0">
                <a:latin typeface="arial"/>
              </a:rPr>
              <a:t>nevienas puses vai to pārstāvju norādījumi, un šo personu atlīdzībai nav jābūt saistītai ar procedūras iznākumu.</a:t>
            </a:r>
          </a:p>
          <a:p>
            <a:endParaRPr lang="lv-LV" sz="2000" b="0" strike="noStrike" spc="-1" dirty="0" smtClean="0">
              <a:latin typeface="arial"/>
            </a:endParaRPr>
          </a:p>
          <a:p>
            <a:r>
              <a:rPr lang="lv-LV" sz="2000" b="0" strike="noStrike" spc="-1" dirty="0" smtClean="0">
                <a:latin typeface="arial"/>
              </a:rPr>
              <a:t>Treškārt. Objektivitāte. Būtu jānovērš interešu konflikts ar kādu no strīdā iesaistītajām pusēm .</a:t>
            </a:r>
          </a:p>
          <a:p>
            <a:endParaRPr lang="lv-LV" sz="2000" b="0" strike="noStrike" spc="-1" dirty="0" smtClean="0">
              <a:latin typeface="arial"/>
            </a:endParaRPr>
          </a:p>
          <a:p>
            <a:r>
              <a:rPr lang="lv-LV" sz="2000" b="0" strike="noStrike" spc="-1" dirty="0" smtClean="0">
                <a:latin typeface="arial"/>
              </a:rPr>
              <a:t>Ceturtkārt. Caurskatāmība. ASI struktūrām savās vietnēs būtu publiski jāpiedāvā atbilstoša to  raksturojoša un direktīvā prasītā informācija, kā arī gada darbības pārskati.</a:t>
            </a:r>
          </a:p>
          <a:p>
            <a:endParaRPr lang="lv-LV" sz="2000" b="0" strike="noStrike" spc="-1" dirty="0" smtClean="0">
              <a:latin typeface="arial"/>
            </a:endParaRPr>
          </a:p>
          <a:p>
            <a:r>
              <a:rPr lang="lv-LV" sz="2000" b="0" strike="noStrike" spc="-1" dirty="0" smtClean="0">
                <a:latin typeface="arial"/>
              </a:rPr>
              <a:t>Piektais. Efektivitāte. Šī prasība nozīmē</a:t>
            </a:r>
            <a:r>
              <a:rPr lang="lv-LV" sz="2000" b="0" strike="noStrike" spc="-1" dirty="0" smtClean="0">
                <a:latin typeface="arial"/>
              </a:rPr>
              <a:t>:</a:t>
            </a:r>
          </a:p>
          <a:p>
            <a:r>
              <a:rPr lang="lv-LV" sz="1200" kern="1200" dirty="0" smtClean="0">
                <a:solidFill>
                  <a:schemeClr val="tx1"/>
                </a:solidFill>
                <a:effectLst/>
                <a:latin typeface="+mn-lt"/>
                <a:ea typeface="+mn-ea"/>
                <a:cs typeface="+mn-cs"/>
              </a:rPr>
              <a:t>- lietošanas vienkāršību piem. viegla piekļuve ASI struktūrai gan</a:t>
            </a:r>
          </a:p>
          <a:p>
            <a:r>
              <a:rPr lang="lv-LV" sz="1200" kern="1200" dirty="0" smtClean="0">
                <a:solidFill>
                  <a:schemeClr val="tx1"/>
                </a:solidFill>
                <a:effectLst/>
                <a:latin typeface="+mn-lt"/>
                <a:ea typeface="+mn-ea"/>
                <a:cs typeface="+mn-cs"/>
              </a:rPr>
              <a:t>  tiešsaistē, gan </a:t>
            </a:r>
            <a:r>
              <a:rPr lang="lv-LV" sz="1200" kern="1200" dirty="0" err="1" smtClean="0">
                <a:solidFill>
                  <a:schemeClr val="tx1"/>
                </a:solidFill>
                <a:effectLst/>
                <a:latin typeface="+mn-lt"/>
                <a:ea typeface="+mn-ea"/>
                <a:cs typeface="+mn-cs"/>
              </a:rPr>
              <a:t>bezsaistē</a:t>
            </a:r>
            <a:r>
              <a:rPr lang="lv-LV" sz="1200" kern="1200" dirty="0" smtClean="0">
                <a:solidFill>
                  <a:schemeClr val="tx1"/>
                </a:solidFill>
                <a:effectLst/>
                <a:latin typeface="+mn-lt"/>
                <a:ea typeface="+mn-ea"/>
                <a:cs typeface="+mn-cs"/>
              </a:rPr>
              <a:t>, nav nepieciešamība izmantot juristu,</a:t>
            </a:r>
          </a:p>
          <a:p>
            <a:endParaRPr lang="lv-LV" sz="2000" b="0" strike="noStrike" spc="-1" dirty="0" smtClean="0">
              <a:latin typeface="arial"/>
            </a:endParaRPr>
          </a:p>
          <a:p>
            <a:r>
              <a:rPr lang="lv-LV" sz="2000" b="0" strike="noStrike" spc="-1" dirty="0" smtClean="0">
                <a:latin typeface="arial"/>
              </a:rPr>
              <a:t>- zemas izmaksas, tas ir, ASI procedūrai jābūt pieejamai bez maksas</a:t>
            </a:r>
          </a:p>
          <a:p>
            <a:r>
              <a:rPr lang="lv-LV" sz="2000" b="0" strike="noStrike" spc="-1" dirty="0" smtClean="0">
                <a:latin typeface="arial"/>
              </a:rPr>
              <a:t>  vai par nominālu samaksu,</a:t>
            </a:r>
          </a:p>
          <a:p>
            <a:endParaRPr lang="lv-LV" sz="2000" b="0" strike="noStrike" spc="-1" dirty="0" smtClean="0">
              <a:latin typeface="arial"/>
            </a:endParaRPr>
          </a:p>
          <a:p>
            <a:r>
              <a:rPr lang="lv-LV" sz="2000" b="0" strike="noStrike" spc="-1" dirty="0" smtClean="0">
                <a:latin typeface="arial"/>
              </a:rPr>
              <a:t>- strīdā iesaistīto pušu informēšanu, tiklīdz ASI struktūra saņēma</a:t>
            </a:r>
          </a:p>
          <a:p>
            <a:r>
              <a:rPr lang="lv-LV" sz="2000" b="0" strike="noStrike" spc="-1" dirty="0" smtClean="0">
                <a:latin typeface="arial"/>
              </a:rPr>
              <a:t>  visus nepieciešamos dokumentus saistībā ar sūdzību, un</a:t>
            </a:r>
          </a:p>
          <a:p>
            <a:endParaRPr lang="lv-LV" sz="2000" b="0" strike="noStrike" spc="-1" dirty="0" smtClean="0">
              <a:latin typeface="arial"/>
            </a:endParaRPr>
          </a:p>
          <a:p>
            <a:r>
              <a:rPr lang="lv-LV" sz="2000" b="0" strike="noStrike" spc="-1" dirty="0" smtClean="0">
                <a:latin typeface="arial"/>
              </a:rPr>
              <a:t>- ātru procesu, kura ilgums parastos apstākļos nedrīkst pārsniegt</a:t>
            </a:r>
          </a:p>
          <a:p>
            <a:r>
              <a:rPr lang="lv-LV" sz="2000" b="0" strike="noStrike" spc="-1" dirty="0" smtClean="0">
                <a:latin typeface="arial"/>
              </a:rPr>
              <a:t>  90 dienas.</a:t>
            </a:r>
          </a:p>
          <a:p>
            <a:endParaRPr lang="lv-LV" sz="2000" b="0" strike="noStrike" spc="-1" dirty="0" smtClean="0">
              <a:latin typeface="arial"/>
            </a:endParaRPr>
          </a:p>
          <a:p>
            <a:r>
              <a:rPr lang="lv-LV" sz="2000" b="0" strike="noStrike" spc="-1" dirty="0" smtClean="0">
                <a:latin typeface="arial"/>
              </a:rPr>
              <a:t>Sestais. Taisnīgums. Strīdā iesaistītās pusēm jābūt pilnībā informētām par viņu tiesībām un viņu pieņemto lēmumu sekām ASI procedūras ietvaros. ASI struktūrām jāinformē patērētāji par viņu tiesībām, pirms viņi piekrīt ieteiktajai</a:t>
            </a:r>
            <a:r>
              <a:rPr lang="lv-LV" sz="2000" b="0" strike="noStrike" spc="-1" baseline="0" dirty="0" smtClean="0">
                <a:latin typeface="arial"/>
              </a:rPr>
              <a:t> strīdus</a:t>
            </a:r>
            <a:r>
              <a:rPr lang="lv-LV" sz="2000" b="0" strike="noStrike" spc="-1" dirty="0" smtClean="0">
                <a:latin typeface="arial"/>
              </a:rPr>
              <a:t> risinājuma</a:t>
            </a:r>
            <a:r>
              <a:rPr lang="lv-LV" sz="2000" b="0" strike="noStrike" spc="-1" baseline="0" dirty="0" smtClean="0">
                <a:latin typeface="arial"/>
              </a:rPr>
              <a:t> procedūrai </a:t>
            </a:r>
            <a:r>
              <a:rPr lang="lv-LV" sz="2000" b="0" strike="noStrike" spc="-1" dirty="0" smtClean="0">
                <a:latin typeface="arial"/>
              </a:rPr>
              <a:t>vai seko tai. Abām pusēm arī jāspēj iesniegt savu informāciju un pierādījumus neesot fiziskā klātbūtnē, un ASI struktūrai jāinformē abas puses par otras puses sniegto informāciju un pierādījumiem. Turklāt ASI struktūrai rakstiski jāpaziņo pusēm par procedūras iznākumu un jāiesniedz pamatojums, uz kura balstās rezultāts.</a:t>
            </a:r>
          </a:p>
          <a:p>
            <a:endParaRPr lang="lv-LV" sz="2000" b="0" strike="noStrike" spc="-1" dirty="0" smtClean="0">
              <a:latin typeface="arial"/>
            </a:endParaRPr>
          </a:p>
          <a:p>
            <a:r>
              <a:rPr lang="lv-LV" sz="2000" b="0" strike="noStrike" spc="-1" dirty="0" smtClean="0">
                <a:latin typeface="arial"/>
              </a:rPr>
              <a:t>Septītais. Brīvība. Vienošanās starp patērētāju un tirgotāju par sūdzību iesniegšanu ASI struktūrai nevar būt patērētājam saistoša, ja tā tika noslēgta pirms strīda rašanās un ja tā patērētājam atņem viņa tiesības vērsties tiesā. Ja ASI procedūras rezultātā tiks panākts risinājums, kas būs saistošs pusēm, puses iepriekš jāinformē par risinājuma saistošo raksturu un abām pusēm tam īpaši jāpiekrīt.</a:t>
            </a:r>
          </a:p>
          <a:p>
            <a:endParaRPr lang="lv-LV" sz="2000" b="0" strike="noStrike" spc="-1" dirty="0" smtClean="0">
              <a:latin typeface="arial"/>
            </a:endParaRPr>
          </a:p>
          <a:p>
            <a:r>
              <a:rPr lang="lv-LV" sz="2000" b="0" strike="noStrike" spc="-1" dirty="0" smtClean="0">
                <a:latin typeface="arial"/>
              </a:rPr>
              <a:t>Astotais. Likumība. ASI procedūrās, kas uzliek strīdus risinājumu patērētājam, uzliktajam risinājumam nevajadzētu patērētājam liegta aizsardzību, ko viņam nodrošina tās dalībvalsts tiesību akti, kurā patērētājam ir pastāvīgā dzīvesvieta.</a:t>
            </a:r>
            <a:endParaRPr lang="lv-LV" sz="2000" b="0" strike="noStrike" spc="-1" dirty="0">
              <a:latin typeface="arial"/>
            </a:endParaRPr>
          </a:p>
        </p:txBody>
      </p:sp>
      <p:sp>
        <p:nvSpPr>
          <p:cNvPr id="801" name="CustomShape 3"/>
          <p:cNvSpPr/>
          <p:nvPr/>
        </p:nvSpPr>
        <p:spPr>
          <a:xfrm>
            <a:off x="3850560" y="9428760"/>
            <a:ext cx="2939760" cy="492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83BC8BE0-F753-4CB5-B222-622908292537}" type="slidenum">
              <a:rPr lang="lv-LV" sz="1200" b="0" strike="noStrike" spc="-1">
                <a:solidFill>
                  <a:srgbClr val="000000"/>
                </a:solidFill>
                <a:latin typeface="+mn-lt"/>
                <a:ea typeface="+mn-ea"/>
              </a:rPr>
              <a:t>42</a:t>
            </a:fld>
            <a:endParaRPr lang="lv-LV" sz="1200" b="0" strike="noStrike" spc="-1">
              <a:latin typeface="arial"/>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 name="PlaceHolder 1"/>
          <p:cNvSpPr>
            <a:spLocks noGrp="1" noRot="1" noChangeAspect="1"/>
          </p:cNvSpPr>
          <p:nvPr>
            <p:ph type="sldImg"/>
          </p:nvPr>
        </p:nvSpPr>
        <p:spPr>
          <a:xfrm>
            <a:off x="423863" y="1241425"/>
            <a:ext cx="5943600" cy="3343275"/>
          </a:xfrm>
          <a:prstGeom prst="rect">
            <a:avLst/>
          </a:prstGeom>
        </p:spPr>
      </p:sp>
      <p:sp>
        <p:nvSpPr>
          <p:cNvPr id="809" name="PlaceHolder 2"/>
          <p:cNvSpPr>
            <a:spLocks noGrp="1"/>
          </p:cNvSpPr>
          <p:nvPr>
            <p:ph type="body"/>
          </p:nvPr>
        </p:nvSpPr>
        <p:spPr>
          <a:xfrm>
            <a:off x="679680" y="4777200"/>
            <a:ext cx="5432400" cy="3902760"/>
          </a:xfrm>
          <a:prstGeom prst="rect">
            <a:avLst/>
          </a:prstGeom>
        </p:spPr>
        <p:txBody>
          <a:bodyPr lIns="0" tIns="0" rIns="0" bIns="0">
            <a:noAutofit/>
          </a:bodyPr>
          <a:lstStyle/>
          <a:p>
            <a:r>
              <a:rPr lang="lv-LV" sz="2000" b="0" strike="noStrike" spc="-1" dirty="0" smtClean="0">
                <a:latin typeface="arial"/>
              </a:rPr>
              <a:t>Tā kā ES</a:t>
            </a:r>
            <a:r>
              <a:rPr lang="lv-LV" sz="2000" b="0" strike="noStrike" spc="-1" baseline="0" dirty="0" smtClean="0">
                <a:latin typeface="arial"/>
              </a:rPr>
              <a:t> </a:t>
            </a:r>
            <a:r>
              <a:rPr lang="lv-LV" sz="2000" b="0" strike="noStrike" spc="-1" dirty="0" smtClean="0">
                <a:latin typeface="arial"/>
              </a:rPr>
              <a:t>ir ieguldījusi daudz pūļu, lai attīstītu iekšējo tirgu, iepirkšanās citās valstīs tagad ir ļoti vienkārša. Diemžēl tas nozīmē, ka kļuvusi aktuāla pārrobežu patērētāju tiesību pārkāpumu problēma.</a:t>
            </a:r>
            <a:endParaRPr lang="lv-LV" sz="2000" b="0" strike="noStrike" spc="-1" dirty="0">
              <a:latin typeface="arial"/>
            </a:endParaRPr>
          </a:p>
        </p:txBody>
      </p:sp>
      <p:sp>
        <p:nvSpPr>
          <p:cNvPr id="810" name="CustomShape 3"/>
          <p:cNvSpPr/>
          <p:nvPr/>
        </p:nvSpPr>
        <p:spPr>
          <a:xfrm>
            <a:off x="3850560" y="9428760"/>
            <a:ext cx="2939760" cy="492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8F0512AA-3EE5-4B73-8633-E3226C186B4B}" type="slidenum">
              <a:rPr lang="lv-LV" sz="1200" b="0" strike="noStrike" spc="-1">
                <a:solidFill>
                  <a:srgbClr val="000000"/>
                </a:solidFill>
                <a:latin typeface="+mn-lt"/>
                <a:ea typeface="+mn-ea"/>
              </a:rPr>
              <a:t>43</a:t>
            </a:fld>
            <a:endParaRPr lang="lv-LV" sz="1200" b="0" strike="noStrike" spc="-1">
              <a:latin typeface="arial"/>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1" name="PlaceHolder 1"/>
          <p:cNvSpPr>
            <a:spLocks noGrp="1" noRot="1" noChangeAspect="1"/>
          </p:cNvSpPr>
          <p:nvPr>
            <p:ph type="sldImg"/>
          </p:nvPr>
        </p:nvSpPr>
        <p:spPr>
          <a:xfrm>
            <a:off x="423863" y="1241425"/>
            <a:ext cx="5943600" cy="3343275"/>
          </a:xfrm>
          <a:prstGeom prst="rect">
            <a:avLst/>
          </a:prstGeom>
        </p:spPr>
      </p:sp>
      <p:sp>
        <p:nvSpPr>
          <p:cNvPr id="812" name="PlaceHolder 2"/>
          <p:cNvSpPr>
            <a:spLocks noGrp="1"/>
          </p:cNvSpPr>
          <p:nvPr>
            <p:ph type="body"/>
          </p:nvPr>
        </p:nvSpPr>
        <p:spPr>
          <a:xfrm>
            <a:off x="679680" y="4777200"/>
            <a:ext cx="5432400" cy="3902760"/>
          </a:xfrm>
          <a:prstGeom prst="rect">
            <a:avLst/>
          </a:prstGeom>
        </p:spPr>
        <p:txBody>
          <a:bodyPr lIns="0" tIns="0" rIns="0" bIns="0">
            <a:noAutofit/>
          </a:bodyPr>
          <a:lstStyle/>
          <a:p>
            <a:r>
              <a:rPr lang="lv-LV" sz="2000" b="0" strike="noStrike" spc="-1" dirty="0" smtClean="0">
                <a:latin typeface="arial"/>
              </a:rPr>
              <a:t>Tādēļ dalībvalstīs</a:t>
            </a:r>
            <a:r>
              <a:rPr lang="lv-LV" sz="2000" b="0" strike="noStrike" spc="-1" baseline="0" dirty="0" smtClean="0">
                <a:latin typeface="arial"/>
              </a:rPr>
              <a:t> </a:t>
            </a:r>
            <a:r>
              <a:rPr lang="lv-LV" sz="2000" b="0" strike="noStrike" spc="-1" dirty="0" smtClean="0">
                <a:latin typeface="arial"/>
              </a:rPr>
              <a:t>patērētāju tiesību aizsardzības iestādēm bija jāizveido efektīvs sadarbības mehānisms.</a:t>
            </a:r>
            <a:endParaRPr lang="lv-LV" sz="2000" b="0" strike="noStrike" spc="-1" dirty="0">
              <a:latin typeface="arial"/>
            </a:endParaRPr>
          </a:p>
        </p:txBody>
      </p:sp>
      <p:sp>
        <p:nvSpPr>
          <p:cNvPr id="813" name="CustomShape 3"/>
          <p:cNvSpPr/>
          <p:nvPr/>
        </p:nvSpPr>
        <p:spPr>
          <a:xfrm>
            <a:off x="3850560" y="9428760"/>
            <a:ext cx="2939760" cy="492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415C9AA1-7FF8-479E-A47B-4B2D12EE743B}" type="slidenum">
              <a:rPr lang="lv-LV" sz="1200" b="0" strike="noStrike" spc="-1">
                <a:solidFill>
                  <a:srgbClr val="000000"/>
                </a:solidFill>
                <a:latin typeface="+mn-lt"/>
                <a:ea typeface="+mn-ea"/>
              </a:rPr>
              <a:t>44</a:t>
            </a:fld>
            <a:endParaRPr lang="lv-LV" sz="1200" b="0" strike="noStrike" spc="-1">
              <a:latin typeface="arial"/>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4" name="PlaceHolder 1"/>
          <p:cNvSpPr>
            <a:spLocks noGrp="1" noRot="1" noChangeAspect="1"/>
          </p:cNvSpPr>
          <p:nvPr>
            <p:ph type="sldImg"/>
          </p:nvPr>
        </p:nvSpPr>
        <p:spPr>
          <a:xfrm>
            <a:off x="423863" y="1241425"/>
            <a:ext cx="5943600" cy="3343275"/>
          </a:xfrm>
          <a:prstGeom prst="rect">
            <a:avLst/>
          </a:prstGeom>
        </p:spPr>
      </p:sp>
      <p:sp>
        <p:nvSpPr>
          <p:cNvPr id="815" name="PlaceHolder 2"/>
          <p:cNvSpPr>
            <a:spLocks noGrp="1"/>
          </p:cNvSpPr>
          <p:nvPr>
            <p:ph type="body"/>
          </p:nvPr>
        </p:nvSpPr>
        <p:spPr>
          <a:xfrm>
            <a:off x="679680" y="4777200"/>
            <a:ext cx="5432400" cy="3902760"/>
          </a:xfrm>
          <a:prstGeom prst="rect">
            <a:avLst/>
          </a:prstGeom>
        </p:spPr>
        <p:txBody>
          <a:bodyPr lIns="0" tIns="0" rIns="0" bIns="0">
            <a:noAutofit/>
          </a:bodyPr>
          <a:lstStyle/>
          <a:p>
            <a:r>
              <a:rPr lang="lv-LV" sz="2000" dirty="0" smtClean="0"/>
              <a:t>Regula par sadarbību patērētāju aizsardzības jomā vai vienkārši SPA regula izveido savstarpējās palīdzības mehānismu dažādu ES dalībvalstu valsts iestādēm. Regula ir piemērojama no 2020. gada 17. janvāra. Iepriekšējā regulas versija bija piemērojama no 2005. gada 29. decembra. Jaunā regula novērš vienu no ievērojamākajiem šķēršļiem savstarpējās sadarbības mehānisma darbībai, kas ir dažādu dalībvalstu varas iestāžu pilnvaru atšķirības. </a:t>
            </a:r>
          </a:p>
          <a:p>
            <a:r>
              <a:rPr lang="lv-LV" sz="2000" dirty="0" smtClean="0"/>
              <a:t>Piemēram, ja vienā dalībvalstī valsts iestāde, kurai ir tiesības slēgt ļaunprātīgas vietnes, lūdz to darīt otras dalībvalsts iestādei, var izrādīties, ka šai pēdējai iestādei vienkārši nav attiecīgu pilnvaru. Lai nodrošinātu šī sadarbības mehānisma pareizu darbību, jaunā regula uzliek dalībvalstīm pienākumu nodrošināt, ka visām kompetentajām iestādēm ir noteiktas pilnvaras.</a:t>
            </a:r>
            <a:endParaRPr lang="lv-LV" sz="2000" b="0" strike="noStrike" spc="-1" dirty="0">
              <a:latin typeface="arial"/>
            </a:endParaRPr>
          </a:p>
        </p:txBody>
      </p:sp>
      <p:sp>
        <p:nvSpPr>
          <p:cNvPr id="816" name="CustomShape 3"/>
          <p:cNvSpPr/>
          <p:nvPr/>
        </p:nvSpPr>
        <p:spPr>
          <a:xfrm>
            <a:off x="3850560" y="9428760"/>
            <a:ext cx="2939760" cy="492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489A709E-17F8-4CA3-B8B8-82DDB77B12C0}" type="slidenum">
              <a:rPr lang="lv-LV" sz="1200" b="0" strike="noStrike" spc="-1">
                <a:solidFill>
                  <a:srgbClr val="000000"/>
                </a:solidFill>
                <a:latin typeface="+mn-lt"/>
                <a:ea typeface="+mn-ea"/>
              </a:rPr>
              <a:t>45</a:t>
            </a:fld>
            <a:endParaRPr lang="lv-LV" sz="1200" b="0" strike="noStrike" spc="-1">
              <a:latin typeface="arial"/>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7" name="PlaceHolder 1"/>
          <p:cNvSpPr>
            <a:spLocks noGrp="1" noRot="1" noChangeAspect="1"/>
          </p:cNvSpPr>
          <p:nvPr>
            <p:ph type="sldImg"/>
          </p:nvPr>
        </p:nvSpPr>
        <p:spPr>
          <a:xfrm>
            <a:off x="423863" y="1241425"/>
            <a:ext cx="5943600" cy="3343275"/>
          </a:xfrm>
          <a:prstGeom prst="rect">
            <a:avLst/>
          </a:prstGeom>
        </p:spPr>
      </p:sp>
      <p:sp>
        <p:nvSpPr>
          <p:cNvPr id="818" name="PlaceHolder 2"/>
          <p:cNvSpPr>
            <a:spLocks noGrp="1"/>
          </p:cNvSpPr>
          <p:nvPr>
            <p:ph type="body"/>
          </p:nvPr>
        </p:nvSpPr>
        <p:spPr>
          <a:xfrm>
            <a:off x="679680" y="4777200"/>
            <a:ext cx="5432400" cy="3902760"/>
          </a:xfrm>
          <a:prstGeom prst="rect">
            <a:avLst/>
          </a:prstGeom>
        </p:spPr>
        <p:txBody>
          <a:bodyPr lIns="0" tIns="0" rIns="0" bIns="0">
            <a:noAutofit/>
          </a:bodyPr>
          <a:lstStyle/>
          <a:p>
            <a:endParaRPr lang="lv-LV" sz="2000" b="0" strike="noStrike" spc="-1" dirty="0" smtClean="0">
              <a:latin typeface="arial"/>
            </a:endParaRPr>
          </a:p>
          <a:p>
            <a:r>
              <a:rPr lang="lv-LV" sz="2000" b="0" strike="noStrike" spc="-1" dirty="0" smtClean="0">
                <a:latin typeface="arial"/>
              </a:rPr>
              <a:t>Tā kā dalībvalstīs var būt vairākas valsts iestādes, kas ir atbildīgas par dažādām patērētāju aizsardzības jomām, dalībvalstīm regulas vajadzībām ir jāieceļ ne tikai šīs iestādes, bet arī vienots sadarbības birojs.</a:t>
            </a:r>
          </a:p>
          <a:p>
            <a:endParaRPr lang="lv-LV" sz="2000" b="0" strike="noStrike" spc="-1" dirty="0" smtClean="0">
              <a:latin typeface="arial"/>
            </a:endParaRPr>
          </a:p>
          <a:p>
            <a:r>
              <a:rPr lang="lv-LV" sz="2000" b="0" strike="noStrike" spc="-1" dirty="0" smtClean="0">
                <a:latin typeface="arial"/>
              </a:rPr>
              <a:t>Saskaņā ar regulu visām iestādēm jābūt </a:t>
            </a:r>
            <a:r>
              <a:rPr lang="lv-LV" sz="2000" b="0" strike="noStrike" spc="-1" dirty="0" smtClean="0">
                <a:solidFill>
                  <a:srgbClr val="000000"/>
                </a:solidFill>
                <a:latin typeface="Calibri"/>
                <a:ea typeface="+mn-ea"/>
              </a:rPr>
              <a:t>minimālu izmeklēšanas un tiesību piemērošanas pilnvaru kopumam</a:t>
            </a:r>
            <a:r>
              <a:rPr lang="lv-LV" sz="2000" b="0" strike="noStrike" spc="-1" dirty="0" smtClean="0">
                <a:latin typeface="arial"/>
              </a:rPr>
              <a:t>.</a:t>
            </a:r>
            <a:endParaRPr lang="lv-LV" sz="2000" b="0" strike="noStrike" spc="-1" dirty="0">
              <a:latin typeface="arial"/>
            </a:endParaRPr>
          </a:p>
        </p:txBody>
      </p:sp>
      <p:sp>
        <p:nvSpPr>
          <p:cNvPr id="819" name="CustomShape 3"/>
          <p:cNvSpPr/>
          <p:nvPr/>
        </p:nvSpPr>
        <p:spPr>
          <a:xfrm>
            <a:off x="3850560" y="9428760"/>
            <a:ext cx="2939760" cy="492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ABCF9911-BE0F-41D9-A1A5-3AD04ADD9740}" type="slidenum">
              <a:rPr lang="lv-LV" sz="1200" b="0" strike="noStrike" spc="-1">
                <a:solidFill>
                  <a:srgbClr val="000000"/>
                </a:solidFill>
                <a:latin typeface="+mn-lt"/>
                <a:ea typeface="+mn-ea"/>
              </a:rPr>
              <a:t>46</a:t>
            </a:fld>
            <a:endParaRPr lang="lv-LV" sz="1200" b="0" strike="noStrike" spc="-1">
              <a:latin typeface="arial"/>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 name="PlaceHolder 1"/>
          <p:cNvSpPr>
            <a:spLocks noGrp="1" noRot="1" noChangeAspect="1"/>
          </p:cNvSpPr>
          <p:nvPr>
            <p:ph type="sldImg"/>
          </p:nvPr>
        </p:nvSpPr>
        <p:spPr>
          <a:xfrm>
            <a:off x="423863" y="1241425"/>
            <a:ext cx="5943600" cy="3343275"/>
          </a:xfrm>
          <a:prstGeom prst="rect">
            <a:avLst/>
          </a:prstGeom>
        </p:spPr>
      </p:sp>
      <p:sp>
        <p:nvSpPr>
          <p:cNvPr id="821" name="PlaceHolder 2"/>
          <p:cNvSpPr>
            <a:spLocks noGrp="1"/>
          </p:cNvSpPr>
          <p:nvPr>
            <p:ph type="body"/>
          </p:nvPr>
        </p:nvSpPr>
        <p:spPr>
          <a:xfrm>
            <a:off x="679680" y="4777200"/>
            <a:ext cx="5432400" cy="3902760"/>
          </a:xfrm>
          <a:prstGeom prst="rect">
            <a:avLst/>
          </a:prstGeom>
        </p:spPr>
        <p:txBody>
          <a:bodyPr lIns="0" tIns="0" rIns="0" bIns="0">
            <a:noAutofit/>
          </a:bodyPr>
          <a:lstStyle/>
          <a:p>
            <a:endParaRPr lang="lv-LV" sz="2000" b="0" strike="noStrike" spc="-1" dirty="0" smtClean="0">
              <a:latin typeface="arial"/>
            </a:endParaRPr>
          </a:p>
          <a:p>
            <a:r>
              <a:rPr lang="lv-LV" sz="2000" b="0" strike="noStrike" spc="-1" dirty="0" smtClean="0">
                <a:latin typeface="arial"/>
              </a:rPr>
              <a:t>Izmeklēšanas pilnvaras ir nepieciešamas, lai no </a:t>
            </a:r>
            <a:r>
              <a:rPr lang="lv-LV" sz="2000" b="0" strike="noStrike" spc="-1" dirty="0" smtClean="0">
                <a:solidFill>
                  <a:srgbClr val="000000"/>
                </a:solidFill>
                <a:latin typeface="Calibri"/>
                <a:ea typeface="+mn-ea"/>
              </a:rPr>
              <a:t>jebkuras publiskas iestādes, aģentūras, fiziskās vai juridiskās personas varētu pieprasīt </a:t>
            </a:r>
            <a:r>
              <a:rPr lang="lv-LV" sz="2000" b="0" strike="noStrike" spc="-1" dirty="0" smtClean="0">
                <a:latin typeface="arial"/>
              </a:rPr>
              <a:t>pierādījumus. Šīs pilnvaras ietver tiesības piekļūt attiecīgajai informācijai un pieprasīt to, tiesības veikt nepieciešamās pārbaudes uz vietas un tiesības veikt «testa" iepirkšanos.</a:t>
            </a:r>
            <a:endParaRPr lang="lv-LV" sz="2000" b="0" strike="noStrike" spc="-1" dirty="0">
              <a:latin typeface="arial"/>
            </a:endParaRPr>
          </a:p>
        </p:txBody>
      </p:sp>
      <p:sp>
        <p:nvSpPr>
          <p:cNvPr id="822" name="CustomShape 3"/>
          <p:cNvSpPr/>
          <p:nvPr/>
        </p:nvSpPr>
        <p:spPr>
          <a:xfrm>
            <a:off x="3850560" y="9428760"/>
            <a:ext cx="2939760" cy="492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4A8646E8-8321-4129-86A2-9443254CD8CB}" type="slidenum">
              <a:rPr lang="lv-LV" sz="1200" b="0" strike="noStrike" spc="-1">
                <a:solidFill>
                  <a:srgbClr val="000000"/>
                </a:solidFill>
                <a:latin typeface="+mn-lt"/>
                <a:ea typeface="+mn-ea"/>
              </a:rPr>
              <a:t>47</a:t>
            </a:fld>
            <a:endParaRPr lang="lv-LV" sz="1200" b="0" strike="noStrike" spc="-1">
              <a:latin typeface="arial"/>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3" name="PlaceHolder 1"/>
          <p:cNvSpPr>
            <a:spLocks noGrp="1" noRot="1" noChangeAspect="1"/>
          </p:cNvSpPr>
          <p:nvPr>
            <p:ph type="sldImg"/>
          </p:nvPr>
        </p:nvSpPr>
        <p:spPr>
          <a:xfrm>
            <a:off x="423863" y="1241425"/>
            <a:ext cx="5943600" cy="3343275"/>
          </a:xfrm>
          <a:prstGeom prst="rect">
            <a:avLst/>
          </a:prstGeom>
        </p:spPr>
      </p:sp>
      <p:sp>
        <p:nvSpPr>
          <p:cNvPr id="824" name="PlaceHolder 2"/>
          <p:cNvSpPr>
            <a:spLocks noGrp="1"/>
          </p:cNvSpPr>
          <p:nvPr>
            <p:ph type="body"/>
          </p:nvPr>
        </p:nvSpPr>
        <p:spPr>
          <a:xfrm>
            <a:off x="679680" y="4777200"/>
            <a:ext cx="5432400" cy="3902760"/>
          </a:xfrm>
          <a:prstGeom prst="rect">
            <a:avLst/>
          </a:prstGeom>
        </p:spPr>
        <p:txBody>
          <a:bodyPr lIns="0" tIns="0" rIns="0" bIns="0">
            <a:noAutofit/>
          </a:bodyPr>
          <a:lstStyle/>
          <a:p>
            <a:r>
              <a:rPr lang="lv-LV" sz="2000" b="0" strike="noStrike" spc="-1" dirty="0" smtClean="0">
                <a:latin typeface="arial"/>
              </a:rPr>
              <a:t>Regula valsts iestādēm nodrošina arī diezgan plašas izpildes pilnvaras.</a:t>
            </a:r>
          </a:p>
          <a:p>
            <a:r>
              <a:rPr lang="lv-LV" sz="2000" b="0" strike="noStrike" spc="-1" dirty="0" smtClean="0">
                <a:latin typeface="arial"/>
              </a:rPr>
              <a:t>Tās ietver:</a:t>
            </a:r>
          </a:p>
          <a:p>
            <a:r>
              <a:rPr lang="lv-LV" sz="2000" b="0" strike="noStrike" spc="-1" dirty="0" smtClean="0">
                <a:latin typeface="arial"/>
              </a:rPr>
              <a:t>- pagaidu pasākumus, kas var būt nepieciešami situācijās, kad ir jārīkojas ātri, jo pastāv nopietna kaitējuma risks patērētāju kolektīvajām interesēm;</a:t>
            </a:r>
          </a:p>
          <a:p>
            <a:r>
              <a:rPr lang="lv-LV" sz="2000" b="0" strike="noStrike" spc="-1" dirty="0" smtClean="0">
                <a:latin typeface="arial"/>
              </a:rPr>
              <a:t>- pasākumus, kuru mērķis ir panākt un pieņemt no tirgotājiem brīvprātīgu apņemšanos pārtraukt pārkāpumu, tostarp korektīvās saistības, kas ne tikai izbeidz pārkāpumu, bet arī efektīvi atrisina patērētāju individuālās situācijas;</a:t>
            </a:r>
          </a:p>
          <a:p>
            <a:r>
              <a:rPr lang="lv-LV" sz="2000" b="0" strike="noStrike" spc="-1" dirty="0" smtClean="0">
                <a:latin typeface="arial"/>
              </a:rPr>
              <a:t>- patērētāju informēšanu par to, kā meklēt kompensāciju;</a:t>
            </a:r>
          </a:p>
          <a:p>
            <a:r>
              <a:rPr lang="lv-LV" sz="2000" b="0" strike="noStrike" spc="-1" dirty="0" smtClean="0">
                <a:latin typeface="arial"/>
              </a:rPr>
              <a:t>- pilnvaras likt izbeigt pārkāpumus un panākt pārkāpuma izbeigšanu;</a:t>
            </a:r>
          </a:p>
          <a:p>
            <a:r>
              <a:rPr lang="lv-LV" sz="2000" b="0" strike="noStrike" spc="-1" dirty="0" smtClean="0">
                <a:latin typeface="arial"/>
              </a:rPr>
              <a:t>- pilnvaras uzlikt soda naudas vai periodiskus soda maksājumus.</a:t>
            </a:r>
          </a:p>
          <a:p>
            <a:r>
              <a:rPr lang="lv-LV" sz="2000" b="0" strike="noStrike" spc="-1" dirty="0" smtClean="0">
                <a:latin typeface="arial"/>
              </a:rPr>
              <a:t> </a:t>
            </a:r>
          </a:p>
          <a:p>
            <a:r>
              <a:rPr lang="lv-LV" sz="2000" b="0" strike="noStrike" spc="-1" dirty="0" smtClean="0">
                <a:latin typeface="arial"/>
              </a:rPr>
              <a:t>Gadījumos, kad nav pieejami citi efektīvi līdzekļi pārkāpuma izbeigšanai vai aizliegšanai un lai izvairītos no nopietna kaitējuma riska patērētāju kolektīvajām interesēm, valsts iestādēm ir šādas papildu pilnvaras:</a:t>
            </a:r>
          </a:p>
          <a:p>
            <a:r>
              <a:rPr lang="lv-LV" sz="2000" b="0" strike="noStrike" spc="-1" dirty="0" smtClean="0">
                <a:latin typeface="arial"/>
              </a:rPr>
              <a:t>- izņemt saturu un ierobežot piekļuvi tiešsaistes resursam vai likt rādīt brīdinājumu;</a:t>
            </a:r>
          </a:p>
          <a:p>
            <a:pPr marL="0" marR="0" lvl="0" indent="0" algn="l" defTabSz="914400" rtl="0" eaLnBrk="1" fontAlgn="auto" latinLnBrk="0" hangingPunct="1">
              <a:lnSpc>
                <a:spcPct val="100000"/>
              </a:lnSpc>
              <a:spcBef>
                <a:spcPts val="0"/>
              </a:spcBef>
              <a:spcAft>
                <a:spcPts val="0"/>
              </a:spcAft>
              <a:buClrTx/>
              <a:buSzTx/>
              <a:buFontTx/>
              <a:buNone/>
              <a:tabLst/>
              <a:defRPr/>
            </a:pPr>
            <a:r>
              <a:rPr lang="lv-LV" sz="2000" b="0" strike="noStrike" spc="-1" dirty="0" smtClean="0">
                <a:latin typeface="arial"/>
              </a:rPr>
              <a:t>- </a:t>
            </a:r>
            <a:r>
              <a:rPr lang="lv-LV" sz="2000" b="0" strike="noStrike" spc="-1" dirty="0" smtClean="0">
                <a:solidFill>
                  <a:srgbClr val="000000"/>
                </a:solidFill>
                <a:latin typeface="Calibri"/>
                <a:ea typeface="+mn-ea"/>
              </a:rPr>
              <a:t>likt </a:t>
            </a:r>
            <a:r>
              <a:rPr lang="lv-LV" sz="2000" b="0" strike="noStrike" spc="-1" dirty="0" err="1" smtClean="0">
                <a:solidFill>
                  <a:srgbClr val="000000"/>
                </a:solidFill>
                <a:latin typeface="Calibri"/>
                <a:ea typeface="+mn-ea"/>
              </a:rPr>
              <a:t>hostinga</a:t>
            </a:r>
            <a:r>
              <a:rPr lang="lv-LV" sz="2000" b="0" strike="noStrike" spc="-1" dirty="0" smtClean="0">
                <a:solidFill>
                  <a:srgbClr val="000000"/>
                </a:solidFill>
                <a:latin typeface="Calibri"/>
                <a:ea typeface="+mn-ea"/>
              </a:rPr>
              <a:t> kompānijai izņemt/bloķēt/ierobežot piekļuvi</a:t>
            </a:r>
            <a:r>
              <a:rPr lang="lv-LV" sz="2000" b="0" strike="noStrike" spc="-1" baseline="0" dirty="0" smtClean="0">
                <a:solidFill>
                  <a:schemeClr val="tx1"/>
                </a:solidFill>
                <a:latin typeface="arial"/>
                <a:ea typeface="+mn-ea"/>
              </a:rPr>
              <a:t> </a:t>
            </a:r>
            <a:r>
              <a:rPr lang="lv-LV" sz="2000" b="0" strike="noStrike" spc="-1" dirty="0" smtClean="0">
                <a:latin typeface="arial"/>
              </a:rPr>
              <a:t>tiešsaistes resursam, un</a:t>
            </a:r>
          </a:p>
          <a:p>
            <a:pPr marL="0" marR="0" lvl="0" indent="0" algn="l" defTabSz="914400" rtl="0" eaLnBrk="1" fontAlgn="auto" latinLnBrk="0" hangingPunct="1">
              <a:lnSpc>
                <a:spcPct val="100000"/>
              </a:lnSpc>
              <a:spcBef>
                <a:spcPts val="0"/>
              </a:spcBef>
              <a:spcAft>
                <a:spcPts val="0"/>
              </a:spcAft>
              <a:buClrTx/>
              <a:buSzTx/>
              <a:buFontTx/>
              <a:buNone/>
              <a:tabLst/>
              <a:defRPr/>
            </a:pPr>
            <a:r>
              <a:rPr lang="lv-LV" sz="2000" b="0" strike="noStrike" spc="-1" dirty="0" smtClean="0">
                <a:latin typeface="arial"/>
              </a:rPr>
              <a:t>- </a:t>
            </a:r>
            <a:r>
              <a:rPr lang="lv-LV" sz="2000" b="0" strike="noStrike" spc="-1" dirty="0" smtClean="0">
                <a:solidFill>
                  <a:srgbClr val="000000"/>
                </a:solidFill>
                <a:latin typeface="Calibri"/>
                <a:ea typeface="+mn-ea"/>
              </a:rPr>
              <a:t>likt domēnu reģistriem dzēst domēna nosaukumu</a:t>
            </a:r>
            <a:r>
              <a:rPr lang="lv-LV" sz="2000" b="0" strike="noStrike" spc="-1" dirty="0" smtClean="0">
                <a:latin typeface="arial"/>
              </a:rPr>
              <a:t>.</a:t>
            </a:r>
            <a:endParaRPr lang="lv-LV" sz="2000" b="0" strike="noStrike" spc="-1" dirty="0">
              <a:latin typeface="arial"/>
            </a:endParaRPr>
          </a:p>
        </p:txBody>
      </p:sp>
      <p:sp>
        <p:nvSpPr>
          <p:cNvPr id="825" name="CustomShape 3"/>
          <p:cNvSpPr/>
          <p:nvPr/>
        </p:nvSpPr>
        <p:spPr>
          <a:xfrm>
            <a:off x="3850560" y="9428760"/>
            <a:ext cx="2939760" cy="492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C818F193-C1BA-4E11-907E-77B70EB13419}" type="slidenum">
              <a:rPr lang="lv-LV" sz="1200" b="0" strike="noStrike" spc="-1">
                <a:solidFill>
                  <a:srgbClr val="000000"/>
                </a:solidFill>
                <a:latin typeface="+mn-lt"/>
                <a:ea typeface="+mn-ea"/>
              </a:rPr>
              <a:t>48</a:t>
            </a:fld>
            <a:endParaRPr lang="lv-LV" sz="1200" b="0" strike="noStrike" spc="-1">
              <a:latin typeface="arial"/>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6" name="PlaceHolder 1"/>
          <p:cNvSpPr>
            <a:spLocks noGrp="1" noRot="1" noChangeAspect="1"/>
          </p:cNvSpPr>
          <p:nvPr>
            <p:ph type="sldImg"/>
          </p:nvPr>
        </p:nvSpPr>
        <p:spPr>
          <a:xfrm>
            <a:off x="423863" y="1241425"/>
            <a:ext cx="5943600" cy="3343275"/>
          </a:xfrm>
          <a:prstGeom prst="rect">
            <a:avLst/>
          </a:prstGeom>
        </p:spPr>
      </p:sp>
      <p:sp>
        <p:nvSpPr>
          <p:cNvPr id="827" name="PlaceHolder 2"/>
          <p:cNvSpPr>
            <a:spLocks noGrp="1"/>
          </p:cNvSpPr>
          <p:nvPr>
            <p:ph type="body"/>
          </p:nvPr>
        </p:nvSpPr>
        <p:spPr>
          <a:xfrm>
            <a:off x="679680" y="4777200"/>
            <a:ext cx="5432400" cy="3902760"/>
          </a:xfrm>
          <a:prstGeom prst="rect">
            <a:avLst/>
          </a:prstGeom>
        </p:spPr>
        <p:txBody>
          <a:bodyPr lIns="0" tIns="0" rIns="0" bIns="0">
            <a:noAutofit/>
          </a:bodyPr>
          <a:lstStyle/>
          <a:p>
            <a:r>
              <a:rPr lang="lv-LV" sz="2000" dirty="0" smtClean="0"/>
              <a:t/>
            </a:r>
            <a:br>
              <a:rPr lang="lv-LV" sz="2000" dirty="0" smtClean="0"/>
            </a:br>
            <a:r>
              <a:rPr lang="lv-LV" sz="1200" b="0" i="0" kern="1200" dirty="0" smtClean="0">
                <a:solidFill>
                  <a:schemeClr val="tx1"/>
                </a:solidFill>
                <a:effectLst/>
                <a:latin typeface="+mn-lt"/>
                <a:ea typeface="+mn-ea"/>
                <a:cs typeface="+mn-cs"/>
              </a:rPr>
              <a:t>Protams, valsts iestādēm nav </a:t>
            </a:r>
            <a:r>
              <a:rPr lang="lv-LV" sz="1200" b="0" i="0" kern="1200" smtClean="0">
                <a:solidFill>
                  <a:schemeClr val="tx1"/>
                </a:solidFill>
                <a:effectLst/>
                <a:latin typeface="+mn-lt"/>
                <a:ea typeface="+mn-ea"/>
                <a:cs typeface="+mn-cs"/>
              </a:rPr>
              <a:t>pilnīgas brīvības</a:t>
            </a:r>
            <a:r>
              <a:rPr lang="lv-LV" sz="1200" b="0" i="0" kern="1200" dirty="0" smtClean="0">
                <a:solidFill>
                  <a:schemeClr val="tx1"/>
                </a:solidFill>
                <a:effectLst/>
                <a:latin typeface="+mn-lt"/>
                <a:ea typeface="+mn-ea"/>
                <a:cs typeface="+mn-cs"/>
              </a:rPr>
              <a:t>, izmantojot iepriekš minētās pilnvaras. Pilnvaru izpildei jābūt samērīgai un adekvātai, ņemot vērā pārkāpumu raksturu un kopējo faktisko vai iespējamo kaitējumu. Kompetentajām iestādēm būtu jāņem vērā arī visi lietas fakti un apstākļi un jāizvēlas vispiemērotākie pasākumi, kas ir būtiski pārkāpuma novēršanai. Turklāt, īstenojot obligātās pilnvaras, iestādēm vajadzētu panākt atbilstošu līdzsvaru starp augstu patērētāju aizsardzības līmeni, uzņēmējdarbības brīvību un informācijas brīvību.</a:t>
            </a:r>
            <a:endParaRPr lang="lv-LV" sz="2000" b="0" strike="noStrike" spc="-1" dirty="0">
              <a:latin typeface="arial"/>
            </a:endParaRPr>
          </a:p>
        </p:txBody>
      </p:sp>
      <p:sp>
        <p:nvSpPr>
          <p:cNvPr id="828" name="CustomShape 3"/>
          <p:cNvSpPr/>
          <p:nvPr/>
        </p:nvSpPr>
        <p:spPr>
          <a:xfrm>
            <a:off x="3850560" y="9428760"/>
            <a:ext cx="2939760" cy="492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003F6952-7607-4013-BCF7-6482913A927A}" type="slidenum">
              <a:rPr lang="lv-LV" sz="1200" b="0" strike="noStrike" spc="-1">
                <a:solidFill>
                  <a:srgbClr val="000000"/>
                </a:solidFill>
                <a:latin typeface="+mn-lt"/>
                <a:ea typeface="+mn-ea"/>
              </a:rPr>
              <a:t>49</a:t>
            </a:fld>
            <a:endParaRPr lang="lv-LV" sz="1200" b="0" strike="noStrike" spc="-1">
              <a:latin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 name="PlaceHolder 1"/>
          <p:cNvSpPr>
            <a:spLocks noGrp="1" noRot="1" noChangeAspect="1"/>
          </p:cNvSpPr>
          <p:nvPr>
            <p:ph type="sldImg"/>
          </p:nvPr>
        </p:nvSpPr>
        <p:spPr>
          <a:xfrm>
            <a:off x="422275" y="1241425"/>
            <a:ext cx="5949950" cy="3346450"/>
          </a:xfrm>
          <a:prstGeom prst="rect">
            <a:avLst/>
          </a:prstGeom>
        </p:spPr>
      </p:sp>
      <p:sp>
        <p:nvSpPr>
          <p:cNvPr id="686" name="PlaceHolder 2"/>
          <p:cNvSpPr>
            <a:spLocks noGrp="1"/>
          </p:cNvSpPr>
          <p:nvPr>
            <p:ph type="body"/>
          </p:nvPr>
        </p:nvSpPr>
        <p:spPr>
          <a:xfrm>
            <a:off x="679680" y="4777200"/>
            <a:ext cx="5435640" cy="3906000"/>
          </a:xfrm>
          <a:prstGeom prst="rect">
            <a:avLst/>
          </a:prstGeom>
        </p:spPr>
        <p:txBody>
          <a:bodyPr lIns="0" tIns="0" rIns="0" bIns="0">
            <a:noAutofit/>
          </a:bodyPr>
          <a:lstStyle/>
          <a:p>
            <a:endParaRPr lang="lv-LV" sz="2000" b="0" strike="noStrike" spc="-1" dirty="0" smtClean="0">
              <a:latin typeface="arial"/>
            </a:endParaRPr>
          </a:p>
          <a:p>
            <a:r>
              <a:rPr lang="lv-LV" sz="2000" b="0" strike="noStrike" spc="-1" dirty="0" smtClean="0">
                <a:latin typeface="arial"/>
              </a:rPr>
              <a:t>Šeit ir saraksts ar galvenajiem ES tiesību aktiem patērētāju aizsardzības jomā, kurus mēs apspriedīsim šajā nodarbībā. Tagad mēs sniegsim īsu ievadu,</a:t>
            </a:r>
            <a:r>
              <a:rPr lang="lv-LV" sz="2000" b="0" strike="noStrike" spc="-1" baseline="0" dirty="0" smtClean="0">
                <a:latin typeface="arial"/>
              </a:rPr>
              <a:t> bet</a:t>
            </a:r>
            <a:r>
              <a:rPr lang="lv-LV" sz="2000" b="0" strike="noStrike" spc="-1" dirty="0" smtClean="0">
                <a:latin typeface="arial"/>
              </a:rPr>
              <a:t> vissvarīgākās tēmas vēlāk aplūkosim citās nodarbībās.</a:t>
            </a:r>
            <a:endParaRPr lang="lv-LV" sz="2000" b="0" strike="noStrike" spc="-1" dirty="0">
              <a:latin typeface="arial"/>
            </a:endParaRPr>
          </a:p>
        </p:txBody>
      </p:sp>
      <p:sp>
        <p:nvSpPr>
          <p:cNvPr id="687" name="CustomShape 3"/>
          <p:cNvSpPr/>
          <p:nvPr/>
        </p:nvSpPr>
        <p:spPr>
          <a:xfrm>
            <a:off x="3850560" y="9428760"/>
            <a:ext cx="2943000" cy="495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2BE35DC9-EA3A-413C-9367-AF4634996F41}" type="slidenum">
              <a:rPr lang="lv-LV" sz="1200" b="0" strike="noStrike" spc="-1">
                <a:solidFill>
                  <a:srgbClr val="000000"/>
                </a:solidFill>
                <a:latin typeface="+mn-lt"/>
                <a:ea typeface="+mn-ea"/>
              </a:rPr>
              <a:t>5</a:t>
            </a:fld>
            <a:endParaRPr lang="lv-LV" sz="1200" b="0" strike="noStrike" spc="-1">
              <a:latin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1" name="PlaceHolder 1"/>
          <p:cNvSpPr>
            <a:spLocks noGrp="1" noRot="1" noChangeAspect="1"/>
          </p:cNvSpPr>
          <p:nvPr>
            <p:ph type="sldImg"/>
          </p:nvPr>
        </p:nvSpPr>
        <p:spPr>
          <a:xfrm>
            <a:off x="422275" y="1241425"/>
            <a:ext cx="5949950" cy="3346450"/>
          </a:xfrm>
          <a:prstGeom prst="rect">
            <a:avLst/>
          </a:prstGeom>
        </p:spPr>
      </p:sp>
      <p:sp>
        <p:nvSpPr>
          <p:cNvPr id="692" name="PlaceHolder 2"/>
          <p:cNvSpPr>
            <a:spLocks noGrp="1"/>
          </p:cNvSpPr>
          <p:nvPr>
            <p:ph type="body"/>
          </p:nvPr>
        </p:nvSpPr>
        <p:spPr>
          <a:xfrm>
            <a:off x="679680" y="4777200"/>
            <a:ext cx="5435640" cy="3906000"/>
          </a:xfrm>
          <a:prstGeom prst="rect">
            <a:avLst/>
          </a:prstGeom>
        </p:spPr>
        <p:txBody>
          <a:bodyPr lIns="0" tIns="0" rIns="0" bIns="0">
            <a:noAutofit/>
          </a:bodyPr>
          <a:lstStyle/>
          <a:p>
            <a:endParaRPr lang="lv-LV" sz="2000" b="0" strike="noStrike" spc="-1" dirty="0" smtClean="0">
              <a:latin typeface="arial"/>
            </a:endParaRPr>
          </a:p>
          <a:p>
            <a:r>
              <a:rPr lang="lv-LV" sz="2000" b="0" strike="noStrike" spc="-1" dirty="0" smtClean="0">
                <a:latin typeface="arial"/>
              </a:rPr>
              <a:t>Mēs apskatīsim ES likumdošanas aktus atbilstoši galvenajām problēmām, kuras ar tiem paredzēts atrisināt. Šajā slaidā varat redzēt piemērus situācijām, kurās var rasties patērētāju problēmas.</a:t>
            </a:r>
            <a:endParaRPr lang="lv-LV" sz="2000" b="0" strike="noStrike" spc="-1" dirty="0">
              <a:latin typeface="arial"/>
            </a:endParaRPr>
          </a:p>
        </p:txBody>
      </p:sp>
      <p:sp>
        <p:nvSpPr>
          <p:cNvPr id="693" name="CustomShape 3"/>
          <p:cNvSpPr/>
          <p:nvPr/>
        </p:nvSpPr>
        <p:spPr>
          <a:xfrm>
            <a:off x="3850560" y="9428760"/>
            <a:ext cx="2943000" cy="495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748CA930-DFEF-416F-AA01-3FE64E633496}" type="slidenum">
              <a:rPr lang="lv-LV" sz="1200" b="0" strike="noStrike" spc="-1">
                <a:solidFill>
                  <a:srgbClr val="000000"/>
                </a:solidFill>
                <a:latin typeface="+mn-lt"/>
                <a:ea typeface="+mn-ea"/>
              </a:rPr>
              <a:t>6</a:t>
            </a:fld>
            <a:endParaRPr lang="lv-LV" sz="1200" b="0" strike="noStrike" spc="-1">
              <a:latin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4" name="PlaceHolder 1"/>
          <p:cNvSpPr>
            <a:spLocks noGrp="1" noRot="1" noChangeAspect="1"/>
          </p:cNvSpPr>
          <p:nvPr>
            <p:ph type="sldImg"/>
          </p:nvPr>
        </p:nvSpPr>
        <p:spPr>
          <a:xfrm>
            <a:off x="423863" y="1241425"/>
            <a:ext cx="5943600" cy="3343275"/>
          </a:xfrm>
          <a:prstGeom prst="rect">
            <a:avLst/>
          </a:prstGeom>
        </p:spPr>
      </p:sp>
      <p:sp>
        <p:nvSpPr>
          <p:cNvPr id="695" name="PlaceHolder 2"/>
          <p:cNvSpPr>
            <a:spLocks noGrp="1"/>
          </p:cNvSpPr>
          <p:nvPr>
            <p:ph type="body"/>
          </p:nvPr>
        </p:nvSpPr>
        <p:spPr>
          <a:xfrm>
            <a:off x="679680" y="4777200"/>
            <a:ext cx="5432400" cy="3902760"/>
          </a:xfrm>
          <a:prstGeom prst="rect">
            <a:avLst/>
          </a:prstGeom>
        </p:spPr>
        <p:txBody>
          <a:bodyPr lIns="0" tIns="0" rIns="0" bIns="0">
            <a:noAutofit/>
          </a:bodyPr>
          <a:lstStyle/>
          <a:p>
            <a:r>
              <a:rPr lang="lv-LV" sz="2000" dirty="0" smtClean="0"/>
              <a:t>Pirmā problēma,  kuru mēs pārrunāsim, ir informācijas nelīdzsvarotības problēma starp tirgotāju un patērētāju. </a:t>
            </a:r>
          </a:p>
          <a:p>
            <a:endParaRPr lang="lv-LV" sz="2000" dirty="0" smtClean="0"/>
          </a:p>
          <a:p>
            <a:r>
              <a:rPr lang="lv-LV" sz="2000" dirty="0" smtClean="0"/>
              <a:t>Mūsdienās patērētājiem ir pieejams</a:t>
            </a:r>
            <a:r>
              <a:rPr lang="lv-LV" sz="2000" baseline="0" dirty="0" smtClean="0"/>
              <a:t> liels</a:t>
            </a:r>
            <a:r>
              <a:rPr lang="lv-LV" sz="2000" dirty="0" smtClean="0"/>
              <a:t> daudzums preču. Vairumā gadījumu parasts patērētājs bez papildu palīdzības daudz nezinās par produktu galvenajām īpašībām. </a:t>
            </a:r>
          </a:p>
          <a:p>
            <a:r>
              <a:rPr lang="lv-LV" sz="2000" dirty="0" smtClean="0"/>
              <a:t>Pajautājiet sev, cik daudz jūs kā patērētājs varēsiet pastāstīt par maizes kukulīti, vienkārši to aplūkojot vai pat to</a:t>
            </a:r>
            <a:r>
              <a:rPr lang="lv-LV" sz="2000" baseline="0" dirty="0" smtClean="0"/>
              <a:t> </a:t>
            </a:r>
            <a:r>
              <a:rPr lang="lv-LV" sz="2000" dirty="0" smtClean="0"/>
              <a:t>rūpīgi pārbaudot veikalā? Vai varēsiet uzzināt par tā sastāvu, garšu vai to, cik tas ir veselīgs? </a:t>
            </a:r>
          </a:p>
          <a:p>
            <a:endParaRPr lang="lv-LV" sz="2000" dirty="0" smtClean="0"/>
          </a:p>
          <a:p>
            <a:r>
              <a:rPr lang="lv-LV" sz="2000" dirty="0" smtClean="0"/>
              <a:t>Atbilde noteikti ir nē. Jums ir nepieciešama papildu informācija par produktu, tāpēc šodien šī pamatinformācija jums jau tiek sniegta uz gandrīz visu tirgū pieejamo produktu iepakojuma, ieskaitot pārtiku, apģērbu, apavus, elektroniku, transportu utt.</a:t>
            </a:r>
          </a:p>
          <a:p>
            <a:r>
              <a:rPr lang="lv-LV" sz="2000" dirty="0" smtClean="0"/>
              <a:t> Bet pat liels informācijas daudzums joprojām neatspoguļos visu patiesību par produktu. Šim nolūkam patērētājam produkts kādu laiku būs jālieto, un pat tad, ja produkts izskatās perfekti uz papīra, lietojot to ikdienā, var padarīties produkta slēptie defekti. </a:t>
            </a:r>
          </a:p>
          <a:p>
            <a:endParaRPr lang="lv-LV" sz="2000" dirty="0" smtClean="0"/>
          </a:p>
          <a:p>
            <a:r>
              <a:rPr lang="lv-LV" sz="2000" dirty="0" smtClean="0"/>
              <a:t>Tā mums jāsecina, ka patērētājs parasti nespēj pilnībā novērtēt preču drošību, kvalitāti un atbilstību pirms preces faktiski tiek iegādātas un kādu laiku izmantotas.</a:t>
            </a:r>
            <a:endParaRPr lang="lv-LV" sz="2000" b="0" strike="noStrike" spc="-1" dirty="0">
              <a:latin typeface="arial"/>
            </a:endParaRPr>
          </a:p>
        </p:txBody>
      </p:sp>
      <p:sp>
        <p:nvSpPr>
          <p:cNvPr id="696" name="CustomShape 3"/>
          <p:cNvSpPr/>
          <p:nvPr/>
        </p:nvSpPr>
        <p:spPr>
          <a:xfrm>
            <a:off x="3850560" y="9428760"/>
            <a:ext cx="2939760" cy="492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36F8CDDF-0C29-49A4-91BD-3A97C39E48B3}" type="slidenum">
              <a:rPr lang="lv-LV" sz="1200" b="0" strike="noStrike" spc="-1">
                <a:solidFill>
                  <a:srgbClr val="000000"/>
                </a:solidFill>
                <a:latin typeface="+mn-lt"/>
                <a:ea typeface="+mn-ea"/>
              </a:rPr>
              <a:t>7</a:t>
            </a:fld>
            <a:endParaRPr lang="lv-LV" sz="1200" b="0" strike="noStrike" spc="-1">
              <a:latin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7" name="PlaceHolder 1"/>
          <p:cNvSpPr>
            <a:spLocks noGrp="1" noRot="1" noChangeAspect="1"/>
          </p:cNvSpPr>
          <p:nvPr>
            <p:ph type="sldImg"/>
          </p:nvPr>
        </p:nvSpPr>
        <p:spPr>
          <a:xfrm>
            <a:off x="423863" y="1241425"/>
            <a:ext cx="5943600" cy="3343275"/>
          </a:xfrm>
          <a:prstGeom prst="rect">
            <a:avLst/>
          </a:prstGeom>
        </p:spPr>
      </p:sp>
      <p:sp>
        <p:nvSpPr>
          <p:cNvPr id="698" name="PlaceHolder 2"/>
          <p:cNvSpPr>
            <a:spLocks noGrp="1"/>
          </p:cNvSpPr>
          <p:nvPr>
            <p:ph type="body"/>
          </p:nvPr>
        </p:nvSpPr>
        <p:spPr>
          <a:xfrm>
            <a:off x="679680" y="4777200"/>
            <a:ext cx="5432400" cy="3902760"/>
          </a:xfrm>
          <a:prstGeom prst="rect">
            <a:avLst/>
          </a:prstGeom>
        </p:spPr>
        <p:txBody>
          <a:bodyPr lIns="0" tIns="0" rIns="0" bIns="0">
            <a:noAutofit/>
          </a:bodyPr>
          <a:lstStyle/>
          <a:p>
            <a:r>
              <a:rPr lang="lv-LV" sz="2000" dirty="0" smtClean="0"/>
              <a:t/>
            </a:r>
            <a:br>
              <a:rPr lang="lv-LV" sz="2000" dirty="0" smtClean="0"/>
            </a:br>
            <a:r>
              <a:rPr lang="lv-LV" sz="1200" b="0" i="0" kern="1200" dirty="0" smtClean="0">
                <a:solidFill>
                  <a:schemeClr val="tx1"/>
                </a:solidFill>
                <a:effectLst/>
                <a:latin typeface="+mn-lt"/>
                <a:ea typeface="+mn-ea"/>
                <a:cs typeface="+mn-cs"/>
              </a:rPr>
              <a:t>Tātad, kā atrisināt šo problēmu?</a:t>
            </a:r>
          </a:p>
          <a:p>
            <a:r>
              <a:rPr lang="lv-LV" sz="1200" b="0" i="0" kern="1200" dirty="0" smtClean="0">
                <a:solidFill>
                  <a:schemeClr val="tx1"/>
                </a:solidFill>
                <a:effectLst/>
                <a:latin typeface="+mn-lt"/>
                <a:ea typeface="+mn-ea"/>
                <a:cs typeface="+mn-cs"/>
              </a:rPr>
              <a:t>Viena pieeja, kurai mēs jau </a:t>
            </a:r>
            <a:r>
              <a:rPr lang="lv-LV" sz="1200" b="0" i="0" kern="1200" dirty="0" err="1" smtClean="0">
                <a:solidFill>
                  <a:schemeClr val="tx1"/>
                </a:solidFill>
                <a:effectLst/>
                <a:latin typeface="+mn-lt"/>
                <a:ea typeface="+mn-ea"/>
                <a:cs typeface="+mn-cs"/>
              </a:rPr>
              <a:t>pieskārāmies</a:t>
            </a:r>
            <a:r>
              <a:rPr lang="lv-LV" sz="1200" b="0" i="0" kern="1200" dirty="0" smtClean="0">
                <a:solidFill>
                  <a:schemeClr val="tx1"/>
                </a:solidFill>
                <a:effectLst/>
                <a:latin typeface="+mn-lt"/>
                <a:ea typeface="+mn-ea"/>
                <a:cs typeface="+mn-cs"/>
              </a:rPr>
              <a:t>, ir preču tirgotāju</a:t>
            </a:r>
            <a:r>
              <a:rPr lang="lv-LV" sz="1200" b="0" i="0" kern="1200" baseline="0" dirty="0" smtClean="0">
                <a:solidFill>
                  <a:schemeClr val="tx1"/>
                </a:solidFill>
                <a:effectLst/>
                <a:latin typeface="+mn-lt"/>
                <a:ea typeface="+mn-ea"/>
                <a:cs typeface="+mn-cs"/>
              </a:rPr>
              <a:t> un</a:t>
            </a:r>
            <a:r>
              <a:rPr lang="lv-LV" sz="1200" b="0" i="0" kern="1200" dirty="0" smtClean="0">
                <a:solidFill>
                  <a:schemeClr val="tx1"/>
                </a:solidFill>
                <a:effectLst/>
                <a:latin typeface="+mn-lt"/>
                <a:ea typeface="+mn-ea"/>
                <a:cs typeface="+mn-cs"/>
              </a:rPr>
              <a:t> ražotāju pienākums sniegt patērētājiem noteiktu informāciju. Tomēr šī pieeja nav pietiekama, jo dažreiz sniegtā informācija par produktu joprojām nav pietiekama, turklāt informācijas prasību ieviešana neatrisina defektu problēmu, kas kļūst acīmredzama pēc preces piegādes. </a:t>
            </a:r>
          </a:p>
          <a:p>
            <a:endParaRPr lang="lv-LV" sz="1200" b="0" i="0" kern="1200" dirty="0" smtClean="0">
              <a:solidFill>
                <a:schemeClr val="tx1"/>
              </a:solidFill>
              <a:effectLst/>
              <a:latin typeface="+mn-lt"/>
              <a:ea typeface="+mn-ea"/>
              <a:cs typeface="+mn-cs"/>
            </a:endParaRPr>
          </a:p>
          <a:p>
            <a:r>
              <a:rPr lang="lv-LV" sz="1200" b="0" i="0" kern="1200" dirty="0" smtClean="0">
                <a:solidFill>
                  <a:schemeClr val="tx1"/>
                </a:solidFill>
                <a:effectLst/>
                <a:latin typeface="+mn-lt"/>
                <a:ea typeface="+mn-ea"/>
                <a:cs typeface="+mn-cs"/>
              </a:rPr>
              <a:t>Lai to atrisinātu, mums vēl vairāk jāmudina tirgotāji, uzņemties sava veida atbildību situācijās, kad preces defekts atklājās pēc tās piegādes.</a:t>
            </a:r>
          </a:p>
          <a:p>
            <a:r>
              <a:rPr lang="lv-LV" sz="1200" b="0" i="0" kern="1200" dirty="0" smtClean="0">
                <a:solidFill>
                  <a:schemeClr val="tx1"/>
                </a:solidFill>
                <a:effectLst/>
                <a:latin typeface="+mn-lt"/>
                <a:ea typeface="+mn-ea"/>
                <a:cs typeface="+mn-cs"/>
              </a:rPr>
              <a:t>Ir divas ES direktīvas, kas risina šo problēmu.</a:t>
            </a:r>
            <a:endParaRPr lang="lv-LV" sz="2000" b="0" strike="noStrike" spc="-1" dirty="0">
              <a:latin typeface="arial"/>
            </a:endParaRPr>
          </a:p>
        </p:txBody>
      </p:sp>
      <p:sp>
        <p:nvSpPr>
          <p:cNvPr id="699" name="CustomShape 3"/>
          <p:cNvSpPr/>
          <p:nvPr/>
        </p:nvSpPr>
        <p:spPr>
          <a:xfrm>
            <a:off x="3850560" y="9428760"/>
            <a:ext cx="2939760" cy="492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C0190FAF-9C98-4370-ADAE-5ED0E1714A2D}" type="slidenum">
              <a:rPr lang="lv-LV" sz="1200" b="0" strike="noStrike" spc="-1">
                <a:solidFill>
                  <a:srgbClr val="000000"/>
                </a:solidFill>
                <a:latin typeface="+mn-lt"/>
                <a:ea typeface="+mn-ea"/>
              </a:rPr>
              <a:t>8</a:t>
            </a:fld>
            <a:endParaRPr lang="lv-LV" sz="1200" b="0" strike="noStrike" spc="-1">
              <a:latin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0" name="PlaceHolder 1"/>
          <p:cNvSpPr>
            <a:spLocks noGrp="1" noRot="1" noChangeAspect="1"/>
          </p:cNvSpPr>
          <p:nvPr>
            <p:ph type="sldImg"/>
          </p:nvPr>
        </p:nvSpPr>
        <p:spPr>
          <a:xfrm>
            <a:off x="422275" y="1241425"/>
            <a:ext cx="5949950" cy="3346450"/>
          </a:xfrm>
          <a:prstGeom prst="rect">
            <a:avLst/>
          </a:prstGeom>
        </p:spPr>
      </p:sp>
      <p:sp>
        <p:nvSpPr>
          <p:cNvPr id="701" name="PlaceHolder 2"/>
          <p:cNvSpPr>
            <a:spLocks noGrp="1"/>
          </p:cNvSpPr>
          <p:nvPr>
            <p:ph type="body"/>
          </p:nvPr>
        </p:nvSpPr>
        <p:spPr>
          <a:xfrm>
            <a:off x="679680" y="4777200"/>
            <a:ext cx="5435640" cy="3906000"/>
          </a:xfrm>
          <a:prstGeom prst="rect">
            <a:avLst/>
          </a:prstGeom>
        </p:spPr>
        <p:txBody>
          <a:bodyPr lIns="0" tIns="0" rIns="0" bIns="0">
            <a:noAutofit/>
          </a:bodyPr>
          <a:lstStyle/>
          <a:p>
            <a:r>
              <a:rPr lang="lv-LV" sz="2000" dirty="0" smtClean="0"/>
              <a:t/>
            </a:r>
            <a:br>
              <a:rPr lang="lv-LV" sz="2000" dirty="0" smtClean="0"/>
            </a:br>
            <a:r>
              <a:rPr lang="lv-LV" sz="1200" b="0" i="0" kern="1200" dirty="0" smtClean="0">
                <a:solidFill>
                  <a:schemeClr val="tx1"/>
                </a:solidFill>
                <a:effectLst/>
                <a:latin typeface="+mn-lt"/>
                <a:ea typeface="+mn-ea"/>
                <a:cs typeface="+mn-cs"/>
              </a:rPr>
              <a:t>Direktīvu, kas nosaka vispārīgas informācijas prasības visiem produktiem, tostarp situācijām, kad līgums tiek noslēgts attālināti vai ārpus tirgotāja uzņēmējdarbības vietas, sauc par Patērētāju tiesību direktīvu. Turklāt Patērētāju tiesību direktīvā ir noteikumi par atteikuma tiesībām, preču piegādi un riska nodošanu, maksājumiem «pēc noklusējuma» un maksu par</a:t>
            </a:r>
            <a:r>
              <a:rPr lang="lv-LV" sz="1200" b="0" i="0" kern="1200" baseline="0" dirty="0" smtClean="0">
                <a:solidFill>
                  <a:schemeClr val="tx1"/>
                </a:solidFill>
                <a:effectLst/>
                <a:latin typeface="+mn-lt"/>
                <a:ea typeface="+mn-ea"/>
                <a:cs typeface="+mn-cs"/>
              </a:rPr>
              <a:t> maksājuma līdzekļu izmantošanu</a:t>
            </a:r>
            <a:r>
              <a:rPr lang="lv-LV" sz="1200" b="0" i="0" kern="1200" dirty="0" smtClean="0">
                <a:solidFill>
                  <a:schemeClr val="tx1"/>
                </a:solidFill>
                <a:effectLst/>
                <a:latin typeface="+mn-lt"/>
                <a:ea typeface="+mn-ea"/>
                <a:cs typeface="+mn-cs"/>
              </a:rPr>
              <a:t>. </a:t>
            </a:r>
          </a:p>
          <a:p>
            <a:endParaRPr lang="lv-LV" sz="1200" b="0" i="0" kern="1200" dirty="0" smtClean="0">
              <a:solidFill>
                <a:schemeClr val="tx1"/>
              </a:solidFill>
              <a:effectLst/>
              <a:latin typeface="+mn-lt"/>
              <a:ea typeface="+mn-ea"/>
              <a:cs typeface="+mn-cs"/>
            </a:endParaRPr>
          </a:p>
          <a:p>
            <a:r>
              <a:rPr lang="lv-LV" sz="1200" b="0" i="0" kern="1200" dirty="0" smtClean="0">
                <a:solidFill>
                  <a:schemeClr val="tx1"/>
                </a:solidFill>
                <a:effectLst/>
                <a:latin typeface="+mn-lt"/>
                <a:ea typeface="+mn-ea"/>
                <a:cs typeface="+mn-cs"/>
              </a:rPr>
              <a:t>Mēs sniegsim jums īsu pārskatu par direktīvas noteikumiem. Tomēr detalizēta informācija par atteikuma tiesību noteikumiem ir iekļauta 4.moduļa 2. nodarbībā. </a:t>
            </a:r>
          </a:p>
          <a:p>
            <a:endParaRPr lang="lv-LV" sz="1200" b="0" i="0" kern="1200" dirty="0" smtClean="0">
              <a:solidFill>
                <a:schemeClr val="tx1"/>
              </a:solidFill>
              <a:effectLst/>
              <a:latin typeface="+mn-lt"/>
              <a:ea typeface="+mn-ea"/>
              <a:cs typeface="+mn-cs"/>
            </a:endParaRPr>
          </a:p>
          <a:p>
            <a:r>
              <a:rPr lang="lv-LV" sz="1200" b="0" i="0" kern="1200" dirty="0" smtClean="0">
                <a:solidFill>
                  <a:schemeClr val="tx1"/>
                </a:solidFill>
                <a:effectLst/>
                <a:latin typeface="+mn-lt"/>
                <a:ea typeface="+mn-ea"/>
                <a:cs typeface="+mn-cs"/>
              </a:rPr>
              <a:t>Lūdzu, ņemiet vērā, ka Patērētāju tiesību direktīva ir maksimālās saskaņošanas direktīva. Tātad tās noteikumiem, piemēram, noteikumiem par atteikuma tiesībām, vajadzētu būt gandrīz identiskiem visu ES dalībvalstu tiesību aktos.</a:t>
            </a:r>
            <a:endParaRPr lang="lv-LV" sz="2000" b="0" strike="noStrike" spc="-1" dirty="0">
              <a:latin typeface="arial"/>
            </a:endParaRPr>
          </a:p>
        </p:txBody>
      </p:sp>
      <p:sp>
        <p:nvSpPr>
          <p:cNvPr id="702" name="CustomShape 3"/>
          <p:cNvSpPr/>
          <p:nvPr/>
        </p:nvSpPr>
        <p:spPr>
          <a:xfrm>
            <a:off x="3850560" y="9428760"/>
            <a:ext cx="2943000" cy="495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D4010292-7FAA-4DAA-B7F0-C2BF9B5188C8}" type="slidenum">
              <a:rPr lang="lv-LV" sz="1200" b="0" strike="noStrike" spc="-1">
                <a:solidFill>
                  <a:srgbClr val="000000"/>
                </a:solidFill>
                <a:latin typeface="+mn-lt"/>
                <a:ea typeface="+mn-ea"/>
              </a:rPr>
              <a:t>9</a:t>
            </a:fld>
            <a:endParaRPr lang="lv-LV" sz="1200" b="0" strike="noStrike" spc="-1">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24"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lv-LV" sz="3200" b="0" strike="noStrike" spc="-1">
              <a:latin typeface="arial"/>
            </a:endParaRPr>
          </a:p>
        </p:txBody>
      </p:sp>
      <p:sp>
        <p:nvSpPr>
          <p:cNvPr id="25"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27"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lv-LV" sz="3200" b="0" strike="noStrike" spc="-1">
              <a:latin typeface="arial"/>
            </a:endParaRPr>
          </a:p>
        </p:txBody>
      </p:sp>
      <p:sp>
        <p:nvSpPr>
          <p:cNvPr id="28"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lv-LV" sz="3200" b="0" strike="noStrike" spc="-1">
              <a:latin typeface="arial"/>
            </a:endParaRPr>
          </a:p>
        </p:txBody>
      </p:sp>
      <p:sp>
        <p:nvSpPr>
          <p:cNvPr id="29"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lv-LV" sz="3200" b="0" strike="noStrike" spc="-1">
              <a:latin typeface="arial"/>
            </a:endParaRPr>
          </a:p>
        </p:txBody>
      </p:sp>
      <p:sp>
        <p:nvSpPr>
          <p:cNvPr id="30"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32"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lv-LV" sz="3200" b="0" strike="noStrike" spc="-1">
              <a:latin typeface="arial"/>
            </a:endParaRPr>
          </a:p>
        </p:txBody>
      </p:sp>
      <p:sp>
        <p:nvSpPr>
          <p:cNvPr id="33"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lv-LV" sz="3200" b="0" strike="noStrike" spc="-1">
              <a:latin typeface="arial"/>
            </a:endParaRPr>
          </a:p>
        </p:txBody>
      </p:sp>
      <p:sp>
        <p:nvSpPr>
          <p:cNvPr id="34"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lv-LV" sz="3200" b="0" strike="noStrike" spc="-1">
              <a:latin typeface="arial"/>
            </a:endParaRPr>
          </a:p>
        </p:txBody>
      </p:sp>
      <p:sp>
        <p:nvSpPr>
          <p:cNvPr id="35"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lv-LV" sz="3200" b="0" strike="noStrike" spc="-1">
              <a:latin typeface="arial"/>
            </a:endParaRPr>
          </a:p>
        </p:txBody>
      </p:sp>
      <p:sp>
        <p:nvSpPr>
          <p:cNvPr id="36"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lv-LV" sz="3200" b="0" strike="noStrike" spc="-1">
              <a:latin typeface="arial"/>
            </a:endParaRPr>
          </a:p>
        </p:txBody>
      </p:sp>
      <p:sp>
        <p:nvSpPr>
          <p:cNvPr id="37"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41"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lv-LV"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43"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45"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lv-LV" sz="3200" b="0" strike="noStrike" spc="-1">
              <a:latin typeface="arial"/>
            </a:endParaRPr>
          </a:p>
        </p:txBody>
      </p:sp>
      <p:sp>
        <p:nvSpPr>
          <p:cNvPr id="46"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609480" y="273600"/>
            <a:ext cx="10972440" cy="5307840"/>
          </a:xfrm>
          <a:prstGeom prst="rect">
            <a:avLst/>
          </a:prstGeom>
        </p:spPr>
        <p:txBody>
          <a:bodyPr lIns="0" tIns="0" rIns="0" bIns="0" anchor="ctr">
            <a:noAutofit/>
          </a:bodyPr>
          <a:lstStyle/>
          <a:p>
            <a:pPr algn="ctr"/>
            <a:endParaRPr lang="lv-LV"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50"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lv-LV" sz="3200" b="0" strike="noStrike" spc="-1">
              <a:latin typeface="arial"/>
            </a:endParaRPr>
          </a:p>
        </p:txBody>
      </p:sp>
      <p:sp>
        <p:nvSpPr>
          <p:cNvPr id="51"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lv-LV" sz="3200" b="0" strike="noStrike" spc="-1">
              <a:latin typeface="arial"/>
            </a:endParaRPr>
          </a:p>
        </p:txBody>
      </p:sp>
      <p:sp>
        <p:nvSpPr>
          <p:cNvPr id="52"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3"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lv-LV"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54"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lv-LV" sz="3200" b="0" strike="noStrike" spc="-1">
              <a:latin typeface="arial"/>
            </a:endParaRPr>
          </a:p>
        </p:txBody>
      </p:sp>
      <p:sp>
        <p:nvSpPr>
          <p:cNvPr id="55"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lv-LV" sz="3200" b="0" strike="noStrike" spc="-1">
              <a:latin typeface="arial"/>
            </a:endParaRPr>
          </a:p>
        </p:txBody>
      </p:sp>
      <p:sp>
        <p:nvSpPr>
          <p:cNvPr id="56"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58"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lv-LV" sz="3200" b="0" strike="noStrike" spc="-1">
              <a:latin typeface="arial"/>
            </a:endParaRPr>
          </a:p>
        </p:txBody>
      </p:sp>
      <p:sp>
        <p:nvSpPr>
          <p:cNvPr id="59"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lv-LV" sz="3200" b="0" strike="noStrike" spc="-1">
              <a:latin typeface="arial"/>
            </a:endParaRPr>
          </a:p>
        </p:txBody>
      </p:sp>
      <p:sp>
        <p:nvSpPr>
          <p:cNvPr id="60"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62"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lv-LV" sz="3200" b="0" strike="noStrike" spc="-1">
              <a:latin typeface="arial"/>
            </a:endParaRPr>
          </a:p>
        </p:txBody>
      </p:sp>
      <p:sp>
        <p:nvSpPr>
          <p:cNvPr id="63"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65"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lv-LV" sz="3200" b="0" strike="noStrike" spc="-1">
              <a:latin typeface="arial"/>
            </a:endParaRPr>
          </a:p>
        </p:txBody>
      </p:sp>
      <p:sp>
        <p:nvSpPr>
          <p:cNvPr id="66"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lv-LV" sz="3200" b="0" strike="noStrike" spc="-1">
              <a:latin typeface="arial"/>
            </a:endParaRPr>
          </a:p>
        </p:txBody>
      </p:sp>
      <p:sp>
        <p:nvSpPr>
          <p:cNvPr id="67"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lv-LV" sz="3200" b="0" strike="noStrike" spc="-1">
              <a:latin typeface="arial"/>
            </a:endParaRPr>
          </a:p>
        </p:txBody>
      </p:sp>
      <p:sp>
        <p:nvSpPr>
          <p:cNvPr id="68"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70"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lv-LV" sz="3200" b="0" strike="noStrike" spc="-1">
              <a:latin typeface="arial"/>
            </a:endParaRPr>
          </a:p>
        </p:txBody>
      </p:sp>
      <p:sp>
        <p:nvSpPr>
          <p:cNvPr id="71"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lv-LV" sz="3200" b="0" strike="noStrike" spc="-1">
              <a:latin typeface="arial"/>
            </a:endParaRPr>
          </a:p>
        </p:txBody>
      </p:sp>
      <p:sp>
        <p:nvSpPr>
          <p:cNvPr id="72"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lv-LV" sz="3200" b="0" strike="noStrike" spc="-1">
              <a:latin typeface="arial"/>
            </a:endParaRPr>
          </a:p>
        </p:txBody>
      </p:sp>
      <p:sp>
        <p:nvSpPr>
          <p:cNvPr id="73"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lv-LV" sz="3200" b="0" strike="noStrike" spc="-1">
              <a:latin typeface="arial"/>
            </a:endParaRPr>
          </a:p>
        </p:txBody>
      </p:sp>
      <p:sp>
        <p:nvSpPr>
          <p:cNvPr id="74"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lv-LV" sz="3200" b="0" strike="noStrike" spc="-1">
              <a:latin typeface="arial"/>
            </a:endParaRPr>
          </a:p>
        </p:txBody>
      </p:sp>
      <p:sp>
        <p:nvSpPr>
          <p:cNvPr id="75"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8"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79"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lv-LV"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81"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83"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lv-LV" sz="3200" b="0" strike="noStrike" spc="-1">
              <a:latin typeface="arial"/>
            </a:endParaRPr>
          </a:p>
        </p:txBody>
      </p:sp>
      <p:sp>
        <p:nvSpPr>
          <p:cNvPr id="84"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5"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5"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6" name="PlaceHolder 1"/>
          <p:cNvSpPr>
            <a:spLocks noGrp="1"/>
          </p:cNvSpPr>
          <p:nvPr>
            <p:ph type="subTitle"/>
          </p:nvPr>
        </p:nvSpPr>
        <p:spPr>
          <a:xfrm>
            <a:off x="609480" y="273600"/>
            <a:ext cx="10972440" cy="5307840"/>
          </a:xfrm>
          <a:prstGeom prst="rect">
            <a:avLst/>
          </a:prstGeom>
        </p:spPr>
        <p:txBody>
          <a:bodyPr lIns="0" tIns="0" rIns="0" bIns="0" anchor="ctr">
            <a:noAutofit/>
          </a:bodyPr>
          <a:lstStyle/>
          <a:p>
            <a:pPr algn="ctr"/>
            <a:endParaRPr lang="lv-LV"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88"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lv-LV" sz="3200" b="0" strike="noStrike" spc="-1">
              <a:latin typeface="arial"/>
            </a:endParaRPr>
          </a:p>
        </p:txBody>
      </p:sp>
      <p:sp>
        <p:nvSpPr>
          <p:cNvPr id="89"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lv-LV" sz="3200" b="0" strike="noStrike" spc="-1">
              <a:latin typeface="arial"/>
            </a:endParaRPr>
          </a:p>
        </p:txBody>
      </p:sp>
      <p:sp>
        <p:nvSpPr>
          <p:cNvPr id="90"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92"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lv-LV" sz="3200" b="0" strike="noStrike" spc="-1">
              <a:latin typeface="arial"/>
            </a:endParaRPr>
          </a:p>
        </p:txBody>
      </p:sp>
      <p:sp>
        <p:nvSpPr>
          <p:cNvPr id="93"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lv-LV" sz="3200" b="0" strike="noStrike" spc="-1">
              <a:latin typeface="arial"/>
            </a:endParaRPr>
          </a:p>
        </p:txBody>
      </p:sp>
      <p:sp>
        <p:nvSpPr>
          <p:cNvPr id="94"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96"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lv-LV" sz="3200" b="0" strike="noStrike" spc="-1">
              <a:latin typeface="arial"/>
            </a:endParaRPr>
          </a:p>
        </p:txBody>
      </p:sp>
      <p:sp>
        <p:nvSpPr>
          <p:cNvPr id="97"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lv-LV" sz="3200" b="0" strike="noStrike" spc="-1">
              <a:latin typeface="arial"/>
            </a:endParaRPr>
          </a:p>
        </p:txBody>
      </p:sp>
      <p:sp>
        <p:nvSpPr>
          <p:cNvPr id="98"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100"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lv-LV" sz="3200" b="0" strike="noStrike" spc="-1">
              <a:latin typeface="arial"/>
            </a:endParaRPr>
          </a:p>
        </p:txBody>
      </p:sp>
      <p:sp>
        <p:nvSpPr>
          <p:cNvPr id="101"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103"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lv-LV" sz="3200" b="0" strike="noStrike" spc="-1">
              <a:latin typeface="arial"/>
            </a:endParaRPr>
          </a:p>
        </p:txBody>
      </p:sp>
      <p:sp>
        <p:nvSpPr>
          <p:cNvPr id="104"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lv-LV" sz="3200" b="0" strike="noStrike" spc="-1">
              <a:latin typeface="arial"/>
            </a:endParaRPr>
          </a:p>
        </p:txBody>
      </p:sp>
      <p:sp>
        <p:nvSpPr>
          <p:cNvPr id="105"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lv-LV" sz="3200" b="0" strike="noStrike" spc="-1">
              <a:latin typeface="arial"/>
            </a:endParaRPr>
          </a:p>
        </p:txBody>
      </p:sp>
      <p:sp>
        <p:nvSpPr>
          <p:cNvPr id="106"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108"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lv-LV" sz="3200" b="0" strike="noStrike" spc="-1">
              <a:latin typeface="arial"/>
            </a:endParaRPr>
          </a:p>
        </p:txBody>
      </p:sp>
      <p:sp>
        <p:nvSpPr>
          <p:cNvPr id="109"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lv-LV" sz="3200" b="0" strike="noStrike" spc="-1">
              <a:latin typeface="arial"/>
            </a:endParaRPr>
          </a:p>
        </p:txBody>
      </p:sp>
      <p:sp>
        <p:nvSpPr>
          <p:cNvPr id="110"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lv-LV" sz="3200" b="0" strike="noStrike" spc="-1">
              <a:latin typeface="arial"/>
            </a:endParaRPr>
          </a:p>
        </p:txBody>
      </p:sp>
      <p:sp>
        <p:nvSpPr>
          <p:cNvPr id="111"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lv-LV" sz="3200" b="0" strike="noStrike" spc="-1">
              <a:latin typeface="arial"/>
            </a:endParaRPr>
          </a:p>
        </p:txBody>
      </p:sp>
      <p:sp>
        <p:nvSpPr>
          <p:cNvPr id="112"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lv-LV" sz="3200" b="0" strike="noStrike" spc="-1">
              <a:latin typeface="arial"/>
            </a:endParaRPr>
          </a:p>
        </p:txBody>
      </p:sp>
      <p:sp>
        <p:nvSpPr>
          <p:cNvPr id="113"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7"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lv-LV" sz="3200" b="0" strike="noStrike" spc="-1">
              <a:latin typeface="arial"/>
            </a:endParaRPr>
          </a:p>
        </p:txBody>
      </p:sp>
      <p:sp>
        <p:nvSpPr>
          <p:cNvPr id="8"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09480" y="273600"/>
            <a:ext cx="10972440" cy="5307840"/>
          </a:xfrm>
          <a:prstGeom prst="rect">
            <a:avLst/>
          </a:prstGeom>
        </p:spPr>
        <p:txBody>
          <a:bodyPr lIns="0" tIns="0" rIns="0" bIns="0" anchor="ctr">
            <a:noAutofit/>
          </a:bodyPr>
          <a:lstStyle/>
          <a:p>
            <a:pPr algn="ctr"/>
            <a:endParaRPr lang="lv-LV"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12"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lv-LV" sz="3200" b="0" strike="noStrike" spc="-1">
              <a:latin typeface="arial"/>
            </a:endParaRPr>
          </a:p>
        </p:txBody>
      </p:sp>
      <p:sp>
        <p:nvSpPr>
          <p:cNvPr id="13"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lv-LV" sz="3200" b="0" strike="noStrike" spc="-1">
              <a:latin typeface="arial"/>
            </a:endParaRPr>
          </a:p>
        </p:txBody>
      </p:sp>
      <p:sp>
        <p:nvSpPr>
          <p:cNvPr id="14"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16"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lv-LV" sz="3200" b="0" strike="noStrike" spc="-1">
              <a:latin typeface="arial"/>
            </a:endParaRPr>
          </a:p>
        </p:txBody>
      </p:sp>
      <p:sp>
        <p:nvSpPr>
          <p:cNvPr id="17"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lv-LV" sz="3200" b="0" strike="noStrike" spc="-1">
              <a:latin typeface="arial"/>
            </a:endParaRPr>
          </a:p>
        </p:txBody>
      </p:sp>
      <p:sp>
        <p:nvSpPr>
          <p:cNvPr id="18"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20"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lv-LV" sz="3200" b="0" strike="noStrike" spc="-1">
              <a:latin typeface="arial"/>
            </a:endParaRPr>
          </a:p>
        </p:txBody>
      </p:sp>
      <p:sp>
        <p:nvSpPr>
          <p:cNvPr id="21"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lv-LV" sz="3200" b="0" strike="noStrike" spc="-1">
              <a:latin typeface="arial"/>
            </a:endParaRPr>
          </a:p>
        </p:txBody>
      </p:sp>
      <p:sp>
        <p:nvSpPr>
          <p:cNvPr id="22"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080" cy="1144440"/>
          </a:xfrm>
          <a:prstGeom prst="rect">
            <a:avLst/>
          </a:prstGeom>
        </p:spPr>
        <p:txBody>
          <a:bodyPr lIns="0" tIns="0" rIns="0" bIns="0" anchor="ctr">
            <a:noAutofit/>
          </a:bodyPr>
          <a:lstStyle/>
          <a:p>
            <a:pPr algn="ctr"/>
            <a:r>
              <a:rPr lang="lv-LV" sz="1800" b="0" strike="noStrike" spc="-1">
                <a:latin typeface="arial"/>
              </a:rPr>
              <a:t>Click to edit the title text format</a:t>
            </a:r>
          </a:p>
        </p:txBody>
      </p:sp>
      <p:sp>
        <p:nvSpPr>
          <p:cNvPr id="3" name="PlaceHolder 2"/>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lv-LV"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lv-LV" sz="2800" b="0" strike="noStrike" spc="-1">
                <a:latin typeface="arial"/>
              </a:rPr>
              <a:t>Second Outline Level</a:t>
            </a:r>
          </a:p>
          <a:p>
            <a:pPr marL="1296000" lvl="2" indent="-288000">
              <a:spcBef>
                <a:spcPts val="850"/>
              </a:spcBef>
              <a:buClr>
                <a:srgbClr val="000000"/>
              </a:buClr>
              <a:buSzPct val="45000"/>
              <a:buFont typeface="Wingdings" charset="2"/>
              <a:buChar char=""/>
            </a:pPr>
            <a:r>
              <a:rPr lang="lv-LV" sz="2400" b="0" strike="noStrike" spc="-1">
                <a:latin typeface="arial"/>
              </a:rPr>
              <a:t>Third Outline Level</a:t>
            </a:r>
          </a:p>
          <a:p>
            <a:pPr marL="1728000" lvl="3" indent="-216000">
              <a:spcBef>
                <a:spcPts val="567"/>
              </a:spcBef>
              <a:buClr>
                <a:srgbClr val="000000"/>
              </a:buClr>
              <a:buSzPct val="75000"/>
              <a:buFont typeface="Symbol" charset="2"/>
              <a:buChar char=""/>
            </a:pPr>
            <a:r>
              <a:rPr lang="lv-LV" sz="2000" b="0" strike="noStrike" spc="-1">
                <a:latin typeface="arial"/>
              </a:rPr>
              <a:t>Fourth Outline Level</a:t>
            </a:r>
          </a:p>
          <a:p>
            <a:pPr marL="2160000" lvl="4" indent="-216000">
              <a:spcBef>
                <a:spcPts val="283"/>
              </a:spcBef>
              <a:buClr>
                <a:srgbClr val="000000"/>
              </a:buClr>
              <a:buSzPct val="45000"/>
              <a:buFont typeface="Wingdings" charset="2"/>
              <a:buChar char=""/>
            </a:pPr>
            <a:r>
              <a:rPr lang="lv-LV" sz="2000" b="0" strike="noStrike" spc="-1">
                <a:latin typeface="arial"/>
              </a:rPr>
              <a:t>Fifth Outline Level</a:t>
            </a:r>
          </a:p>
          <a:p>
            <a:pPr marL="2592000" lvl="5" indent="-216000">
              <a:spcBef>
                <a:spcPts val="283"/>
              </a:spcBef>
              <a:buClr>
                <a:srgbClr val="000000"/>
              </a:buClr>
              <a:buSzPct val="45000"/>
              <a:buFont typeface="Wingdings" charset="2"/>
              <a:buChar char=""/>
            </a:pPr>
            <a:r>
              <a:rPr lang="lv-LV" sz="2000" b="0" strike="noStrike" spc="-1">
                <a:latin typeface="arial"/>
              </a:rPr>
              <a:t>Sixth Outline Level</a:t>
            </a:r>
          </a:p>
          <a:p>
            <a:pPr marL="3024000" lvl="6" indent="-216000">
              <a:spcBef>
                <a:spcPts val="283"/>
              </a:spcBef>
              <a:buClr>
                <a:srgbClr val="000000"/>
              </a:buClr>
              <a:buSzPct val="45000"/>
              <a:buFont typeface="Wingdings" charset="2"/>
              <a:buChar char=""/>
            </a:pPr>
            <a:r>
              <a:rPr lang="lv-LV"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lv-LV" sz="4400" b="0" strike="noStrike" spc="-1">
                <a:latin typeface="arial"/>
              </a:rPr>
              <a:t>Click to edit the title text format</a:t>
            </a:r>
          </a:p>
        </p:txBody>
      </p:sp>
      <p:sp>
        <p:nvSpPr>
          <p:cNvPr id="39" name="PlaceHolder 2"/>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lv-LV"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lv-LV" sz="2800" b="0" strike="noStrike" spc="-1">
                <a:latin typeface="arial"/>
              </a:rPr>
              <a:t>Second Outline Level</a:t>
            </a:r>
          </a:p>
          <a:p>
            <a:pPr marL="1296000" lvl="2" indent="-288000">
              <a:spcBef>
                <a:spcPts val="850"/>
              </a:spcBef>
              <a:buClr>
                <a:srgbClr val="000000"/>
              </a:buClr>
              <a:buSzPct val="45000"/>
              <a:buFont typeface="Wingdings" charset="2"/>
              <a:buChar char=""/>
            </a:pPr>
            <a:r>
              <a:rPr lang="lv-LV" sz="2400" b="0" strike="noStrike" spc="-1">
                <a:latin typeface="arial"/>
              </a:rPr>
              <a:t>Third Outline Level</a:t>
            </a:r>
          </a:p>
          <a:p>
            <a:pPr marL="1728000" lvl="3" indent="-216000">
              <a:spcBef>
                <a:spcPts val="567"/>
              </a:spcBef>
              <a:buClr>
                <a:srgbClr val="000000"/>
              </a:buClr>
              <a:buSzPct val="75000"/>
              <a:buFont typeface="Symbol" charset="2"/>
              <a:buChar char=""/>
            </a:pPr>
            <a:r>
              <a:rPr lang="lv-LV" sz="2000" b="0" strike="noStrike" spc="-1">
                <a:latin typeface="arial"/>
              </a:rPr>
              <a:t>Fourth Outline Level</a:t>
            </a:r>
          </a:p>
          <a:p>
            <a:pPr marL="2160000" lvl="4" indent="-216000">
              <a:spcBef>
                <a:spcPts val="283"/>
              </a:spcBef>
              <a:buClr>
                <a:srgbClr val="000000"/>
              </a:buClr>
              <a:buSzPct val="45000"/>
              <a:buFont typeface="Wingdings" charset="2"/>
              <a:buChar char=""/>
            </a:pPr>
            <a:r>
              <a:rPr lang="lv-LV" sz="2000" b="0" strike="noStrike" spc="-1">
                <a:latin typeface="arial"/>
              </a:rPr>
              <a:t>Fifth Outline Level</a:t>
            </a:r>
          </a:p>
          <a:p>
            <a:pPr marL="2592000" lvl="5" indent="-216000">
              <a:spcBef>
                <a:spcPts val="283"/>
              </a:spcBef>
              <a:buClr>
                <a:srgbClr val="000000"/>
              </a:buClr>
              <a:buSzPct val="45000"/>
              <a:buFont typeface="Wingdings" charset="2"/>
              <a:buChar char=""/>
            </a:pPr>
            <a:r>
              <a:rPr lang="lv-LV" sz="2000" b="0" strike="noStrike" spc="-1">
                <a:latin typeface="arial"/>
              </a:rPr>
              <a:t>Sixth Outline Level</a:t>
            </a:r>
          </a:p>
          <a:p>
            <a:pPr marL="3024000" lvl="6" indent="-216000">
              <a:spcBef>
                <a:spcPts val="283"/>
              </a:spcBef>
              <a:buClr>
                <a:srgbClr val="000000"/>
              </a:buClr>
              <a:buSzPct val="45000"/>
              <a:buFont typeface="Wingdings" charset="2"/>
              <a:buChar char=""/>
            </a:pPr>
            <a:r>
              <a:rPr lang="lv-LV"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lv-LV" sz="4400" b="0" strike="noStrike" spc="-1">
                <a:latin typeface="arial"/>
              </a:rPr>
              <a:t>Click to edit the title text format</a:t>
            </a:r>
          </a:p>
        </p:txBody>
      </p:sp>
      <p:sp>
        <p:nvSpPr>
          <p:cNvPr id="77" name="PlaceHolder 2"/>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lv-LV"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lv-LV" sz="2800" b="0" strike="noStrike" spc="-1">
                <a:latin typeface="arial"/>
              </a:rPr>
              <a:t>Second Outline Level</a:t>
            </a:r>
          </a:p>
          <a:p>
            <a:pPr marL="1296000" lvl="2" indent="-288000">
              <a:spcBef>
                <a:spcPts val="850"/>
              </a:spcBef>
              <a:buClr>
                <a:srgbClr val="000000"/>
              </a:buClr>
              <a:buSzPct val="45000"/>
              <a:buFont typeface="Wingdings" charset="2"/>
              <a:buChar char=""/>
            </a:pPr>
            <a:r>
              <a:rPr lang="lv-LV" sz="2400" b="0" strike="noStrike" spc="-1">
                <a:latin typeface="arial"/>
              </a:rPr>
              <a:t>Third Outline Level</a:t>
            </a:r>
          </a:p>
          <a:p>
            <a:pPr marL="1728000" lvl="3" indent="-216000">
              <a:spcBef>
                <a:spcPts val="567"/>
              </a:spcBef>
              <a:buClr>
                <a:srgbClr val="000000"/>
              </a:buClr>
              <a:buSzPct val="75000"/>
              <a:buFont typeface="Symbol" charset="2"/>
              <a:buChar char=""/>
            </a:pPr>
            <a:r>
              <a:rPr lang="lv-LV" sz="2000" b="0" strike="noStrike" spc="-1">
                <a:latin typeface="arial"/>
              </a:rPr>
              <a:t>Fourth Outline Level</a:t>
            </a:r>
          </a:p>
          <a:p>
            <a:pPr marL="2160000" lvl="4" indent="-216000">
              <a:spcBef>
                <a:spcPts val="283"/>
              </a:spcBef>
              <a:buClr>
                <a:srgbClr val="000000"/>
              </a:buClr>
              <a:buSzPct val="45000"/>
              <a:buFont typeface="Wingdings" charset="2"/>
              <a:buChar char=""/>
            </a:pPr>
            <a:r>
              <a:rPr lang="lv-LV" sz="2000" b="0" strike="noStrike" spc="-1">
                <a:latin typeface="arial"/>
              </a:rPr>
              <a:t>Fifth Outline Level</a:t>
            </a:r>
          </a:p>
          <a:p>
            <a:pPr marL="2592000" lvl="5" indent="-216000">
              <a:spcBef>
                <a:spcPts val="283"/>
              </a:spcBef>
              <a:buClr>
                <a:srgbClr val="000000"/>
              </a:buClr>
              <a:buSzPct val="45000"/>
              <a:buFont typeface="Wingdings" charset="2"/>
              <a:buChar char=""/>
            </a:pPr>
            <a:r>
              <a:rPr lang="lv-LV" sz="2000" b="0" strike="noStrike" spc="-1">
                <a:latin typeface="arial"/>
              </a:rPr>
              <a:t>Sixth Outline Level</a:t>
            </a:r>
          </a:p>
          <a:p>
            <a:pPr marL="3024000" lvl="6" indent="-216000">
              <a:spcBef>
                <a:spcPts val="283"/>
              </a:spcBef>
              <a:buClr>
                <a:srgbClr val="000000"/>
              </a:buClr>
              <a:buSzPct val="45000"/>
              <a:buFont typeface="Wingdings" charset="2"/>
              <a:buChar char=""/>
            </a:pPr>
            <a:r>
              <a:rPr lang="lv-LV"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25.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25.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25.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2.xml"/><Relationship Id="rId1" Type="http://schemas.openxmlformats.org/officeDocument/2006/relationships/slideLayout" Target="../slideLayouts/slideLayout25.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3.xml"/><Relationship Id="rId1" Type="http://schemas.openxmlformats.org/officeDocument/2006/relationships/slideLayout" Target="../slideLayouts/slideLayout25.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4.xml"/><Relationship Id="rId1" Type="http://schemas.openxmlformats.org/officeDocument/2006/relationships/slideLayout" Target="../slideLayouts/slideLayout25.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5.xml"/><Relationship Id="rId1" Type="http://schemas.openxmlformats.org/officeDocument/2006/relationships/slideLayout" Target="../slideLayouts/slideLayout25.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6.xml"/><Relationship Id="rId1" Type="http://schemas.openxmlformats.org/officeDocument/2006/relationships/slideLayout" Target="../slideLayouts/slideLayout25.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7.xml"/><Relationship Id="rId1" Type="http://schemas.openxmlformats.org/officeDocument/2006/relationships/slideLayout" Target="../slideLayouts/slideLayout25.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8.xml"/><Relationship Id="rId1" Type="http://schemas.openxmlformats.org/officeDocument/2006/relationships/slideLayout" Target="../slideLayouts/slideLayout25.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9.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0.xml"/><Relationship Id="rId1" Type="http://schemas.openxmlformats.org/officeDocument/2006/relationships/slideLayout" Target="../slideLayouts/slideLayout25.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1.xml"/><Relationship Id="rId1" Type="http://schemas.openxmlformats.org/officeDocument/2006/relationships/slideLayout" Target="../slideLayouts/slideLayout25.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2.xml"/><Relationship Id="rId1" Type="http://schemas.openxmlformats.org/officeDocument/2006/relationships/slideLayout" Target="../slideLayouts/slideLayout25.xml"/></Relationships>
</file>

<file path=ppt/slides/_rels/slide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3.xml"/><Relationship Id="rId1" Type="http://schemas.openxmlformats.org/officeDocument/2006/relationships/slideLayout" Target="../slideLayouts/slideLayout25.xml"/></Relationships>
</file>

<file path=ppt/slides/_rels/slide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4.xml"/><Relationship Id="rId1" Type="http://schemas.openxmlformats.org/officeDocument/2006/relationships/slideLayout" Target="../slideLayouts/slideLayout25.xml"/></Relationships>
</file>

<file path=ppt/slides/_rels/slide4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5.xml"/><Relationship Id="rId1" Type="http://schemas.openxmlformats.org/officeDocument/2006/relationships/slideLayout" Target="../slideLayouts/slideLayout25.xml"/></Relationships>
</file>

<file path=ppt/slides/_rels/slide4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6.xml"/><Relationship Id="rId1" Type="http://schemas.openxmlformats.org/officeDocument/2006/relationships/slideLayout" Target="../slideLayouts/slideLayout25.xml"/></Relationships>
</file>

<file path=ppt/slides/_rels/slide4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7.xml"/><Relationship Id="rId1" Type="http://schemas.openxmlformats.org/officeDocument/2006/relationships/slideLayout" Target="../slideLayouts/slideLayout25.xml"/></Relationships>
</file>

<file path=ppt/slides/_rels/slide4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8.xml"/><Relationship Id="rId1" Type="http://schemas.openxmlformats.org/officeDocument/2006/relationships/slideLayout" Target="../slideLayouts/slideLayout25.xml"/></Relationships>
</file>

<file path=ppt/slides/_rels/slide4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9.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0" name="Picture 2"/>
          <p:cNvPicPr/>
          <p:nvPr/>
        </p:nvPicPr>
        <p:blipFill>
          <a:blip r:embed="rId3"/>
          <a:stretch/>
        </p:blipFill>
        <p:spPr>
          <a:xfrm>
            <a:off x="864720" y="1841760"/>
            <a:ext cx="10582200" cy="2399760"/>
          </a:xfrm>
          <a:prstGeom prst="rect">
            <a:avLst/>
          </a:prstGeom>
          <a:ln>
            <a:noFill/>
          </a:ln>
        </p:spPr>
      </p:pic>
      <p:pic>
        <p:nvPicPr>
          <p:cNvPr id="121" name="Picture 53"/>
          <p:cNvPicPr/>
          <p:nvPr/>
        </p:nvPicPr>
        <p:blipFill>
          <a:blip r:embed="rId4"/>
          <a:stretch/>
        </p:blipFill>
        <p:spPr>
          <a:xfrm>
            <a:off x="864720" y="421920"/>
            <a:ext cx="2133720" cy="918720"/>
          </a:xfrm>
          <a:prstGeom prst="rect">
            <a:avLst/>
          </a:prstGeom>
          <a:ln>
            <a:noFill/>
          </a:ln>
        </p:spPr>
      </p:pic>
      <p:sp>
        <p:nvSpPr>
          <p:cNvPr id="122" name="CustomShape 1"/>
          <p:cNvSpPr/>
          <p:nvPr/>
        </p:nvSpPr>
        <p:spPr>
          <a:xfrm>
            <a:off x="864720" y="5621760"/>
            <a:ext cx="10582200" cy="424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lv-LV" sz="1100" b="1" strike="noStrike" spc="-1">
                <a:solidFill>
                  <a:srgbClr val="383838"/>
                </a:solidFill>
                <a:latin typeface="Calibri"/>
                <a:ea typeface="Times New Roman"/>
              </a:rPr>
              <a:t>This publication reflects the views of the authors, and the Commission cannot be held  responsible for any use, which may be made of the information contained therein</a:t>
            </a:r>
            <a:endParaRPr lang="lv-LV" sz="11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4000" advTm="2000">
        <p:fade/>
      </p:transition>
    </mc:Choice>
    <mc:Fallback xmlns:p15="http://schemas.microsoft.com/office/powerpoint/2012/main" xmlns="">
      <p:transition spd="slow" advTm="2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 name="CustomShape 1"/>
          <p:cNvSpPr/>
          <p:nvPr/>
        </p:nvSpPr>
        <p:spPr>
          <a:xfrm rot="16200000">
            <a:off x="-3154680" y="3159360"/>
            <a:ext cx="6855840" cy="54144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285" name="Picture 6"/>
          <p:cNvPicPr/>
          <p:nvPr/>
        </p:nvPicPr>
        <p:blipFill>
          <a:blip r:embed="rId3"/>
          <a:stretch/>
        </p:blipFill>
        <p:spPr>
          <a:xfrm>
            <a:off x="0" y="6240240"/>
            <a:ext cx="550800" cy="615240"/>
          </a:xfrm>
          <a:prstGeom prst="rect">
            <a:avLst/>
          </a:prstGeom>
          <a:ln>
            <a:noFill/>
          </a:ln>
        </p:spPr>
      </p:pic>
      <p:sp>
        <p:nvSpPr>
          <p:cNvPr id="286" name="CustomShape 2"/>
          <p:cNvSpPr/>
          <p:nvPr/>
        </p:nvSpPr>
        <p:spPr>
          <a:xfrm>
            <a:off x="978480" y="256680"/>
            <a:ext cx="10797480" cy="80208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Informēšanas prasības</a:t>
            </a:r>
            <a:endParaRPr lang="lv-LV" sz="3200" b="0" strike="noStrike" spc="-1">
              <a:latin typeface="arial"/>
            </a:endParaRPr>
          </a:p>
        </p:txBody>
      </p:sp>
      <p:sp>
        <p:nvSpPr>
          <p:cNvPr id="287"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288" name="CustomShape 4"/>
          <p:cNvSpPr/>
          <p:nvPr/>
        </p:nvSpPr>
        <p:spPr>
          <a:xfrm>
            <a:off x="978480" y="1415880"/>
            <a:ext cx="10798200" cy="544032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marL="216000" indent="-215280">
              <a:lnSpc>
                <a:spcPct val="150000"/>
              </a:lnSpc>
              <a:buClr>
                <a:srgbClr val="000000"/>
              </a:buClr>
              <a:buFont typeface="Symbol"/>
              <a:buChar char=""/>
            </a:pPr>
            <a:r>
              <a:rPr lang="lv-LV" sz="2400" b="0" strike="noStrike" spc="-1">
                <a:solidFill>
                  <a:srgbClr val="000000"/>
                </a:solidFill>
                <a:latin typeface="Calibri"/>
                <a:ea typeface="DejaVu Sans"/>
              </a:rPr>
              <a:t>Direktīva nosaka minimālas informēšanas prasības</a:t>
            </a:r>
            <a:endParaRPr lang="lv-LV" sz="2400" b="0" strike="noStrike" spc="-1">
              <a:latin typeface="arial"/>
            </a:endParaRPr>
          </a:p>
          <a:p>
            <a:pPr marL="216000" indent="-215280">
              <a:lnSpc>
                <a:spcPct val="150000"/>
              </a:lnSpc>
              <a:buClr>
                <a:srgbClr val="000000"/>
              </a:buClr>
              <a:buFont typeface="Symbol"/>
              <a:buChar char=""/>
            </a:pPr>
            <a:r>
              <a:rPr lang="lv-LV" sz="2400" b="0" strike="noStrike" spc="-1">
                <a:solidFill>
                  <a:srgbClr val="000000"/>
                </a:solidFill>
                <a:latin typeface="Calibri"/>
                <a:ea typeface="DejaVu Sans"/>
              </a:rPr>
              <a:t>Atšķiras atkarībā no līguma veida: telpās, ārpus telpām vai distancē</a:t>
            </a:r>
            <a:endParaRPr lang="lv-LV" sz="2400" b="0" strike="noStrike" spc="-1">
              <a:latin typeface="arial"/>
            </a:endParaRPr>
          </a:p>
          <a:p>
            <a:pPr marL="216000" indent="-215280">
              <a:lnSpc>
                <a:spcPct val="150000"/>
              </a:lnSpc>
              <a:buClr>
                <a:srgbClr val="000000"/>
              </a:buClr>
              <a:buFont typeface="Symbol"/>
              <a:buChar char=""/>
            </a:pPr>
            <a:r>
              <a:rPr lang="lv-LV" sz="2400" b="0" strike="noStrike" spc="-1">
                <a:solidFill>
                  <a:srgbClr val="000000"/>
                </a:solidFill>
                <a:latin typeface="Calibri"/>
                <a:ea typeface="DejaVu Sans"/>
              </a:rPr>
              <a:t>Dalās divās daļās:</a:t>
            </a:r>
            <a:endParaRPr lang="lv-LV" sz="2400" b="0" strike="noStrike" spc="-1">
              <a:latin typeface="arial"/>
            </a:endParaRPr>
          </a:p>
          <a:p>
            <a:pPr marL="432000" lvl="1" indent="-215280">
              <a:lnSpc>
                <a:spcPct val="150000"/>
              </a:lnSpc>
              <a:buClr>
                <a:srgbClr val="000000"/>
              </a:buClr>
              <a:buSzPct val="45000"/>
              <a:buFont typeface="Symbol"/>
              <a:buChar char=""/>
            </a:pPr>
            <a:r>
              <a:rPr lang="lv-LV" sz="2400" b="0" strike="noStrike" spc="-1">
                <a:solidFill>
                  <a:srgbClr val="000000"/>
                </a:solidFill>
                <a:latin typeface="Calibri"/>
                <a:ea typeface="DejaVu Sans"/>
              </a:rPr>
              <a:t>Pamatprasības</a:t>
            </a:r>
            <a:endParaRPr lang="lv-LV" sz="2400" b="0" strike="noStrike" spc="-1">
              <a:latin typeface="arial"/>
            </a:endParaRPr>
          </a:p>
          <a:p>
            <a:pPr marL="432000" lvl="1" indent="-215280">
              <a:lnSpc>
                <a:spcPct val="150000"/>
              </a:lnSpc>
              <a:buClr>
                <a:srgbClr val="000000"/>
              </a:buClr>
              <a:buSzPct val="45000"/>
              <a:buFont typeface="Symbol"/>
              <a:buChar char=""/>
            </a:pPr>
            <a:r>
              <a:rPr lang="lv-LV" sz="2400" b="0" strike="noStrike" spc="-1">
                <a:solidFill>
                  <a:srgbClr val="000000"/>
                </a:solidFill>
                <a:latin typeface="Calibri"/>
                <a:ea typeface="DejaVu Sans"/>
              </a:rPr>
              <a:t>Papildu prasības (ārpus uzņēmuma telpām un distancē noslēgtajiem līgumiem)</a:t>
            </a:r>
            <a:endParaRPr lang="lv-LV" sz="24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 name="CustomShape 1"/>
          <p:cNvSpPr/>
          <p:nvPr/>
        </p:nvSpPr>
        <p:spPr>
          <a:xfrm rot="16200000">
            <a:off x="-3154680" y="3159360"/>
            <a:ext cx="6855840" cy="54144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290" name="Picture 6"/>
          <p:cNvPicPr/>
          <p:nvPr/>
        </p:nvPicPr>
        <p:blipFill>
          <a:blip r:embed="rId3"/>
          <a:stretch/>
        </p:blipFill>
        <p:spPr>
          <a:xfrm>
            <a:off x="0" y="6240240"/>
            <a:ext cx="550800" cy="615240"/>
          </a:xfrm>
          <a:prstGeom prst="rect">
            <a:avLst/>
          </a:prstGeom>
          <a:ln>
            <a:noFill/>
          </a:ln>
        </p:spPr>
      </p:pic>
      <p:sp>
        <p:nvSpPr>
          <p:cNvPr id="291" name="CustomShape 2"/>
          <p:cNvSpPr/>
          <p:nvPr/>
        </p:nvSpPr>
        <p:spPr>
          <a:xfrm>
            <a:off x="978480" y="256680"/>
            <a:ext cx="10797480" cy="80208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NOTA BENE!</a:t>
            </a:r>
            <a:endParaRPr lang="lv-LV" sz="3200" b="0" strike="noStrike" spc="-1">
              <a:latin typeface="arial"/>
            </a:endParaRPr>
          </a:p>
        </p:txBody>
      </p:sp>
      <p:sp>
        <p:nvSpPr>
          <p:cNvPr id="292"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293" name="CustomShape 4"/>
          <p:cNvSpPr/>
          <p:nvPr/>
        </p:nvSpPr>
        <p:spPr>
          <a:xfrm>
            <a:off x="978480" y="3240000"/>
            <a:ext cx="10798200" cy="115128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ctr">
              <a:lnSpc>
                <a:spcPct val="150000"/>
              </a:lnSpc>
            </a:pPr>
            <a:r>
              <a:rPr lang="lv-LV" sz="2400" b="1" strike="noStrike" spc="-1">
                <a:solidFill>
                  <a:srgbClr val="000000"/>
                </a:solidFill>
                <a:latin typeface="Calibri"/>
                <a:ea typeface="DejaVu Sans"/>
              </a:rPr>
              <a:t>Pienākums pierādīt, ka informācija tika sniegta </a:t>
            </a:r>
            <a:r>
              <a:rPr lang="lv-LV" sz="2400" b="1" u="sng" strike="noStrike" spc="-1">
                <a:solidFill>
                  <a:srgbClr val="000000"/>
                </a:solidFill>
                <a:uFillTx/>
                <a:latin typeface="Calibri"/>
                <a:ea typeface="DejaVu Sans"/>
              </a:rPr>
              <a:t>ir uzņēmējam</a:t>
            </a:r>
            <a:r>
              <a:rPr lang="lv-LV" sz="2400" b="1" strike="noStrike" spc="-1">
                <a:solidFill>
                  <a:srgbClr val="000000"/>
                </a:solidFill>
                <a:latin typeface="Calibri"/>
                <a:ea typeface="DejaVu Sans"/>
              </a:rPr>
              <a:t>!</a:t>
            </a:r>
            <a:endParaRPr lang="lv-LV" sz="24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 name="CustomShape 1"/>
          <p:cNvSpPr/>
          <p:nvPr/>
        </p:nvSpPr>
        <p:spPr>
          <a:xfrm rot="16200000">
            <a:off x="-3151440" y="3162600"/>
            <a:ext cx="6852600" cy="53820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295" name="Picture 6"/>
          <p:cNvPicPr/>
          <p:nvPr/>
        </p:nvPicPr>
        <p:blipFill>
          <a:blip r:embed="rId3"/>
          <a:stretch/>
        </p:blipFill>
        <p:spPr>
          <a:xfrm>
            <a:off x="0" y="6240240"/>
            <a:ext cx="547560" cy="612000"/>
          </a:xfrm>
          <a:prstGeom prst="rect">
            <a:avLst/>
          </a:prstGeom>
          <a:ln>
            <a:noFill/>
          </a:ln>
        </p:spPr>
      </p:pic>
      <p:sp>
        <p:nvSpPr>
          <p:cNvPr id="296" name="CustomShape 2"/>
          <p:cNvSpPr/>
          <p:nvPr/>
        </p:nvSpPr>
        <p:spPr>
          <a:xfrm>
            <a:off x="978480" y="256680"/>
            <a:ext cx="10794240" cy="7988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Galvenās informēšanas prasības (visiem līgumiem)</a:t>
            </a:r>
            <a:endParaRPr lang="lv-LV" sz="3200" b="0" strike="noStrike" spc="-1">
              <a:latin typeface="arial"/>
            </a:endParaRPr>
          </a:p>
        </p:txBody>
      </p:sp>
      <p:sp>
        <p:nvSpPr>
          <p:cNvPr id="297"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298" name="CustomShape 4"/>
          <p:cNvSpPr/>
          <p:nvPr/>
        </p:nvSpPr>
        <p:spPr>
          <a:xfrm>
            <a:off x="906480" y="1163880"/>
            <a:ext cx="10794960" cy="543708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marL="216000" indent="-212040">
              <a:lnSpc>
                <a:spcPct val="150000"/>
              </a:lnSpc>
              <a:buClr>
                <a:srgbClr val="000000"/>
              </a:buClr>
              <a:buFont typeface="StarSymbol"/>
              <a:buAutoNum type="arabicPeriod"/>
            </a:pPr>
            <a:r>
              <a:rPr lang="lv-LV" sz="2400" b="0" strike="noStrike" spc="-1">
                <a:solidFill>
                  <a:srgbClr val="000000"/>
                </a:solidFill>
                <a:latin typeface="Calibri"/>
                <a:ea typeface="DejaVu Sans"/>
              </a:rPr>
              <a:t> Preces vai pakalpojuma </a:t>
            </a:r>
            <a:r>
              <a:rPr lang="lv-LV" sz="2400" b="1" strike="noStrike" spc="-1">
                <a:solidFill>
                  <a:srgbClr val="000000"/>
                </a:solidFill>
                <a:latin typeface="Calibri"/>
                <a:ea typeface="DejaVu Sans"/>
              </a:rPr>
              <a:t>galvenās īpašības</a:t>
            </a:r>
            <a:r>
              <a:rPr lang="lv-LV" sz="2400" b="0" strike="noStrike" spc="-1">
                <a:solidFill>
                  <a:srgbClr val="000000"/>
                </a:solidFill>
                <a:latin typeface="Calibri"/>
                <a:ea typeface="DejaVu Sans"/>
              </a:rPr>
              <a:t> informācijas </a:t>
            </a:r>
            <a:endParaRPr lang="lv-LV" sz="2400" b="0" strike="noStrike" spc="-1">
              <a:latin typeface="arial"/>
            </a:endParaRPr>
          </a:p>
          <a:p>
            <a:pPr marL="216000" indent="-212040">
              <a:lnSpc>
                <a:spcPct val="150000"/>
              </a:lnSpc>
              <a:buClr>
                <a:srgbClr val="000000"/>
              </a:buClr>
              <a:buFont typeface="StarSymbol"/>
              <a:buAutoNum type="arabicPeriod"/>
            </a:pPr>
            <a:r>
              <a:rPr lang="lv-LV" sz="2400" b="0" strike="noStrike" spc="-1">
                <a:solidFill>
                  <a:srgbClr val="000000"/>
                </a:solidFill>
                <a:latin typeface="Calibri"/>
                <a:ea typeface="DejaVu Sans"/>
              </a:rPr>
              <a:t> </a:t>
            </a:r>
            <a:r>
              <a:rPr lang="lv-LV" sz="2400" b="1" strike="noStrike" spc="-1">
                <a:solidFill>
                  <a:srgbClr val="000000"/>
                </a:solidFill>
                <a:latin typeface="Calibri"/>
                <a:ea typeface="DejaVu Sans"/>
              </a:rPr>
              <a:t>Tirgotāja identitāte</a:t>
            </a:r>
            <a:r>
              <a:rPr lang="lv-LV" sz="2400" b="0" strike="noStrike" spc="-1">
                <a:solidFill>
                  <a:srgbClr val="000000"/>
                </a:solidFill>
                <a:latin typeface="Calibri"/>
                <a:ea typeface="DejaVu Sans"/>
              </a:rPr>
              <a:t> (nosaukums, adrese un tāruņa numurs)</a:t>
            </a:r>
            <a:endParaRPr lang="lv-LV" sz="2400" b="0" strike="noStrike" spc="-1">
              <a:latin typeface="arial"/>
            </a:endParaRPr>
          </a:p>
          <a:p>
            <a:pPr marL="216000" indent="-212040">
              <a:lnSpc>
                <a:spcPct val="150000"/>
              </a:lnSpc>
              <a:buClr>
                <a:srgbClr val="000000"/>
              </a:buClr>
              <a:buFont typeface="StarSymbol"/>
              <a:buAutoNum type="arabicPeriod"/>
            </a:pPr>
            <a:r>
              <a:rPr lang="lv-LV" sz="2400" b="0" strike="noStrike" spc="-1">
                <a:solidFill>
                  <a:srgbClr val="000000"/>
                </a:solidFill>
                <a:latin typeface="Calibri"/>
                <a:ea typeface="DejaVu Sans"/>
              </a:rPr>
              <a:t> </a:t>
            </a:r>
            <a:r>
              <a:rPr lang="lv-LV" sz="2400" b="1" strike="noStrike" spc="-1">
                <a:solidFill>
                  <a:srgbClr val="000000"/>
                </a:solidFill>
                <a:latin typeface="Calibri"/>
                <a:ea typeface="DejaVu Sans"/>
              </a:rPr>
              <a:t>Preces vai pakalpojuma galīgā cena</a:t>
            </a:r>
            <a:r>
              <a:rPr lang="lv-LV" sz="2400" b="0" strike="noStrike" spc="-1">
                <a:solidFill>
                  <a:srgbClr val="000000"/>
                </a:solidFill>
                <a:latin typeface="Calibri"/>
                <a:ea typeface="DejaVu Sans"/>
              </a:rPr>
              <a:t>, ieskaitot nodokļus un nodevas, kā arī piegādes vai pasta izdevumi</a:t>
            </a:r>
            <a:endParaRPr lang="lv-LV" sz="2400" b="0" strike="noStrike" spc="-1">
              <a:latin typeface="arial"/>
            </a:endParaRPr>
          </a:p>
          <a:p>
            <a:pPr marL="216000" indent="-212040">
              <a:lnSpc>
                <a:spcPct val="150000"/>
              </a:lnSpc>
              <a:buClr>
                <a:srgbClr val="000000"/>
              </a:buClr>
              <a:buFont typeface="StarSymbol"/>
              <a:buAutoNum type="arabicPeriod"/>
            </a:pPr>
            <a:r>
              <a:rPr lang="lv-LV" sz="2400" b="0" strike="noStrike" spc="-1">
                <a:solidFill>
                  <a:srgbClr val="000000"/>
                </a:solidFill>
                <a:latin typeface="Calibri"/>
                <a:ea typeface="DejaVu Sans"/>
              </a:rPr>
              <a:t> </a:t>
            </a:r>
            <a:r>
              <a:rPr lang="lv-LV" sz="2400" b="1" strike="noStrike" spc="-1">
                <a:solidFill>
                  <a:srgbClr val="000000"/>
                </a:solidFill>
                <a:latin typeface="Calibri"/>
                <a:ea typeface="DejaVu Sans"/>
              </a:rPr>
              <a:t>Maksāšanas, preces piegādes vai pakalpojuma izpildes</a:t>
            </a:r>
            <a:r>
              <a:rPr lang="lv-LV" sz="2400" b="0" strike="noStrike" spc="-1">
                <a:solidFill>
                  <a:srgbClr val="000000"/>
                </a:solidFill>
                <a:latin typeface="Calibri"/>
                <a:ea typeface="DejaVu Sans"/>
              </a:rPr>
              <a:t> noteikumi, preces piegādes vai pakalpojuma sniegšanas </a:t>
            </a:r>
            <a:r>
              <a:rPr lang="lv-LV" sz="2400" b="1" strike="noStrike" spc="-1">
                <a:solidFill>
                  <a:srgbClr val="000000"/>
                </a:solidFill>
                <a:latin typeface="Calibri"/>
                <a:ea typeface="DejaVu Sans"/>
              </a:rPr>
              <a:t>termiņš</a:t>
            </a:r>
            <a:r>
              <a:rPr lang="lv-LV" sz="2400" b="0" strike="noStrike" spc="-1">
                <a:solidFill>
                  <a:srgbClr val="000000"/>
                </a:solidFill>
                <a:latin typeface="Calibri"/>
                <a:ea typeface="DejaVu Sans"/>
              </a:rPr>
              <a:t> un </a:t>
            </a:r>
            <a:r>
              <a:rPr lang="lv-LV" sz="2400" b="1" strike="noStrike" spc="-1">
                <a:solidFill>
                  <a:srgbClr val="000000"/>
                </a:solidFill>
                <a:latin typeface="Calibri"/>
                <a:ea typeface="DejaVu Sans"/>
              </a:rPr>
              <a:t>sūdzību izskatīšanas kārtība</a:t>
            </a:r>
            <a:endParaRPr lang="lv-LV" sz="2400" b="0" strike="noStrike" spc="-1">
              <a:latin typeface="arial"/>
            </a:endParaRPr>
          </a:p>
          <a:p>
            <a:pPr marL="216000" indent="-212040">
              <a:lnSpc>
                <a:spcPct val="150000"/>
              </a:lnSpc>
              <a:buClr>
                <a:srgbClr val="000000"/>
              </a:buClr>
              <a:buFont typeface="StarSymbol"/>
              <a:buAutoNum type="arabicPeriod"/>
            </a:pPr>
            <a:r>
              <a:rPr lang="lv-LV" sz="2400" b="0" strike="noStrike" spc="-1">
                <a:solidFill>
                  <a:srgbClr val="000000"/>
                </a:solidFill>
                <a:latin typeface="Calibri"/>
                <a:ea typeface="DejaVu Sans"/>
              </a:rPr>
              <a:t> Informācija par </a:t>
            </a:r>
            <a:r>
              <a:rPr lang="lv-LV" sz="2400" b="1" strike="noStrike" spc="-1">
                <a:solidFill>
                  <a:srgbClr val="000000"/>
                </a:solidFill>
                <a:latin typeface="Calibri"/>
                <a:ea typeface="DejaVu Sans"/>
              </a:rPr>
              <a:t>patērētāja likumīgajām tiesībām</a:t>
            </a:r>
            <a:r>
              <a:rPr lang="lv-LV" sz="2400" b="0" strike="noStrike" spc="-1">
                <a:solidFill>
                  <a:srgbClr val="000000"/>
                </a:solidFill>
                <a:latin typeface="Calibri"/>
                <a:ea typeface="DejaVu Sans"/>
              </a:rPr>
              <a:t>, ja prece vai pakalpojums neatbilst līguma noteikumiem, kā arī informācija par </a:t>
            </a:r>
            <a:r>
              <a:rPr lang="lv-LV" sz="2400" b="1" strike="noStrike" spc="-1">
                <a:solidFill>
                  <a:srgbClr val="000000"/>
                </a:solidFill>
                <a:latin typeface="Calibri"/>
                <a:ea typeface="DejaVu Sans"/>
              </a:rPr>
              <a:t>garantiju, tās nosacījumiem un pēcpārdošanas pakalpojumiem</a:t>
            </a:r>
            <a:endParaRPr lang="lv-LV" sz="2400" b="0" strike="noStrike" spc="-1">
              <a:latin typeface="arial"/>
            </a:endParaRPr>
          </a:p>
          <a:p>
            <a:pPr>
              <a:lnSpc>
                <a:spcPct val="150000"/>
              </a:lnSpc>
            </a:pPr>
            <a:endParaRPr lang="lv-LV" sz="24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 name="CustomShape 1"/>
          <p:cNvSpPr/>
          <p:nvPr/>
        </p:nvSpPr>
        <p:spPr>
          <a:xfrm rot="16200000">
            <a:off x="-3151440" y="3162600"/>
            <a:ext cx="6852600" cy="53820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300" name="Picture 6"/>
          <p:cNvPicPr/>
          <p:nvPr/>
        </p:nvPicPr>
        <p:blipFill>
          <a:blip r:embed="rId3"/>
          <a:stretch/>
        </p:blipFill>
        <p:spPr>
          <a:xfrm>
            <a:off x="0" y="6240240"/>
            <a:ext cx="547560" cy="612000"/>
          </a:xfrm>
          <a:prstGeom prst="rect">
            <a:avLst/>
          </a:prstGeom>
          <a:ln>
            <a:noFill/>
          </a:ln>
        </p:spPr>
      </p:pic>
      <p:sp>
        <p:nvSpPr>
          <p:cNvPr id="301" name="CustomShape 2"/>
          <p:cNvSpPr/>
          <p:nvPr/>
        </p:nvSpPr>
        <p:spPr>
          <a:xfrm>
            <a:off x="978480" y="256680"/>
            <a:ext cx="10794240" cy="7988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Galvenās informēšanas prasības (visiem līgumiem)</a:t>
            </a:r>
            <a:endParaRPr lang="lv-LV" sz="3200" b="0" strike="noStrike" spc="-1">
              <a:latin typeface="arial"/>
            </a:endParaRPr>
          </a:p>
        </p:txBody>
      </p:sp>
      <p:sp>
        <p:nvSpPr>
          <p:cNvPr id="302"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303" name="CustomShape 4"/>
          <p:cNvSpPr/>
          <p:nvPr/>
        </p:nvSpPr>
        <p:spPr>
          <a:xfrm>
            <a:off x="978480" y="1415880"/>
            <a:ext cx="10794960" cy="543708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marL="216000" indent="-212040">
              <a:lnSpc>
                <a:spcPct val="100000"/>
              </a:lnSpc>
              <a:spcAft>
                <a:spcPts val="850"/>
              </a:spcAft>
              <a:buClr>
                <a:srgbClr val="000000"/>
              </a:buClr>
              <a:buFont typeface="StarSymbol"/>
              <a:buAutoNum type="arabicPeriod" startAt="6"/>
            </a:pPr>
            <a:r>
              <a:rPr lang="lv-LV" sz="2400" b="0" strike="noStrike" spc="-1">
                <a:solidFill>
                  <a:srgbClr val="000000"/>
                </a:solidFill>
                <a:latin typeface="Calibri"/>
                <a:ea typeface="DejaVu Sans"/>
              </a:rPr>
              <a:t> Attiecīgā gadījumā </a:t>
            </a:r>
            <a:r>
              <a:rPr lang="lv-LV" sz="2400" b="1" strike="noStrike" spc="-1">
                <a:solidFill>
                  <a:srgbClr val="000000"/>
                </a:solidFill>
                <a:latin typeface="Calibri"/>
                <a:ea typeface="DejaVu Sans"/>
              </a:rPr>
              <a:t>līguma termiņš</a:t>
            </a:r>
            <a:r>
              <a:rPr lang="lv-LV" sz="2400" b="0" strike="noStrike" spc="-1">
                <a:solidFill>
                  <a:srgbClr val="000000"/>
                </a:solidFill>
                <a:latin typeface="Calibri"/>
                <a:ea typeface="DejaVu Sans"/>
              </a:rPr>
              <a:t> vai līguma izbeigšanas nosacījumi, ja līgums ir noslēgts uz nenoteiktu laiku vai automātiski pagarināts</a:t>
            </a:r>
            <a:endParaRPr lang="lv-LV" sz="2400" b="0" strike="noStrike" spc="-1">
              <a:latin typeface="arial"/>
            </a:endParaRPr>
          </a:p>
          <a:p>
            <a:pPr marL="216000" indent="-212040">
              <a:lnSpc>
                <a:spcPct val="100000"/>
              </a:lnSpc>
              <a:spcAft>
                <a:spcPts val="850"/>
              </a:spcAft>
              <a:buClr>
                <a:srgbClr val="000000"/>
              </a:buClr>
              <a:buFont typeface="StarSymbol"/>
              <a:buAutoNum type="arabicPeriod" startAt="6"/>
            </a:pPr>
            <a:r>
              <a:rPr lang="lv-LV" sz="2400" b="0" strike="noStrike" spc="-1">
                <a:solidFill>
                  <a:srgbClr val="000000"/>
                </a:solidFill>
                <a:latin typeface="Calibri"/>
                <a:ea typeface="DejaVu Sans"/>
              </a:rPr>
              <a:t> </a:t>
            </a:r>
            <a:r>
              <a:rPr lang="lv-LV" sz="2400" b="1" strike="noStrike" spc="-1">
                <a:solidFill>
                  <a:srgbClr val="000000"/>
                </a:solidFill>
                <a:latin typeface="Calibri"/>
                <a:ea typeface="DejaVu Sans"/>
              </a:rPr>
              <a:t>Digitālais saturs un tā izmantošana</a:t>
            </a:r>
            <a:r>
              <a:rPr lang="lv-LV" sz="2400" b="0" strike="noStrike" spc="-1">
                <a:solidFill>
                  <a:srgbClr val="000000"/>
                </a:solidFill>
                <a:latin typeface="Calibri"/>
                <a:ea typeface="DejaVu Sans"/>
              </a:rPr>
              <a:t> (</a:t>
            </a:r>
            <a:r>
              <a:rPr lang="lv-LV" sz="2400" b="1" strike="noStrike" spc="-1">
                <a:solidFill>
                  <a:srgbClr val="000000"/>
                </a:solidFill>
                <a:latin typeface="Calibri"/>
                <a:ea typeface="DejaVu Sans"/>
              </a:rPr>
              <a:t>funkcionalitāte</a:t>
            </a:r>
            <a:r>
              <a:rPr lang="lv-LV" sz="2400" b="0" strike="noStrike" spc="-1">
                <a:solidFill>
                  <a:srgbClr val="000000"/>
                </a:solidFill>
                <a:latin typeface="Calibri"/>
                <a:ea typeface="DejaVu Sans"/>
              </a:rPr>
              <a:t>), tajā skaitā izmantošanas veidi, tehniskie ierobežojumi un tehniskās aizsardzības pasākumi, ja tie ir attiecināmi </a:t>
            </a:r>
            <a:endParaRPr lang="lv-LV" sz="2400" b="0" strike="noStrike" spc="-1">
              <a:latin typeface="arial"/>
            </a:endParaRPr>
          </a:p>
          <a:p>
            <a:pPr marL="216000" indent="-212040">
              <a:lnSpc>
                <a:spcPct val="100000"/>
              </a:lnSpc>
              <a:spcAft>
                <a:spcPts val="850"/>
              </a:spcAft>
              <a:buClr>
                <a:srgbClr val="000000"/>
              </a:buClr>
              <a:buFont typeface="StarSymbol"/>
              <a:buAutoNum type="arabicPeriod" startAt="6"/>
            </a:pPr>
            <a:r>
              <a:rPr lang="lv-LV" sz="2400" b="0" strike="noStrike" spc="-1">
                <a:solidFill>
                  <a:srgbClr val="000000"/>
                </a:solidFill>
                <a:latin typeface="Calibri"/>
                <a:ea typeface="DejaVu Sans"/>
              </a:rPr>
              <a:t> Informācija par </a:t>
            </a:r>
            <a:r>
              <a:rPr lang="lv-LV" sz="2400" b="1" strike="noStrike" spc="-1">
                <a:solidFill>
                  <a:srgbClr val="000000"/>
                </a:solidFill>
                <a:latin typeface="Calibri"/>
                <a:ea typeface="DejaVu Sans"/>
              </a:rPr>
              <a:t>digitālā satura savietojamību</a:t>
            </a:r>
            <a:r>
              <a:rPr lang="lv-LV" sz="2400" b="0" strike="noStrike" spc="-1">
                <a:solidFill>
                  <a:srgbClr val="000000"/>
                </a:solidFill>
                <a:latin typeface="Calibri"/>
                <a:ea typeface="DejaVu Sans"/>
              </a:rPr>
              <a:t> ar aparatūru un programmatūru, ja šī informācija pārdevējam vai pakalpojuma sniedzējam ir zināma vai to viņam pamatoti vajadzēja zināt, ja tā ir attiecināma</a:t>
            </a:r>
            <a:endParaRPr lang="lv-LV" sz="2400" b="0" strike="noStrike" spc="-1">
              <a:latin typeface="arial"/>
            </a:endParaRPr>
          </a:p>
        </p:txBody>
      </p:sp>
      <p:sp>
        <p:nvSpPr>
          <p:cNvPr id="304" name="CustomShape 5"/>
          <p:cNvSpPr/>
          <p:nvPr/>
        </p:nvSpPr>
        <p:spPr>
          <a:xfrm>
            <a:off x="2471400" y="2728800"/>
            <a:ext cx="10794960" cy="543708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150000"/>
              </a:lnSpc>
            </a:pPr>
            <a:endParaRPr lang="lv-LV" sz="1800" b="0" strike="noStrike" spc="-1">
              <a:latin typeface="arial"/>
            </a:endParaRPr>
          </a:p>
          <a:p>
            <a:pPr>
              <a:lnSpc>
                <a:spcPct val="150000"/>
              </a:lnSpc>
            </a:pPr>
            <a:endParaRPr lang="lv-LV" sz="1800" b="0" strike="noStrike" spc="-1">
              <a:latin typeface="arial"/>
            </a:endParaRPr>
          </a:p>
          <a:p>
            <a:pPr>
              <a:lnSpc>
                <a:spcPct val="150000"/>
              </a:lnSpc>
            </a:pPr>
            <a:endParaRPr lang="lv-LV" sz="1800" b="0" strike="noStrike" spc="-1">
              <a:latin typeface="arial"/>
            </a:endParaRPr>
          </a:p>
          <a:p>
            <a:pPr>
              <a:lnSpc>
                <a:spcPct val="150000"/>
              </a:lnSpc>
            </a:pPr>
            <a:endParaRPr lang="lv-LV" sz="1800" b="0" strike="noStrike" spc="-1">
              <a:latin typeface="arial"/>
            </a:endParaRPr>
          </a:p>
        </p:txBody>
      </p:sp>
      <p:sp>
        <p:nvSpPr>
          <p:cNvPr id="305" name="CustomShape 6"/>
          <p:cNvSpPr/>
          <p:nvPr/>
        </p:nvSpPr>
        <p:spPr>
          <a:xfrm>
            <a:off x="2226960" y="2497320"/>
            <a:ext cx="10794960" cy="543708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150000"/>
              </a:lnSpc>
            </a:pPr>
            <a:endParaRPr lang="lv-LV" sz="1800" b="0" strike="noStrike" spc="-1">
              <a:latin typeface="arial"/>
            </a:endParaRPr>
          </a:p>
          <a:p>
            <a:pPr>
              <a:lnSpc>
                <a:spcPct val="150000"/>
              </a:lnSpc>
            </a:pPr>
            <a:endParaRPr lang="lv-LV" sz="1800" b="0" strike="noStrike" spc="-1">
              <a:latin typeface="arial"/>
            </a:endParaRPr>
          </a:p>
          <a:p>
            <a:pPr>
              <a:lnSpc>
                <a:spcPct val="150000"/>
              </a:lnSpc>
            </a:pPr>
            <a:endParaRPr lang="lv-LV" sz="1800" b="0" strike="noStrike" spc="-1">
              <a:latin typeface="arial"/>
            </a:endParaRPr>
          </a:p>
          <a:p>
            <a:pPr>
              <a:lnSpc>
                <a:spcPct val="150000"/>
              </a:lnSpc>
            </a:pPr>
            <a:endParaRPr lang="lv-LV" sz="1800" b="0" strike="noStrike" spc="-1">
              <a:latin typeface="arial"/>
            </a:endParaRPr>
          </a:p>
        </p:txBody>
      </p:sp>
      <p:sp>
        <p:nvSpPr>
          <p:cNvPr id="306" name="CustomShape 7"/>
          <p:cNvSpPr/>
          <p:nvPr/>
        </p:nvSpPr>
        <p:spPr>
          <a:xfrm>
            <a:off x="1107000" y="3346920"/>
            <a:ext cx="10794960" cy="543708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150000"/>
              </a:lnSpc>
            </a:pPr>
            <a:endParaRPr lang="lv-LV" sz="1800" b="0" strike="noStrike" spc="-1">
              <a:latin typeface="arial"/>
            </a:endParaRPr>
          </a:p>
          <a:p>
            <a:pPr>
              <a:lnSpc>
                <a:spcPct val="150000"/>
              </a:lnSpc>
            </a:pPr>
            <a:endParaRPr lang="lv-LV" sz="1800" b="0" strike="noStrike" spc="-1">
              <a:latin typeface="arial"/>
            </a:endParaRPr>
          </a:p>
          <a:p>
            <a:pPr>
              <a:lnSpc>
                <a:spcPct val="150000"/>
              </a:lnSpc>
            </a:pPr>
            <a:endParaRPr lang="lv-LV" sz="1800" b="0" strike="noStrike" spc="-1">
              <a:latin typeface="arial"/>
            </a:endParaRPr>
          </a:p>
          <a:p>
            <a:pPr>
              <a:lnSpc>
                <a:spcPct val="150000"/>
              </a:lnSpc>
            </a:pPr>
            <a:endParaRPr lang="lv-LV" sz="1800" b="0" strike="noStrike" spc="-1">
              <a:latin typeface="arial"/>
            </a:endParaRPr>
          </a:p>
        </p:txBody>
      </p:sp>
      <p:sp>
        <p:nvSpPr>
          <p:cNvPr id="307" name="CustomShape 8"/>
          <p:cNvSpPr/>
          <p:nvPr/>
        </p:nvSpPr>
        <p:spPr>
          <a:xfrm>
            <a:off x="1107000" y="3346920"/>
            <a:ext cx="10794960" cy="543708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150000"/>
              </a:lnSpc>
            </a:pPr>
            <a:endParaRPr lang="lv-LV" sz="1800" b="0" strike="noStrike" spc="-1">
              <a:latin typeface="arial"/>
            </a:endParaRPr>
          </a:p>
          <a:p>
            <a:pPr>
              <a:lnSpc>
                <a:spcPct val="150000"/>
              </a:lnSpc>
            </a:pPr>
            <a:endParaRPr lang="lv-LV" sz="1800" b="0" strike="noStrike" spc="-1">
              <a:latin typeface="arial"/>
            </a:endParaRPr>
          </a:p>
          <a:p>
            <a:pPr>
              <a:lnSpc>
                <a:spcPct val="150000"/>
              </a:lnSpc>
            </a:pPr>
            <a:endParaRPr lang="lv-LV" sz="1800" b="0" strike="noStrike" spc="-1">
              <a:latin typeface="arial"/>
            </a:endParaRPr>
          </a:p>
          <a:p>
            <a:pPr>
              <a:lnSpc>
                <a:spcPct val="150000"/>
              </a:lnSpc>
            </a:pPr>
            <a:endParaRPr lang="lv-LV" sz="1800" b="0" strike="noStrike" spc="-1">
              <a:latin typeface="arial"/>
            </a:endParaRPr>
          </a:p>
        </p:txBody>
      </p:sp>
      <p:sp>
        <p:nvSpPr>
          <p:cNvPr id="308" name="CustomShape 9"/>
          <p:cNvSpPr/>
          <p:nvPr/>
        </p:nvSpPr>
        <p:spPr>
          <a:xfrm>
            <a:off x="1068480" y="3333960"/>
            <a:ext cx="10794960" cy="543708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150000"/>
              </a:lnSpc>
            </a:pPr>
            <a:endParaRPr lang="lv-LV" sz="1800" b="0" strike="noStrike" spc="-1">
              <a:latin typeface="arial"/>
            </a:endParaRPr>
          </a:p>
          <a:p>
            <a:pPr>
              <a:lnSpc>
                <a:spcPct val="150000"/>
              </a:lnSpc>
            </a:pPr>
            <a:endParaRPr lang="lv-LV" sz="1800" b="0" strike="noStrike" spc="-1">
              <a:latin typeface="arial"/>
            </a:endParaRPr>
          </a:p>
          <a:p>
            <a:pPr>
              <a:lnSpc>
                <a:spcPct val="150000"/>
              </a:lnSpc>
            </a:pPr>
            <a:endParaRPr lang="lv-LV" sz="1800" b="0" strike="noStrike" spc="-1">
              <a:latin typeface="arial"/>
            </a:endParaRPr>
          </a:p>
          <a:p>
            <a:pPr>
              <a:lnSpc>
                <a:spcPct val="150000"/>
              </a:lnSpc>
            </a:pPr>
            <a:endParaRPr lang="lv-LV" sz="1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 name="CustomShape 1"/>
          <p:cNvSpPr/>
          <p:nvPr/>
        </p:nvSpPr>
        <p:spPr>
          <a:xfrm rot="16200000">
            <a:off x="-3151440" y="3162600"/>
            <a:ext cx="6852600" cy="53820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310" name="Picture 6"/>
          <p:cNvPicPr/>
          <p:nvPr/>
        </p:nvPicPr>
        <p:blipFill>
          <a:blip r:embed="rId3"/>
          <a:stretch/>
        </p:blipFill>
        <p:spPr>
          <a:xfrm>
            <a:off x="0" y="6240240"/>
            <a:ext cx="547560" cy="612000"/>
          </a:xfrm>
          <a:prstGeom prst="rect">
            <a:avLst/>
          </a:prstGeom>
          <a:ln>
            <a:noFill/>
          </a:ln>
        </p:spPr>
      </p:pic>
      <p:sp>
        <p:nvSpPr>
          <p:cNvPr id="311" name="CustomShape 2"/>
          <p:cNvSpPr/>
          <p:nvPr/>
        </p:nvSpPr>
        <p:spPr>
          <a:xfrm>
            <a:off x="978480" y="256680"/>
            <a:ext cx="10794240" cy="7988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fontScale="98000"/>
          </a:bodyPr>
          <a:lstStyle/>
          <a:p>
            <a:pPr>
              <a:lnSpc>
                <a:spcPct val="90000"/>
              </a:lnSpc>
            </a:pPr>
            <a:r>
              <a:rPr lang="lv-LV" sz="3200" b="1" strike="noStrike" spc="-1">
                <a:solidFill>
                  <a:srgbClr val="000000"/>
                </a:solidFill>
                <a:latin typeface="Calibri"/>
                <a:ea typeface="DejaVu Sans"/>
              </a:rPr>
              <a:t>Papildu prasības (distancei un ārpus uzņēmuma telpām)</a:t>
            </a:r>
            <a:endParaRPr lang="lv-LV" sz="3200" b="0" strike="noStrike" spc="-1">
              <a:latin typeface="arial"/>
            </a:endParaRPr>
          </a:p>
        </p:txBody>
      </p:sp>
      <p:sp>
        <p:nvSpPr>
          <p:cNvPr id="312"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313" name="CustomShape 4"/>
          <p:cNvSpPr/>
          <p:nvPr/>
        </p:nvSpPr>
        <p:spPr>
          <a:xfrm>
            <a:off x="978480" y="1415880"/>
            <a:ext cx="10794960" cy="543708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marL="216000" indent="-212040">
              <a:lnSpc>
                <a:spcPct val="150000"/>
              </a:lnSpc>
              <a:buClr>
                <a:srgbClr val="000000"/>
              </a:buClr>
              <a:buFont typeface="StarSymbol"/>
              <a:buAutoNum type="arabicPeriod"/>
            </a:pPr>
            <a:r>
              <a:rPr lang="lv-LV" sz="2400" b="0" strike="noStrike" spc="-1">
                <a:solidFill>
                  <a:srgbClr val="000000"/>
                </a:solidFill>
                <a:latin typeface="Calibri"/>
                <a:ea typeface="DejaVu Sans"/>
              </a:rPr>
              <a:t> Faksa numurs un elektroniskā pasta adrese</a:t>
            </a:r>
            <a:endParaRPr lang="lv-LV" sz="2400" b="0" strike="noStrike" spc="-1">
              <a:latin typeface="arial"/>
            </a:endParaRPr>
          </a:p>
          <a:p>
            <a:pPr marL="216000" indent="-212040">
              <a:lnSpc>
                <a:spcPct val="150000"/>
              </a:lnSpc>
              <a:buClr>
                <a:srgbClr val="000000"/>
              </a:buClr>
              <a:buFont typeface="StarSymbol"/>
              <a:buAutoNum type="arabicPeriod"/>
            </a:pPr>
            <a:r>
              <a:rPr lang="lv-LV" sz="2400" b="0" strike="noStrike" spc="-1">
                <a:solidFill>
                  <a:srgbClr val="000000"/>
                </a:solidFill>
                <a:latin typeface="Calibri"/>
                <a:ea typeface="DejaVu Sans"/>
              </a:rPr>
              <a:t> Maksa par līguma noslēgšanai lietotā distances saziņas līdzekļa izmantošanu, ja tā netiek aprēķināta saskaņā ar pamata tarifu</a:t>
            </a:r>
            <a:endParaRPr lang="lv-LV" sz="2400" b="0" strike="noStrike" spc="-1">
              <a:latin typeface="arial"/>
            </a:endParaRPr>
          </a:p>
          <a:p>
            <a:pPr marL="216000" indent="-212040">
              <a:lnSpc>
                <a:spcPct val="150000"/>
              </a:lnSpc>
              <a:buClr>
                <a:srgbClr val="000000"/>
              </a:buClr>
              <a:buFont typeface="StarSymbol"/>
              <a:buAutoNum type="arabicPeriod"/>
            </a:pPr>
            <a:r>
              <a:rPr lang="lv-LV" sz="2400" b="0" strike="noStrike" spc="-1">
                <a:solidFill>
                  <a:srgbClr val="000000"/>
                </a:solidFill>
                <a:latin typeface="Calibri"/>
                <a:ea typeface="DejaVu Sans"/>
              </a:rPr>
              <a:t> Atteikuma tiesības (izmantošanas nosacījumi, termiņš un kārtība, kā arī atteikuma veidlapa) vai arī informācija par to, ka patērētājs nevar tās izmantot vai informācija par apstākļiem, kādos patērētājs zaudē atteikuma tiesības</a:t>
            </a:r>
            <a:endParaRPr lang="lv-LV" sz="2400" b="0" strike="noStrike" spc="-1">
              <a:latin typeface="arial"/>
            </a:endParaRPr>
          </a:p>
          <a:p>
            <a:pPr marL="216000" indent="-212040">
              <a:lnSpc>
                <a:spcPct val="150000"/>
              </a:lnSpc>
              <a:buClr>
                <a:srgbClr val="000000"/>
              </a:buClr>
              <a:buFont typeface="StarSymbol"/>
              <a:buAutoNum type="arabicPeriod"/>
            </a:pPr>
            <a:r>
              <a:rPr lang="lv-LV" sz="2400" b="0" strike="noStrike" spc="-1">
                <a:solidFill>
                  <a:srgbClr val="000000"/>
                </a:solidFill>
                <a:latin typeface="Calibri"/>
                <a:ea typeface="DejaVu Sans"/>
              </a:rPr>
              <a:t> Informācija par to, ka atteikuma tiesību izmantošanas gadījumā patērētājs sedz ar preces atpakaļ atdošanu saistītās izmaksas, un, ja preci tās īpašību dēļ parasti nevar nosūtīt atpakaļ pa pastu, informācija par šo izmaksu apmēru</a:t>
            </a:r>
            <a:endParaRPr lang="lv-LV" sz="24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 name="CustomShape 1"/>
          <p:cNvSpPr/>
          <p:nvPr/>
        </p:nvSpPr>
        <p:spPr>
          <a:xfrm rot="16200000">
            <a:off x="-3151440" y="3162600"/>
            <a:ext cx="6852600" cy="53820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315" name="Picture 6"/>
          <p:cNvPicPr/>
          <p:nvPr/>
        </p:nvPicPr>
        <p:blipFill>
          <a:blip r:embed="rId3"/>
          <a:stretch/>
        </p:blipFill>
        <p:spPr>
          <a:xfrm>
            <a:off x="0" y="6240240"/>
            <a:ext cx="547560" cy="612000"/>
          </a:xfrm>
          <a:prstGeom prst="rect">
            <a:avLst/>
          </a:prstGeom>
          <a:ln>
            <a:noFill/>
          </a:ln>
        </p:spPr>
      </p:pic>
      <p:sp>
        <p:nvSpPr>
          <p:cNvPr id="316" name="CustomShape 2"/>
          <p:cNvSpPr/>
          <p:nvPr/>
        </p:nvSpPr>
        <p:spPr>
          <a:xfrm>
            <a:off x="978480" y="256680"/>
            <a:ext cx="10794240" cy="7988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fontScale="98000"/>
          </a:bodyPr>
          <a:lstStyle/>
          <a:p>
            <a:pPr>
              <a:lnSpc>
                <a:spcPct val="90000"/>
              </a:lnSpc>
            </a:pPr>
            <a:r>
              <a:rPr lang="lv-LV" sz="3200" b="1" strike="noStrike" spc="-1">
                <a:solidFill>
                  <a:srgbClr val="000000"/>
                </a:solidFill>
                <a:latin typeface="Calibri"/>
                <a:ea typeface="DejaVu Sans"/>
              </a:rPr>
              <a:t>Papildu prasības (distancei un ārpus uzņēmuma telpām)</a:t>
            </a:r>
            <a:endParaRPr lang="lv-LV" sz="3200" b="0" strike="noStrike" spc="-1">
              <a:latin typeface="arial"/>
            </a:endParaRPr>
          </a:p>
        </p:txBody>
      </p:sp>
      <p:sp>
        <p:nvSpPr>
          <p:cNvPr id="317"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318" name="CustomShape 4"/>
          <p:cNvSpPr/>
          <p:nvPr/>
        </p:nvSpPr>
        <p:spPr>
          <a:xfrm>
            <a:off x="978480" y="1199880"/>
            <a:ext cx="10794960" cy="543708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marL="216000" indent="-212040">
              <a:lnSpc>
                <a:spcPct val="150000"/>
              </a:lnSpc>
              <a:buClr>
                <a:srgbClr val="000000"/>
              </a:buClr>
              <a:buFont typeface="StarSymbol"/>
              <a:buAutoNum type="arabicPeriod" startAt="5"/>
            </a:pPr>
            <a:r>
              <a:rPr lang="lv-LV" sz="2400" b="0" strike="noStrike" spc="-1" dirty="0">
                <a:solidFill>
                  <a:srgbClr val="000000"/>
                </a:solidFill>
                <a:latin typeface="Calibri"/>
                <a:ea typeface="DejaVu Sans"/>
              </a:rPr>
              <a:t> Ka, ja patērētājs izmanto atteikuma tiesības pēc tam, kad nosūtījis pārdevējam vai pakalpojuma sniedzējam pieprasījumu uzsākt pakalpojuma sniegšanu atteikuma tiesību termiņā, informācija par to, ka patērētājs maksā pārdevējam vai pakalpojuma sniedzējam samērīgu maksu par šo pakalpojumu sniegšanu</a:t>
            </a:r>
            <a:endParaRPr lang="lv-LV" sz="2400" b="0" strike="noStrike" spc="-1" dirty="0">
              <a:latin typeface="arial"/>
            </a:endParaRPr>
          </a:p>
          <a:p>
            <a:pPr marL="216000" indent="-212040">
              <a:lnSpc>
                <a:spcPct val="150000"/>
              </a:lnSpc>
              <a:buClr>
                <a:srgbClr val="000000"/>
              </a:buClr>
              <a:buFont typeface="StarSymbol"/>
              <a:buAutoNum type="arabicPeriod" startAt="5"/>
            </a:pPr>
            <a:r>
              <a:rPr lang="lv-LV" sz="2400" b="0" strike="noStrike" spc="-1" dirty="0">
                <a:solidFill>
                  <a:srgbClr val="000000"/>
                </a:solidFill>
                <a:latin typeface="Calibri"/>
                <a:ea typeface="DejaVu Sans"/>
              </a:rPr>
              <a:t> Informācija par pirmo iemaksu vai citām finanšu garantijām, kas jāmaksā vai jānodrošina patērētājam</a:t>
            </a:r>
            <a:endParaRPr lang="lv-LV" sz="2400" b="0" strike="noStrike" spc="-1" dirty="0">
              <a:latin typeface="arial"/>
            </a:endParaRPr>
          </a:p>
          <a:p>
            <a:pPr marL="216000" indent="-212040">
              <a:lnSpc>
                <a:spcPct val="150000"/>
              </a:lnSpc>
              <a:buClr>
                <a:srgbClr val="000000"/>
              </a:buClr>
              <a:buFont typeface="StarSymbol"/>
              <a:buAutoNum type="arabicPeriod" startAt="5"/>
            </a:pPr>
            <a:r>
              <a:rPr lang="lv-LV" sz="2400" b="0" strike="noStrike" spc="-1" dirty="0">
                <a:solidFill>
                  <a:srgbClr val="000000"/>
                </a:solidFill>
                <a:latin typeface="Calibri"/>
                <a:ea typeface="DejaVu Sans"/>
              </a:rPr>
              <a:t> Informācija par izstrādāto labas prakses kodeksu un veids, kā iegūt tā kopiju</a:t>
            </a:r>
            <a:endParaRPr lang="lv-LV" sz="2400" b="0" strike="noStrike" spc="-1" dirty="0">
              <a:latin typeface="arial"/>
            </a:endParaRPr>
          </a:p>
          <a:p>
            <a:pPr marL="216000" indent="-212040">
              <a:lnSpc>
                <a:spcPct val="150000"/>
              </a:lnSpc>
              <a:buClr>
                <a:srgbClr val="000000"/>
              </a:buClr>
              <a:buFont typeface="StarSymbol"/>
              <a:buAutoNum type="arabicPeriod" startAt="5"/>
            </a:pPr>
            <a:r>
              <a:rPr lang="lv-LV" sz="2400" b="0" strike="noStrike" spc="-1" dirty="0">
                <a:solidFill>
                  <a:srgbClr val="000000"/>
                </a:solidFill>
                <a:latin typeface="Calibri"/>
                <a:ea typeface="DejaVu Sans"/>
              </a:rPr>
              <a:t> Informācija par </a:t>
            </a:r>
            <a:r>
              <a:rPr lang="lv-LV" sz="2400" b="0" strike="noStrike" spc="-1" dirty="0" smtClean="0">
                <a:solidFill>
                  <a:srgbClr val="000000"/>
                </a:solidFill>
                <a:latin typeface="Calibri"/>
                <a:ea typeface="DejaVu Sans"/>
              </a:rPr>
              <a:t>ārpus tiesas </a:t>
            </a:r>
            <a:r>
              <a:rPr lang="lv-LV" sz="2400" b="0" strike="noStrike" spc="-1" dirty="0">
                <a:solidFill>
                  <a:srgbClr val="000000"/>
                </a:solidFill>
                <a:latin typeface="Calibri"/>
                <a:ea typeface="DejaVu Sans"/>
              </a:rPr>
              <a:t>sūdzību izskatīšanas un atlīdzības iespējām un kā tiem piekļūt</a:t>
            </a:r>
            <a:endParaRPr lang="lv-LV" sz="2400" b="0" strike="noStrike" spc="-1" dirty="0">
              <a:latin typeface="arial"/>
            </a:endParaRPr>
          </a:p>
          <a:p>
            <a:pPr>
              <a:lnSpc>
                <a:spcPct val="150000"/>
              </a:lnSpc>
            </a:pPr>
            <a:endParaRPr lang="lv-LV" sz="24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 name="CustomShape 1"/>
          <p:cNvSpPr/>
          <p:nvPr/>
        </p:nvSpPr>
        <p:spPr>
          <a:xfrm rot="16200000">
            <a:off x="-3151440" y="3162600"/>
            <a:ext cx="6852600" cy="53820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320" name="Picture 6"/>
          <p:cNvPicPr/>
          <p:nvPr/>
        </p:nvPicPr>
        <p:blipFill>
          <a:blip r:embed="rId3"/>
          <a:stretch/>
        </p:blipFill>
        <p:spPr>
          <a:xfrm>
            <a:off x="0" y="6240240"/>
            <a:ext cx="547560" cy="612000"/>
          </a:xfrm>
          <a:prstGeom prst="rect">
            <a:avLst/>
          </a:prstGeom>
          <a:ln>
            <a:noFill/>
          </a:ln>
        </p:spPr>
      </p:pic>
      <p:sp>
        <p:nvSpPr>
          <p:cNvPr id="321" name="CustomShape 2"/>
          <p:cNvSpPr/>
          <p:nvPr/>
        </p:nvSpPr>
        <p:spPr>
          <a:xfrm>
            <a:off x="978480" y="256680"/>
            <a:ext cx="10794240" cy="7988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Kā informācija ir jāsniedz?</a:t>
            </a:r>
            <a:endParaRPr lang="lv-LV" sz="3200" b="0" strike="noStrike" spc="-1">
              <a:latin typeface="arial"/>
            </a:endParaRPr>
          </a:p>
        </p:txBody>
      </p:sp>
      <p:sp>
        <p:nvSpPr>
          <p:cNvPr id="322"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323" name="CustomShape 4"/>
          <p:cNvSpPr/>
          <p:nvPr/>
        </p:nvSpPr>
        <p:spPr>
          <a:xfrm>
            <a:off x="978480" y="1415880"/>
            <a:ext cx="10794960" cy="543708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marL="216000" indent="-212760">
              <a:lnSpc>
                <a:spcPct val="150000"/>
              </a:lnSpc>
              <a:buClr>
                <a:srgbClr val="000000"/>
              </a:buClr>
              <a:buFont typeface="StarSymbol"/>
              <a:buAutoNum type="arabicPeriod"/>
            </a:pPr>
            <a:r>
              <a:rPr lang="lv-LV" sz="2800" b="0" strike="noStrike" spc="-1">
                <a:solidFill>
                  <a:srgbClr val="000000"/>
                </a:solidFill>
                <a:latin typeface="Calibri"/>
                <a:ea typeface="DejaVu Sans"/>
              </a:rPr>
              <a:t> Skaidrā un labi saprotamā veidā t.sk:</a:t>
            </a:r>
            <a:endParaRPr lang="lv-LV" sz="2800" b="0" strike="noStrike" spc="-1">
              <a:latin typeface="arial"/>
            </a:endParaRPr>
          </a:p>
          <a:p>
            <a:pPr marL="216000" indent="-212760">
              <a:lnSpc>
                <a:spcPct val="150000"/>
              </a:lnSpc>
              <a:buClr>
                <a:srgbClr val="000000"/>
              </a:buClr>
              <a:buFont typeface="Symbol"/>
              <a:buChar char=""/>
            </a:pPr>
            <a:r>
              <a:rPr lang="lv-LV" sz="2800" b="0" strike="noStrike" spc="-1">
                <a:solidFill>
                  <a:srgbClr val="000000"/>
                </a:solidFill>
                <a:latin typeface="Calibri"/>
                <a:ea typeface="DejaVu Sans"/>
              </a:rPr>
              <a:t>Attiecīgās dalībvalsts valodas prasības</a:t>
            </a:r>
            <a:endParaRPr lang="lv-LV" sz="2800" b="0" strike="noStrike" spc="-1">
              <a:latin typeface="arial"/>
            </a:endParaRPr>
          </a:p>
          <a:p>
            <a:pPr marL="216000" indent="-212760">
              <a:lnSpc>
                <a:spcPct val="150000"/>
              </a:lnSpc>
              <a:buClr>
                <a:srgbClr val="000000"/>
              </a:buClr>
              <a:buFont typeface="Symbol"/>
              <a:buChar char=""/>
            </a:pPr>
            <a:r>
              <a:rPr lang="lv-LV" sz="2800" b="0" strike="noStrike" spc="-1">
                <a:solidFill>
                  <a:srgbClr val="000000"/>
                </a:solidFill>
                <a:latin typeface="Calibri"/>
                <a:ea typeface="DejaVu Sans"/>
              </a:rPr>
              <a:t>Vienkāršība</a:t>
            </a:r>
            <a:endParaRPr lang="lv-LV" sz="2800" b="0" strike="noStrike" spc="-1">
              <a:latin typeface="arial"/>
            </a:endParaRPr>
          </a:p>
          <a:p>
            <a:pPr marL="216000" indent="-212760">
              <a:lnSpc>
                <a:spcPct val="150000"/>
              </a:lnSpc>
              <a:buClr>
                <a:srgbClr val="000000"/>
              </a:buClr>
              <a:buFont typeface="Symbol"/>
              <a:buChar char=""/>
            </a:pPr>
            <a:r>
              <a:rPr lang="lv-LV" sz="2800" b="0" strike="noStrike" spc="-1">
                <a:solidFill>
                  <a:srgbClr val="000000"/>
                </a:solidFill>
                <a:latin typeface="Calibri"/>
                <a:ea typeface="DejaVu Sans"/>
              </a:rPr>
              <a:t>Teksta izmērs un krāsa</a:t>
            </a:r>
            <a:endParaRPr lang="lv-LV" sz="2800" b="0" strike="noStrike" spc="-1">
              <a:latin typeface="arial"/>
            </a:endParaRPr>
          </a:p>
          <a:p>
            <a:pPr marL="216000" indent="-212760">
              <a:lnSpc>
                <a:spcPct val="150000"/>
              </a:lnSpc>
              <a:buClr>
                <a:srgbClr val="000000"/>
              </a:buClr>
              <a:buFont typeface="Symbol"/>
              <a:buChar char=""/>
            </a:pPr>
            <a:r>
              <a:rPr lang="lv-LV" sz="2800" b="0" strike="noStrike" spc="-1">
                <a:solidFill>
                  <a:srgbClr val="000000"/>
                </a:solidFill>
                <a:latin typeface="Calibri"/>
                <a:ea typeface="DejaVu Sans"/>
              </a:rPr>
              <a:t>Neaizsargātas patērētāju grupas</a:t>
            </a:r>
            <a:endParaRPr lang="lv-LV" sz="2800" b="0" strike="noStrike" spc="-1">
              <a:latin typeface="arial"/>
            </a:endParaRPr>
          </a:p>
          <a:p>
            <a:pPr marL="216000" indent="-212760">
              <a:lnSpc>
                <a:spcPct val="150000"/>
              </a:lnSpc>
              <a:buClr>
                <a:srgbClr val="000000"/>
              </a:buClr>
              <a:buFont typeface="StarSymbol"/>
              <a:buAutoNum type="arabicPeriod" startAt="2"/>
            </a:pPr>
            <a:r>
              <a:rPr lang="lv-LV" sz="2800" b="0" strike="noStrike" spc="-1">
                <a:solidFill>
                  <a:srgbClr val="000000"/>
                </a:solidFill>
                <a:latin typeface="Calibri"/>
                <a:ea typeface="DejaVu Sans"/>
              </a:rPr>
              <a:t> </a:t>
            </a:r>
            <a:r>
              <a:rPr lang="lv-LV" sz="2800" b="1" strike="noStrike" spc="-1">
                <a:solidFill>
                  <a:srgbClr val="000000"/>
                </a:solidFill>
                <a:latin typeface="Calibri"/>
                <a:ea typeface="DejaVu Sans"/>
              </a:rPr>
              <a:t>Pirms</a:t>
            </a:r>
            <a:r>
              <a:rPr lang="lv-LV" sz="2800" b="0" strike="noStrike" spc="-1">
                <a:solidFill>
                  <a:srgbClr val="000000"/>
                </a:solidFill>
                <a:latin typeface="Calibri"/>
                <a:ea typeface="DejaVu Sans"/>
              </a:rPr>
              <a:t> līgums ir noslēgts (ar dažiem izņēmumiem)</a:t>
            </a:r>
            <a:endParaRPr lang="lv-LV" sz="2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 name="CustomShape 1"/>
          <p:cNvSpPr/>
          <p:nvPr/>
        </p:nvSpPr>
        <p:spPr>
          <a:xfrm rot="16200000">
            <a:off x="-3151440" y="3162600"/>
            <a:ext cx="6852600" cy="53820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325" name="Picture 6"/>
          <p:cNvPicPr/>
          <p:nvPr/>
        </p:nvPicPr>
        <p:blipFill>
          <a:blip r:embed="rId3"/>
          <a:stretch/>
        </p:blipFill>
        <p:spPr>
          <a:xfrm>
            <a:off x="0" y="6240240"/>
            <a:ext cx="547560" cy="612000"/>
          </a:xfrm>
          <a:prstGeom prst="rect">
            <a:avLst/>
          </a:prstGeom>
          <a:ln>
            <a:noFill/>
          </a:ln>
        </p:spPr>
      </p:pic>
      <p:sp>
        <p:nvSpPr>
          <p:cNvPr id="326" name="CustomShape 2"/>
          <p:cNvSpPr/>
          <p:nvPr/>
        </p:nvSpPr>
        <p:spPr>
          <a:xfrm>
            <a:off x="978480" y="256680"/>
            <a:ext cx="10794240" cy="7988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Kas notiek, ja informēšanas prasības nav ievērotas?</a:t>
            </a:r>
            <a:endParaRPr lang="lv-LV" sz="3200" b="0" strike="noStrike" spc="-1">
              <a:latin typeface="arial"/>
            </a:endParaRPr>
          </a:p>
        </p:txBody>
      </p:sp>
      <p:sp>
        <p:nvSpPr>
          <p:cNvPr id="327"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328" name="CustomShape 4"/>
          <p:cNvSpPr/>
          <p:nvPr/>
        </p:nvSpPr>
        <p:spPr>
          <a:xfrm>
            <a:off x="978480" y="1415880"/>
            <a:ext cx="10794960" cy="543708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marL="216000" indent="-212760">
              <a:lnSpc>
                <a:spcPct val="150000"/>
              </a:lnSpc>
              <a:buClr>
                <a:srgbClr val="000000"/>
              </a:buClr>
              <a:buFont typeface="Symbol"/>
              <a:buChar char=""/>
            </a:pPr>
            <a:r>
              <a:rPr lang="lv-LV" sz="2800" b="0" strike="noStrike" spc="-1">
                <a:solidFill>
                  <a:srgbClr val="000000"/>
                </a:solidFill>
                <a:latin typeface="Calibri"/>
                <a:ea typeface="DejaVu Sans"/>
              </a:rPr>
              <a:t>Tirgotājam var tikt uzlikts naudas sods</a:t>
            </a:r>
            <a:endParaRPr lang="lv-LV" sz="2800" b="0" strike="noStrike" spc="-1">
              <a:latin typeface="arial"/>
            </a:endParaRPr>
          </a:p>
          <a:p>
            <a:pPr marL="216000" indent="-212760">
              <a:lnSpc>
                <a:spcPct val="150000"/>
              </a:lnSpc>
              <a:buClr>
                <a:srgbClr val="000000"/>
              </a:buClr>
              <a:buFont typeface="Symbol"/>
              <a:buChar char=""/>
            </a:pPr>
            <a:r>
              <a:rPr lang="lv-LV" sz="2800" b="0" strike="noStrike" spc="-1">
                <a:solidFill>
                  <a:srgbClr val="000000"/>
                </a:solidFill>
                <a:latin typeface="Calibri"/>
                <a:ea typeface="DejaVu Sans"/>
              </a:rPr>
              <a:t>Noteiktajās situācijās pieaugs tirgotāja izdevumi</a:t>
            </a:r>
            <a:endParaRPr lang="lv-LV" sz="2800" b="0" strike="noStrike" spc="-1">
              <a:latin typeface="arial"/>
            </a:endParaRPr>
          </a:p>
          <a:p>
            <a:pPr marL="216000" indent="-212760">
              <a:lnSpc>
                <a:spcPct val="150000"/>
              </a:lnSpc>
              <a:buClr>
                <a:srgbClr val="000000"/>
              </a:buClr>
              <a:buFont typeface="Symbol"/>
              <a:buChar char=""/>
            </a:pPr>
            <a:r>
              <a:rPr lang="lv-LV" sz="2800" b="0" strike="noStrike" spc="-1">
                <a:solidFill>
                  <a:srgbClr val="000000"/>
                </a:solidFill>
                <a:latin typeface="Calibri"/>
                <a:ea typeface="DejaVu Sans"/>
              </a:rPr>
              <a:t>Noteiktajās situācijās patērētāja tiesības paplašināsies</a:t>
            </a:r>
            <a:endParaRPr lang="lv-LV" sz="2800" b="0" strike="noStrike" spc="-1">
              <a:latin typeface="arial"/>
            </a:endParaRPr>
          </a:p>
          <a:p>
            <a:pPr marL="216000" indent="-212760">
              <a:lnSpc>
                <a:spcPct val="150000"/>
              </a:lnSpc>
              <a:buClr>
                <a:srgbClr val="000000"/>
              </a:buClr>
              <a:buFont typeface="Symbol"/>
              <a:buChar char=""/>
            </a:pPr>
            <a:r>
              <a:rPr lang="lv-LV" sz="2800" b="0" strike="noStrike" spc="-1">
                <a:solidFill>
                  <a:srgbClr val="000000"/>
                </a:solidFill>
                <a:latin typeface="Calibri"/>
                <a:ea typeface="DejaVu Sans"/>
              </a:rPr>
              <a:t>Preces var tikt atzītas par nekvalitatīvām</a:t>
            </a:r>
            <a:endParaRPr lang="lv-LV" sz="2800" b="0" strike="noStrike" spc="-1">
              <a:latin typeface="arial"/>
            </a:endParaRPr>
          </a:p>
          <a:p>
            <a:pPr marL="216000" indent="-212760">
              <a:lnSpc>
                <a:spcPct val="150000"/>
              </a:lnSpc>
              <a:buClr>
                <a:srgbClr val="000000"/>
              </a:buClr>
              <a:buFont typeface="Symbol"/>
              <a:buChar char=""/>
            </a:pPr>
            <a:r>
              <a:rPr lang="lv-LV" sz="2800" b="0" strike="noStrike" spc="-1">
                <a:solidFill>
                  <a:srgbClr val="000000"/>
                </a:solidFill>
                <a:latin typeface="Calibri"/>
                <a:ea typeface="DejaVu Sans"/>
              </a:rPr>
              <a:t>Neskaidra informācija tiks interpretēta par labu patērētājam</a:t>
            </a:r>
            <a:endParaRPr lang="lv-LV" sz="2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 name="CustomShape 1"/>
          <p:cNvSpPr/>
          <p:nvPr/>
        </p:nvSpPr>
        <p:spPr>
          <a:xfrm rot="16200000">
            <a:off x="-3151440" y="3162600"/>
            <a:ext cx="6852600" cy="53820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330" name="Picture 6"/>
          <p:cNvPicPr/>
          <p:nvPr/>
        </p:nvPicPr>
        <p:blipFill>
          <a:blip r:embed="rId3"/>
          <a:stretch/>
        </p:blipFill>
        <p:spPr>
          <a:xfrm>
            <a:off x="0" y="6240240"/>
            <a:ext cx="547560" cy="612000"/>
          </a:xfrm>
          <a:prstGeom prst="rect">
            <a:avLst/>
          </a:prstGeom>
          <a:ln>
            <a:noFill/>
          </a:ln>
        </p:spPr>
      </p:pic>
      <p:sp>
        <p:nvSpPr>
          <p:cNvPr id="331" name="CustomShape 2"/>
          <p:cNvSpPr/>
          <p:nvPr/>
        </p:nvSpPr>
        <p:spPr>
          <a:xfrm>
            <a:off x="978480" y="256680"/>
            <a:ext cx="10794240" cy="7988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NOTA BENE!</a:t>
            </a:r>
            <a:endParaRPr lang="lv-LV" sz="3200" b="0" strike="noStrike" spc="-1">
              <a:latin typeface="arial"/>
            </a:endParaRPr>
          </a:p>
        </p:txBody>
      </p:sp>
      <p:sp>
        <p:nvSpPr>
          <p:cNvPr id="332"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333" name="CustomShape 4"/>
          <p:cNvSpPr/>
          <p:nvPr/>
        </p:nvSpPr>
        <p:spPr>
          <a:xfrm>
            <a:off x="978480" y="3240000"/>
            <a:ext cx="10794960" cy="114804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ctr">
              <a:lnSpc>
                <a:spcPct val="150000"/>
              </a:lnSpc>
            </a:pPr>
            <a:r>
              <a:rPr lang="lv-LV" sz="3200" b="1" strike="noStrike" spc="-1">
                <a:solidFill>
                  <a:srgbClr val="000000"/>
                </a:solidFill>
                <a:latin typeface="Calibri"/>
                <a:ea typeface="DejaVu Sans"/>
              </a:rPr>
              <a:t>Tiesības uz informācija ir patērētāja pamattiesības!</a:t>
            </a:r>
            <a:endParaRPr lang="lv-LV" sz="3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 name="CustomShape 1"/>
          <p:cNvSpPr/>
          <p:nvPr/>
        </p:nvSpPr>
        <p:spPr>
          <a:xfrm rot="16200000">
            <a:off x="-3151440" y="3162600"/>
            <a:ext cx="6852600" cy="53820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335" name="Picture 6"/>
          <p:cNvPicPr/>
          <p:nvPr/>
        </p:nvPicPr>
        <p:blipFill>
          <a:blip r:embed="rId3"/>
          <a:stretch/>
        </p:blipFill>
        <p:spPr>
          <a:xfrm>
            <a:off x="0" y="6240240"/>
            <a:ext cx="547560" cy="612000"/>
          </a:xfrm>
          <a:prstGeom prst="rect">
            <a:avLst/>
          </a:prstGeom>
          <a:ln>
            <a:noFill/>
          </a:ln>
        </p:spPr>
      </p:pic>
      <p:sp>
        <p:nvSpPr>
          <p:cNvPr id="336" name="CustomShape 2"/>
          <p:cNvSpPr/>
          <p:nvPr/>
        </p:nvSpPr>
        <p:spPr>
          <a:xfrm>
            <a:off x="978480" y="256680"/>
            <a:ext cx="10794240" cy="7988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Citi izdevumi</a:t>
            </a:r>
            <a:endParaRPr lang="lv-LV" sz="3200" b="0" strike="noStrike" spc="-1">
              <a:latin typeface="arial"/>
            </a:endParaRPr>
          </a:p>
        </p:txBody>
      </p:sp>
      <p:sp>
        <p:nvSpPr>
          <p:cNvPr id="337"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338" name="CustomShape 4"/>
          <p:cNvSpPr/>
          <p:nvPr/>
        </p:nvSpPr>
        <p:spPr>
          <a:xfrm>
            <a:off x="942480" y="1199880"/>
            <a:ext cx="10794960" cy="5437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2760">
              <a:lnSpc>
                <a:spcPct val="100000"/>
              </a:lnSpc>
              <a:spcAft>
                <a:spcPts val="850"/>
              </a:spcAft>
              <a:buClr>
                <a:srgbClr val="000000"/>
              </a:buClr>
              <a:buSzPct val="45000"/>
              <a:buFont typeface="Wingdings" charset="2"/>
              <a:buChar char=""/>
            </a:pPr>
            <a:r>
              <a:rPr lang="lv-LV" sz="2800" b="0" strike="noStrike" spc="-1" dirty="0">
                <a:solidFill>
                  <a:srgbClr val="000000"/>
                </a:solidFill>
                <a:latin typeface="Colibri"/>
                <a:ea typeface="DejaVu Sans"/>
              </a:rPr>
              <a:t>Papildu maksājumi = tas, ko patērētājs </a:t>
            </a:r>
            <a:r>
              <a:rPr lang="lv-LV" sz="2800" b="0" strike="noStrike" spc="-1" dirty="0" smtClean="0">
                <a:solidFill>
                  <a:srgbClr val="000000"/>
                </a:solidFill>
                <a:latin typeface="Colibri"/>
                <a:ea typeface="DejaVu Sans"/>
              </a:rPr>
              <a:t>maksā </a:t>
            </a:r>
            <a:r>
              <a:rPr lang="lv-LV" sz="2800" b="0" strike="noStrike" spc="-1" dirty="0">
                <a:solidFill>
                  <a:srgbClr val="000000"/>
                </a:solidFill>
                <a:latin typeface="Colibri"/>
                <a:ea typeface="DejaVu Sans"/>
              </a:rPr>
              <a:t>klāt galvenajai maksai par preci/pakalpojumu</a:t>
            </a:r>
            <a:endParaRPr lang="lv-LV" sz="2800" b="0" strike="noStrike" spc="-1" dirty="0">
              <a:latin typeface="arial"/>
            </a:endParaRPr>
          </a:p>
          <a:p>
            <a:pPr marL="432000" lvl="1" indent="-212760">
              <a:lnSpc>
                <a:spcPct val="100000"/>
              </a:lnSpc>
              <a:spcAft>
                <a:spcPts val="850"/>
              </a:spcAft>
              <a:buClr>
                <a:srgbClr val="000000"/>
              </a:buClr>
              <a:buSzPct val="45000"/>
              <a:buFont typeface="Wingdings" charset="2"/>
              <a:buChar char=""/>
            </a:pPr>
            <a:r>
              <a:rPr lang="lv-LV" sz="2800" b="0" strike="noStrike" spc="-1" dirty="0">
                <a:solidFill>
                  <a:srgbClr val="000000"/>
                </a:solidFill>
                <a:latin typeface="Colibri"/>
                <a:ea typeface="DejaVu Sans"/>
              </a:rPr>
              <a:t>Papildu maksājumiem nepieciešama </a:t>
            </a:r>
            <a:r>
              <a:rPr lang="lv-LV" sz="2800" b="1" strike="noStrike" spc="-1" dirty="0">
                <a:solidFill>
                  <a:srgbClr val="000000"/>
                </a:solidFill>
                <a:latin typeface="Colibri"/>
                <a:ea typeface="DejaVu Sans"/>
              </a:rPr>
              <a:t>skaidri pausta piekrišana</a:t>
            </a:r>
            <a:r>
              <a:rPr lang="lv-LV" sz="2800" b="0" strike="noStrike" spc="-1" dirty="0">
                <a:solidFill>
                  <a:srgbClr val="000000"/>
                </a:solidFill>
                <a:latin typeface="Colibri"/>
                <a:ea typeface="DejaVu Sans"/>
              </a:rPr>
              <a:t> t.i. nekādu iepriekš aktivizētu izvēles iespēju mājaslapās!</a:t>
            </a:r>
            <a:endParaRPr lang="lv-LV" sz="2800" b="0" strike="noStrike" spc="-1" dirty="0">
              <a:latin typeface="arial"/>
            </a:endParaRPr>
          </a:p>
          <a:p>
            <a:pPr marL="432000" lvl="1" indent="-212760">
              <a:lnSpc>
                <a:spcPct val="100000"/>
              </a:lnSpc>
              <a:spcAft>
                <a:spcPts val="850"/>
              </a:spcAft>
              <a:buClr>
                <a:srgbClr val="000000"/>
              </a:buClr>
              <a:buSzPct val="45000"/>
              <a:buFont typeface="Wingdings" charset="2"/>
              <a:buChar char=""/>
            </a:pPr>
            <a:r>
              <a:rPr lang="lv-LV" sz="2800" b="0" strike="noStrike" spc="-1" dirty="0">
                <a:solidFill>
                  <a:srgbClr val="000000"/>
                </a:solidFill>
                <a:latin typeface="Colibri"/>
                <a:ea typeface="DejaVu Sans"/>
              </a:rPr>
              <a:t>Pretējā gadījumā patērētājam būs tiesības saņemt šo maksājumu atmaksu</a:t>
            </a:r>
            <a:endParaRPr lang="lv-LV" sz="2800" b="0" strike="noStrike" spc="-1" dirty="0">
              <a:latin typeface="arial"/>
            </a:endParaRPr>
          </a:p>
          <a:p>
            <a:pPr marL="216000" indent="-212760">
              <a:lnSpc>
                <a:spcPct val="100000"/>
              </a:lnSpc>
              <a:spcAft>
                <a:spcPts val="850"/>
              </a:spcAft>
              <a:buClr>
                <a:srgbClr val="000000"/>
              </a:buClr>
              <a:buSzPct val="45000"/>
              <a:buFont typeface="Wingdings" charset="2"/>
              <a:buChar char=""/>
            </a:pPr>
            <a:r>
              <a:rPr lang="lv-LV" sz="2800" b="0" strike="noStrike" spc="-1" dirty="0">
                <a:solidFill>
                  <a:srgbClr val="000000"/>
                </a:solidFill>
                <a:latin typeface="Colibri"/>
                <a:ea typeface="DejaVu Sans"/>
              </a:rPr>
              <a:t>Samaksa par maksāšanas līdzekļu izmantošanu </a:t>
            </a:r>
            <a:r>
              <a:rPr lang="lv-LV" sz="2800" b="1" strike="noStrike" spc="-1" dirty="0">
                <a:solidFill>
                  <a:srgbClr val="000000"/>
                </a:solidFill>
                <a:latin typeface="Colibri"/>
                <a:ea typeface="DejaVu Sans"/>
              </a:rPr>
              <a:t>nedrīkst pārsniegt tirgotāja izdevumus</a:t>
            </a:r>
            <a:r>
              <a:rPr lang="lv-LV" sz="2800" b="0" strike="noStrike" spc="-1" dirty="0">
                <a:solidFill>
                  <a:srgbClr val="000000"/>
                </a:solidFill>
                <a:latin typeface="Colibri"/>
                <a:ea typeface="DejaVu Sans"/>
              </a:rPr>
              <a:t> to izmantošanai</a:t>
            </a:r>
            <a:endParaRPr lang="lv-LV" sz="2800" b="0" strike="noStrike" spc="-1" dirty="0">
              <a:latin typeface="arial"/>
            </a:endParaRPr>
          </a:p>
          <a:p>
            <a:pPr marL="216000" indent="-212760">
              <a:lnSpc>
                <a:spcPct val="100000"/>
              </a:lnSpc>
              <a:spcAft>
                <a:spcPts val="850"/>
              </a:spcAft>
              <a:buClr>
                <a:srgbClr val="000000"/>
              </a:buClr>
              <a:buSzPct val="45000"/>
              <a:buFont typeface="Wingdings" charset="2"/>
              <a:buChar char=""/>
            </a:pPr>
            <a:r>
              <a:rPr lang="lv-LV" sz="2800" b="0" strike="noStrike" spc="-1" dirty="0">
                <a:solidFill>
                  <a:srgbClr val="000000"/>
                </a:solidFill>
                <a:latin typeface="Colibri"/>
                <a:ea typeface="DejaVu Sans"/>
              </a:rPr>
              <a:t>Ja tirgotājs kā iespējamo līdzekli saziņai ar to nodrošina patērētājam tālruņa līniju, </a:t>
            </a:r>
            <a:r>
              <a:rPr lang="lv-LV" sz="2800" b="1" strike="noStrike" spc="-1" dirty="0">
                <a:solidFill>
                  <a:srgbClr val="000000"/>
                </a:solidFill>
                <a:latin typeface="Colibri"/>
                <a:ea typeface="DejaVu Sans"/>
              </a:rPr>
              <a:t>patērētājam nav pienākuma maksāt vairāk par noteikto tālruņa sakaru izmantošanas pamata tarifu</a:t>
            </a:r>
            <a:endParaRPr lang="lv-LV" sz="28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27" name="CustomShape 1"/>
          <p:cNvSpPr/>
          <p:nvPr/>
        </p:nvSpPr>
        <p:spPr>
          <a:xfrm>
            <a:off x="3993120" y="3018960"/>
            <a:ext cx="7719840" cy="1521360"/>
          </a:xfrm>
          <a:prstGeom prst="rect">
            <a:avLst/>
          </a:prstGeom>
          <a:solidFill>
            <a:srgbClr val="FFFFFF"/>
          </a:solidFill>
          <a:ln>
            <a:noFill/>
          </a:ln>
        </p:spPr>
        <p:style>
          <a:lnRef idx="0">
            <a:scrgbClr r="0" g="0" b="0"/>
          </a:lnRef>
          <a:fillRef idx="0">
            <a:scrgbClr r="0" g="0" b="0"/>
          </a:fillRef>
          <a:effectRef idx="0">
            <a:scrgbClr r="0" g="0" b="0"/>
          </a:effectRef>
          <a:fontRef idx="minor"/>
        </p:style>
        <p:txBody>
          <a:bodyPr lIns="144000" tIns="72000" rIns="144000" bIns="72000" anchor="ctr">
            <a:normAutofit/>
          </a:bodyPr>
          <a:lstStyle/>
          <a:p>
            <a:pPr>
              <a:lnSpc>
                <a:spcPct val="90000"/>
              </a:lnSpc>
            </a:pPr>
            <a:r>
              <a:rPr lang="lv-LV" sz="10000" b="1" spc="-1" dirty="0" smtClean="0">
                <a:solidFill>
                  <a:srgbClr val="7030A0"/>
                </a:solidFill>
                <a:latin typeface="Calibri"/>
                <a:ea typeface="DejaVu Sans"/>
              </a:rPr>
              <a:t>4.1.5</a:t>
            </a:r>
            <a:r>
              <a:rPr lang="lv-LV" sz="10000" b="1" strike="noStrike" spc="-1" dirty="0" smtClean="0">
                <a:solidFill>
                  <a:srgbClr val="7030A0"/>
                </a:solidFill>
                <a:latin typeface="Calibri"/>
                <a:ea typeface="DejaVu Sans"/>
              </a:rPr>
              <a:t>.tēma</a:t>
            </a:r>
            <a:endParaRPr lang="lv-LV" sz="10000" b="0" strike="noStrike" spc="-1" dirty="0">
              <a:latin typeface="arial"/>
            </a:endParaRPr>
          </a:p>
        </p:txBody>
      </p:sp>
      <p:sp>
        <p:nvSpPr>
          <p:cNvPr id="228" name="CustomShape 2"/>
          <p:cNvSpPr/>
          <p:nvPr/>
        </p:nvSpPr>
        <p:spPr>
          <a:xfrm>
            <a:off x="3991320" y="4796640"/>
            <a:ext cx="7721280" cy="1599840"/>
          </a:xfrm>
          <a:prstGeom prst="rect">
            <a:avLst/>
          </a:prstGeom>
          <a:solidFill>
            <a:srgbClr val="000000"/>
          </a:solidFill>
          <a:ln>
            <a:noFill/>
          </a:ln>
        </p:spPr>
        <p:style>
          <a:lnRef idx="0">
            <a:scrgbClr r="0" g="0" b="0"/>
          </a:lnRef>
          <a:fillRef idx="0">
            <a:scrgbClr r="0" g="0" b="0"/>
          </a:fillRef>
          <a:effectRef idx="0">
            <a:scrgbClr r="0" g="0" b="0"/>
          </a:effectRef>
          <a:fontRef idx="minor"/>
        </p:style>
        <p:txBody>
          <a:bodyPr lIns="180000" tIns="108000" rIns="180000" bIns="108000" anchor="ctr">
            <a:normAutofit/>
          </a:bodyPr>
          <a:lstStyle/>
          <a:p>
            <a:pPr algn="ctr">
              <a:lnSpc>
                <a:spcPct val="90000"/>
              </a:lnSpc>
              <a:spcBef>
                <a:spcPts val="1001"/>
              </a:spcBef>
            </a:pPr>
            <a:r>
              <a:rPr lang="lv-LV" sz="4000" b="1" strike="noStrike" spc="-1">
                <a:solidFill>
                  <a:srgbClr val="FFFFFF"/>
                </a:solidFill>
                <a:latin typeface="Calibri"/>
                <a:ea typeface="DejaVu Sans"/>
              </a:rPr>
              <a:t>Galvenie patērētāju aizsardzības avoti un noteikumi</a:t>
            </a:r>
            <a:endParaRPr lang="lv-LV" sz="4000" b="0" strike="noStrike" spc="-1">
              <a:latin typeface="arial"/>
            </a:endParaRPr>
          </a:p>
        </p:txBody>
      </p:sp>
      <p:pic>
        <p:nvPicPr>
          <p:cNvPr id="229" name="Picture 6"/>
          <p:cNvPicPr/>
          <p:nvPr/>
        </p:nvPicPr>
        <p:blipFill>
          <a:blip r:embed="rId3"/>
          <a:stretch/>
        </p:blipFill>
        <p:spPr>
          <a:xfrm>
            <a:off x="173880" y="159480"/>
            <a:ext cx="3597480" cy="81468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p15="http://schemas.microsoft.com/office/powerpoint/2012/main"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 name="CustomShape 1"/>
          <p:cNvSpPr/>
          <p:nvPr/>
        </p:nvSpPr>
        <p:spPr>
          <a:xfrm rot="16200000">
            <a:off x="-3151440" y="3162600"/>
            <a:ext cx="6852600" cy="53820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340" name="Picture 6"/>
          <p:cNvPicPr/>
          <p:nvPr/>
        </p:nvPicPr>
        <p:blipFill>
          <a:blip r:embed="rId3"/>
          <a:stretch/>
        </p:blipFill>
        <p:spPr>
          <a:xfrm>
            <a:off x="0" y="6240240"/>
            <a:ext cx="547560" cy="612000"/>
          </a:xfrm>
          <a:prstGeom prst="rect">
            <a:avLst/>
          </a:prstGeom>
          <a:ln>
            <a:noFill/>
          </a:ln>
        </p:spPr>
      </p:pic>
      <p:sp>
        <p:nvSpPr>
          <p:cNvPr id="341" name="CustomShape 2"/>
          <p:cNvSpPr/>
          <p:nvPr/>
        </p:nvSpPr>
        <p:spPr>
          <a:xfrm>
            <a:off x="978480" y="256680"/>
            <a:ext cx="10794240" cy="7988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Patēriņa preču pārdošanas direktīva</a:t>
            </a:r>
            <a:endParaRPr lang="lv-LV" sz="3200" b="0" strike="noStrike" spc="-1">
              <a:latin typeface="arial"/>
            </a:endParaRPr>
          </a:p>
        </p:txBody>
      </p:sp>
      <p:sp>
        <p:nvSpPr>
          <p:cNvPr id="342"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343" name="CustomShape 4"/>
          <p:cNvSpPr/>
          <p:nvPr/>
        </p:nvSpPr>
        <p:spPr>
          <a:xfrm>
            <a:off x="978480" y="1415880"/>
            <a:ext cx="10794960" cy="5437080"/>
          </a:xfrm>
          <a:prstGeom prst="rect">
            <a:avLst/>
          </a:prstGeom>
          <a:noFill/>
          <a:ln>
            <a:noFill/>
          </a:ln>
        </p:spPr>
        <p:style>
          <a:lnRef idx="0">
            <a:scrgbClr r="0" g="0" b="0"/>
          </a:lnRef>
          <a:fillRef idx="0">
            <a:scrgbClr r="0" g="0" b="0"/>
          </a:fillRef>
          <a:effectRef idx="0">
            <a:scrgbClr r="0" g="0" b="0"/>
          </a:effectRef>
          <a:fontRef idx="minor"/>
        </p:style>
      </p:sp>
      <p:graphicFrame>
        <p:nvGraphicFramePr>
          <p:cNvPr id="344" name="Table 5"/>
          <p:cNvGraphicFramePr/>
          <p:nvPr/>
        </p:nvGraphicFramePr>
        <p:xfrm>
          <a:off x="864360" y="1512360"/>
          <a:ext cx="10401480" cy="4167144"/>
        </p:xfrm>
        <a:graphic>
          <a:graphicData uri="http://schemas.openxmlformats.org/drawingml/2006/table">
            <a:tbl>
              <a:tblPr/>
              <a:tblGrid>
                <a:gridCol w="4735080">
                  <a:extLst>
                    <a:ext uri="{9D8B030D-6E8A-4147-A177-3AD203B41FA5}">
                      <a16:colId xmlns:a16="http://schemas.microsoft.com/office/drawing/2014/main" val="20000"/>
                    </a:ext>
                  </a:extLst>
                </a:gridCol>
                <a:gridCol w="5666400">
                  <a:extLst>
                    <a:ext uri="{9D8B030D-6E8A-4147-A177-3AD203B41FA5}">
                      <a16:colId xmlns:a16="http://schemas.microsoft.com/office/drawing/2014/main" val="20001"/>
                    </a:ext>
                  </a:extLst>
                </a:gridCol>
              </a:tblGrid>
              <a:tr h="1551960">
                <a:tc>
                  <a:txBody>
                    <a:bodyPr/>
                    <a:lstStyle/>
                    <a:p>
                      <a:pPr algn="ctr">
                        <a:lnSpc>
                          <a:spcPct val="100000"/>
                        </a:lnSpc>
                      </a:pPr>
                      <a:r>
                        <a:rPr lang="lv-LV" sz="2800" b="1" strike="noStrike" spc="-1">
                          <a:latin typeface="Colibri"/>
                        </a:rPr>
                        <a:t>Direktīvas saturs</a:t>
                      </a:r>
                      <a:endParaRPr lang="lv-LV" sz="2800" b="0" strike="noStrike" spc="-1">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gn="ctr">
                        <a:lnSpc>
                          <a:spcPct val="100000"/>
                        </a:lnSpc>
                      </a:pPr>
                      <a:r>
                        <a:rPr lang="lv-LV" sz="2800" b="1" strike="noStrike" spc="-1">
                          <a:latin typeface="Colibri"/>
                        </a:rPr>
                        <a:t>Ieviešana Latvijā</a:t>
                      </a:r>
                      <a:endParaRPr lang="lv-LV" sz="2800" b="0" strike="noStrike" spc="-1">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extLst>
                  <a:ext uri="{0D108BD9-81ED-4DB2-BD59-A6C34878D82A}">
                    <a16:rowId xmlns:a16="http://schemas.microsoft.com/office/drawing/2014/main" val="10000"/>
                  </a:ext>
                </a:extLst>
              </a:tr>
              <a:tr h="2554920">
                <a:tc>
                  <a:txBody>
                    <a:bodyPr/>
                    <a:lstStyle/>
                    <a:p>
                      <a:pPr marL="216000" indent="-212040">
                        <a:lnSpc>
                          <a:spcPct val="115000"/>
                        </a:lnSpc>
                        <a:buClr>
                          <a:srgbClr val="000000"/>
                        </a:buClr>
                        <a:buSzPct val="45000"/>
                        <a:buFont typeface="Wingdings" charset="2"/>
                        <a:buChar char=""/>
                      </a:pPr>
                      <a:r>
                        <a:rPr lang="lv-LV" sz="2400" b="0" strike="noStrike" spc="-1">
                          <a:solidFill>
                            <a:srgbClr val="000000"/>
                          </a:solidFill>
                          <a:latin typeface="Calibri"/>
                          <a:ea typeface="DejaVu Sans"/>
                        </a:rPr>
                        <a:t>Preču atbilstība līguma noteikumiem</a:t>
                      </a:r>
                      <a:endParaRPr lang="lv-LV" sz="2400" b="0" strike="noStrike" spc="-1">
                        <a:latin typeface="arial"/>
                      </a:endParaRPr>
                    </a:p>
                    <a:p>
                      <a:pPr marL="216000" indent="-212040">
                        <a:lnSpc>
                          <a:spcPct val="115000"/>
                        </a:lnSpc>
                        <a:buClr>
                          <a:srgbClr val="000000"/>
                        </a:buClr>
                        <a:buSzPct val="45000"/>
                        <a:buFont typeface="Wingdings" charset="2"/>
                        <a:buChar char=""/>
                      </a:pPr>
                      <a:r>
                        <a:rPr lang="lv-LV" sz="2400" b="0" strike="noStrike" spc="-1">
                          <a:solidFill>
                            <a:srgbClr val="000000"/>
                          </a:solidFill>
                          <a:latin typeface="Calibri"/>
                          <a:ea typeface="DejaVu Sans"/>
                        </a:rPr>
                        <a:t>Patērētāja tiesības</a:t>
                      </a:r>
                      <a:endParaRPr lang="lv-LV" sz="2400" b="0" strike="noStrike" spc="-1">
                        <a:latin typeface="arial"/>
                      </a:endParaRPr>
                    </a:p>
                    <a:p>
                      <a:pPr marL="216000" indent="-212040">
                        <a:lnSpc>
                          <a:spcPct val="115000"/>
                        </a:lnSpc>
                        <a:buClr>
                          <a:srgbClr val="000000"/>
                        </a:buClr>
                        <a:buSzPct val="45000"/>
                        <a:buFont typeface="Wingdings" charset="2"/>
                        <a:buChar char=""/>
                      </a:pPr>
                      <a:r>
                        <a:rPr lang="lv-LV" sz="2400" b="0" strike="noStrike" spc="-1">
                          <a:solidFill>
                            <a:srgbClr val="000000"/>
                          </a:solidFill>
                          <a:latin typeface="Calibri"/>
                          <a:ea typeface="DejaVu Sans"/>
                        </a:rPr>
                        <a:t>Termiņi</a:t>
                      </a:r>
                      <a:endParaRPr lang="lv-LV" sz="2400" b="0" strike="noStrike" spc="-1">
                        <a:latin typeface="arial"/>
                      </a:endParaRPr>
                    </a:p>
                    <a:p>
                      <a:pPr marL="216000" indent="-212040">
                        <a:lnSpc>
                          <a:spcPct val="115000"/>
                        </a:lnSpc>
                        <a:buClr>
                          <a:srgbClr val="000000"/>
                        </a:buClr>
                        <a:buSzPct val="45000"/>
                        <a:buFont typeface="Wingdings" charset="2"/>
                        <a:buChar char=""/>
                      </a:pPr>
                      <a:r>
                        <a:rPr lang="lv-LV" sz="2400" b="0" strike="noStrike" spc="-1">
                          <a:solidFill>
                            <a:srgbClr val="000000"/>
                          </a:solidFill>
                          <a:latin typeface="Calibri"/>
                          <a:ea typeface="DejaVu Sans"/>
                        </a:rPr>
                        <a:t>Garantija</a:t>
                      </a:r>
                      <a:endParaRPr lang="lv-LV" sz="2400" b="0" strike="noStrike" spc="-1">
                        <a:latin typeface="arial"/>
                      </a:endParaRPr>
                    </a:p>
                    <a:p>
                      <a:pPr marL="216000" indent="-212040">
                        <a:lnSpc>
                          <a:spcPct val="115000"/>
                        </a:lnSpc>
                        <a:buClr>
                          <a:srgbClr val="000000"/>
                        </a:buClr>
                        <a:buSzPct val="45000"/>
                        <a:buFont typeface="Wingdings" charset="2"/>
                        <a:buChar char=""/>
                      </a:pPr>
                      <a:r>
                        <a:rPr lang="lv-LV" sz="2400" b="0" strike="noStrike" spc="-1">
                          <a:solidFill>
                            <a:srgbClr val="000000"/>
                          </a:solidFill>
                          <a:latin typeface="Calibri"/>
                          <a:ea typeface="DejaVu Sans"/>
                        </a:rPr>
                        <a:t>Minimālā saskaņošana</a:t>
                      </a:r>
                      <a:endParaRPr lang="lv-LV" sz="2400" b="0" strike="noStrike" spc="-1">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nSpc>
                          <a:spcPct val="100000"/>
                        </a:lnSpc>
                        <a:spcAft>
                          <a:spcPts val="850"/>
                        </a:spcAft>
                      </a:pPr>
                      <a:r>
                        <a:rPr lang="lv-LV" sz="2400" b="0" strike="noStrike" spc="-1">
                          <a:solidFill>
                            <a:srgbClr val="000000"/>
                          </a:solidFill>
                          <a:latin typeface="Calibri"/>
                          <a:ea typeface="DejaVu Sans"/>
                        </a:rPr>
                        <a:t>Patērētāju tiesību aizsardzības likums</a:t>
                      </a:r>
                      <a:endParaRPr lang="lv-LV" sz="2400" b="0" strike="noStrike" spc="-1">
                        <a:latin typeface="arial"/>
                      </a:endParaRPr>
                    </a:p>
                    <a:p>
                      <a:pPr marL="216000" indent="-212760">
                        <a:lnSpc>
                          <a:spcPct val="100000"/>
                        </a:lnSpc>
                        <a:spcAft>
                          <a:spcPts val="850"/>
                        </a:spcAft>
                        <a:buClr>
                          <a:srgbClr val="000000"/>
                        </a:buClr>
                        <a:buSzPct val="45000"/>
                        <a:buFont typeface="Wingdings" charset="2"/>
                        <a:buChar char=""/>
                      </a:pPr>
                      <a:r>
                        <a:rPr lang="lv-LV" sz="2400" b="0" strike="noStrike" spc="-1">
                          <a:solidFill>
                            <a:srgbClr val="000000"/>
                          </a:solidFill>
                          <a:latin typeface="Calibri"/>
                          <a:ea typeface="DejaVu Sans"/>
                        </a:rPr>
                        <a:t>Aptver gan preces, gan pakalpojumus</a:t>
                      </a:r>
                      <a:endParaRPr lang="lv-LV" sz="2400" b="0" strike="noStrike" spc="-1">
                        <a:latin typeface="arial"/>
                      </a:endParaRPr>
                    </a:p>
                    <a:p>
                      <a:pPr marL="216000" indent="-212760">
                        <a:lnSpc>
                          <a:spcPct val="100000"/>
                        </a:lnSpc>
                        <a:spcAft>
                          <a:spcPts val="850"/>
                        </a:spcAft>
                        <a:buClr>
                          <a:srgbClr val="000000"/>
                        </a:buClr>
                        <a:buSzPct val="45000"/>
                        <a:buFont typeface="Wingdings" charset="2"/>
                        <a:buChar char=""/>
                      </a:pPr>
                      <a:r>
                        <a:rPr lang="lv-LV" sz="2400" b="0" strike="noStrike" spc="-1">
                          <a:solidFill>
                            <a:srgbClr val="000000"/>
                          </a:solidFill>
                          <a:latin typeface="Calibri"/>
                          <a:ea typeface="DejaVu Sans"/>
                        </a:rPr>
                        <a:t>2016.gada reforma</a:t>
                      </a:r>
                      <a:endParaRPr lang="lv-LV" sz="2400" b="0" strike="noStrike" spc="-1">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1"/>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 name="CustomShape 1"/>
          <p:cNvSpPr/>
          <p:nvPr/>
        </p:nvSpPr>
        <p:spPr>
          <a:xfrm rot="16200000">
            <a:off x="-3151440" y="3162600"/>
            <a:ext cx="6852600" cy="53820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346" name="Picture 6"/>
          <p:cNvPicPr/>
          <p:nvPr/>
        </p:nvPicPr>
        <p:blipFill>
          <a:blip r:embed="rId3"/>
          <a:stretch/>
        </p:blipFill>
        <p:spPr>
          <a:xfrm>
            <a:off x="0" y="6240240"/>
            <a:ext cx="547560" cy="612000"/>
          </a:xfrm>
          <a:prstGeom prst="rect">
            <a:avLst/>
          </a:prstGeom>
          <a:ln>
            <a:noFill/>
          </a:ln>
        </p:spPr>
      </p:pic>
      <p:sp>
        <p:nvSpPr>
          <p:cNvPr id="347" name="CustomShape 2"/>
          <p:cNvSpPr/>
          <p:nvPr/>
        </p:nvSpPr>
        <p:spPr>
          <a:xfrm>
            <a:off x="978480" y="256680"/>
            <a:ext cx="10794240" cy="7988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Nekvalitatīvās preces – divas patērētāja iespējas</a:t>
            </a:r>
            <a:endParaRPr lang="lv-LV" sz="3200" b="0" strike="noStrike" spc="-1">
              <a:latin typeface="arial"/>
            </a:endParaRPr>
          </a:p>
        </p:txBody>
      </p:sp>
      <p:sp>
        <p:nvSpPr>
          <p:cNvPr id="348"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349" name="CustomShape 4"/>
          <p:cNvSpPr/>
          <p:nvPr/>
        </p:nvSpPr>
        <p:spPr>
          <a:xfrm>
            <a:off x="4032000" y="1656000"/>
            <a:ext cx="4316760" cy="550440"/>
          </a:xfrm>
          <a:prstGeom prst="rect">
            <a:avLst/>
          </a:prstGeom>
          <a:noFill/>
          <a:ln w="36000">
            <a:solidFill>
              <a:srgbClr val="7030A0"/>
            </a:solidFill>
            <a:round/>
          </a:ln>
        </p:spPr>
        <p:style>
          <a:lnRef idx="0">
            <a:scrgbClr r="0" g="0" b="0"/>
          </a:lnRef>
          <a:fillRef idx="0">
            <a:scrgbClr r="0" g="0" b="0"/>
          </a:fillRef>
          <a:effectRef idx="0">
            <a:scrgbClr r="0" g="0" b="0"/>
          </a:effectRef>
          <a:fontRef idx="minor"/>
        </p:style>
        <p:txBody>
          <a:bodyPr lIns="108000" tIns="63000" rIns="108000" bIns="63000" anchor="ctr">
            <a:noAutofit/>
          </a:bodyPr>
          <a:lstStyle/>
          <a:p>
            <a:pPr algn="ctr">
              <a:lnSpc>
                <a:spcPct val="100000"/>
              </a:lnSpc>
            </a:pPr>
            <a:r>
              <a:rPr lang="lv-LV" sz="2800" b="0" strike="noStrike" spc="-1">
                <a:solidFill>
                  <a:srgbClr val="000000"/>
                </a:solidFill>
                <a:latin typeface="Colibri"/>
                <a:ea typeface="DejaVu Sans"/>
              </a:rPr>
              <a:t>Problēma ar preci</a:t>
            </a:r>
            <a:endParaRPr lang="lv-LV" sz="2800" b="0" strike="noStrike" spc="-1">
              <a:latin typeface="arial"/>
            </a:endParaRPr>
          </a:p>
        </p:txBody>
      </p:sp>
      <p:sp>
        <p:nvSpPr>
          <p:cNvPr id="350" name="CustomShape 5"/>
          <p:cNvSpPr/>
          <p:nvPr/>
        </p:nvSpPr>
        <p:spPr>
          <a:xfrm>
            <a:off x="1692000" y="3389040"/>
            <a:ext cx="4316760" cy="1360440"/>
          </a:xfrm>
          <a:prstGeom prst="rect">
            <a:avLst/>
          </a:prstGeom>
          <a:noFill/>
          <a:ln w="36000">
            <a:solidFill>
              <a:srgbClr val="7030A0"/>
            </a:solidFill>
            <a:round/>
          </a:ln>
        </p:spPr>
        <p:style>
          <a:lnRef idx="0">
            <a:scrgbClr r="0" g="0" b="0"/>
          </a:lnRef>
          <a:fillRef idx="0">
            <a:scrgbClr r="0" g="0" b="0"/>
          </a:fillRef>
          <a:effectRef idx="0">
            <a:scrgbClr r="0" g="0" b="0"/>
          </a:effectRef>
          <a:fontRef idx="minor"/>
        </p:style>
        <p:txBody>
          <a:bodyPr lIns="108000" tIns="63000" rIns="108000" bIns="63000" anchor="ctr">
            <a:noAutofit/>
          </a:bodyPr>
          <a:lstStyle/>
          <a:p>
            <a:pPr algn="ctr">
              <a:lnSpc>
                <a:spcPct val="100000"/>
              </a:lnSpc>
            </a:pPr>
            <a:r>
              <a:rPr lang="lv-LV" sz="2800" b="0" u="sng" strike="noStrike" spc="-1">
                <a:solidFill>
                  <a:srgbClr val="000000"/>
                </a:solidFill>
                <a:uFillTx/>
                <a:latin typeface="Colibri"/>
                <a:ea typeface="DejaVu Sans"/>
              </a:rPr>
              <a:t>1. iespēja</a:t>
            </a:r>
            <a:endParaRPr lang="lv-LV" sz="2800" b="0" strike="noStrike" spc="-1">
              <a:latin typeface="arial"/>
            </a:endParaRPr>
          </a:p>
          <a:p>
            <a:pPr algn="ctr">
              <a:lnSpc>
                <a:spcPct val="100000"/>
              </a:lnSpc>
            </a:pPr>
            <a:r>
              <a:rPr lang="lv-LV" sz="2800" b="0" strike="noStrike" spc="-1">
                <a:solidFill>
                  <a:srgbClr val="000000"/>
                </a:solidFill>
                <a:latin typeface="Colibri"/>
                <a:ea typeface="DejaVu Sans"/>
              </a:rPr>
              <a:t>Likumiskās tiesības</a:t>
            </a:r>
            <a:endParaRPr lang="lv-LV" sz="2800" b="0" strike="noStrike" spc="-1">
              <a:latin typeface="arial"/>
            </a:endParaRPr>
          </a:p>
        </p:txBody>
      </p:sp>
      <p:sp>
        <p:nvSpPr>
          <p:cNvPr id="351" name="CustomShape 6"/>
          <p:cNvSpPr/>
          <p:nvPr/>
        </p:nvSpPr>
        <p:spPr>
          <a:xfrm>
            <a:off x="6300000" y="3389040"/>
            <a:ext cx="4316760" cy="1360440"/>
          </a:xfrm>
          <a:prstGeom prst="rect">
            <a:avLst/>
          </a:prstGeom>
          <a:noFill/>
          <a:ln w="36000">
            <a:solidFill>
              <a:srgbClr val="7030A0"/>
            </a:solidFill>
            <a:round/>
          </a:ln>
        </p:spPr>
        <p:style>
          <a:lnRef idx="0">
            <a:scrgbClr r="0" g="0" b="0"/>
          </a:lnRef>
          <a:fillRef idx="0">
            <a:scrgbClr r="0" g="0" b="0"/>
          </a:fillRef>
          <a:effectRef idx="0">
            <a:scrgbClr r="0" g="0" b="0"/>
          </a:effectRef>
          <a:fontRef idx="minor"/>
        </p:style>
        <p:txBody>
          <a:bodyPr lIns="108000" tIns="63000" rIns="108000" bIns="63000" anchor="ctr">
            <a:noAutofit/>
          </a:bodyPr>
          <a:lstStyle/>
          <a:p>
            <a:pPr algn="ctr">
              <a:lnSpc>
                <a:spcPct val="100000"/>
              </a:lnSpc>
            </a:pPr>
            <a:r>
              <a:rPr lang="lv-LV" sz="2800" b="0" u="sng" strike="noStrike" spc="-1">
                <a:solidFill>
                  <a:srgbClr val="000000"/>
                </a:solidFill>
                <a:uFillTx/>
                <a:latin typeface="Colibri"/>
                <a:ea typeface="DejaVu Sans"/>
              </a:rPr>
              <a:t>2. iespēja</a:t>
            </a:r>
            <a:endParaRPr lang="lv-LV" sz="2800" b="0" strike="noStrike" spc="-1">
              <a:latin typeface="arial"/>
            </a:endParaRPr>
          </a:p>
          <a:p>
            <a:pPr algn="ctr">
              <a:lnSpc>
                <a:spcPct val="100000"/>
              </a:lnSpc>
            </a:pPr>
            <a:r>
              <a:rPr lang="lv-LV" sz="2800" b="0" strike="noStrike" spc="-1">
                <a:solidFill>
                  <a:srgbClr val="000000"/>
                </a:solidFill>
                <a:latin typeface="Colibri"/>
                <a:ea typeface="DejaVu Sans"/>
              </a:rPr>
              <a:t>Garantija</a:t>
            </a:r>
            <a:endParaRPr lang="lv-LV" sz="2800" b="0" strike="noStrike" spc="-1">
              <a:latin typeface="arial"/>
            </a:endParaRPr>
          </a:p>
        </p:txBody>
      </p:sp>
      <p:sp>
        <p:nvSpPr>
          <p:cNvPr id="352" name="CustomShape 7"/>
          <p:cNvSpPr/>
          <p:nvPr/>
        </p:nvSpPr>
        <p:spPr>
          <a:xfrm>
            <a:off x="4752000" y="2376000"/>
            <a:ext cx="212760" cy="932760"/>
          </a:xfrm>
          <a:custGeom>
            <a:avLst/>
            <a:gdLst/>
            <a:ahLst/>
            <a:cxnLst/>
            <a:rect l="l" t="t" r="r" b="b"/>
            <a:pathLst>
              <a:path w="602" h="2602">
                <a:moveTo>
                  <a:pt x="150" y="0"/>
                </a:moveTo>
                <a:lnTo>
                  <a:pt x="150" y="1950"/>
                </a:lnTo>
                <a:lnTo>
                  <a:pt x="0" y="1950"/>
                </a:lnTo>
                <a:lnTo>
                  <a:pt x="300" y="2601"/>
                </a:lnTo>
                <a:lnTo>
                  <a:pt x="601" y="1950"/>
                </a:lnTo>
                <a:lnTo>
                  <a:pt x="450" y="1950"/>
                </a:lnTo>
                <a:lnTo>
                  <a:pt x="450" y="0"/>
                </a:lnTo>
                <a:lnTo>
                  <a:pt x="150" y="0"/>
                </a:lnTo>
              </a:path>
            </a:pathLst>
          </a:custGeom>
          <a:solidFill>
            <a:srgbClr val="7030A0"/>
          </a:solidFill>
          <a:ln>
            <a:solidFill>
              <a:srgbClr val="7030A0"/>
            </a:solidFill>
          </a:ln>
        </p:spPr>
        <p:style>
          <a:lnRef idx="0">
            <a:scrgbClr r="0" g="0" b="0"/>
          </a:lnRef>
          <a:fillRef idx="0">
            <a:scrgbClr r="0" g="0" b="0"/>
          </a:fillRef>
          <a:effectRef idx="0">
            <a:scrgbClr r="0" g="0" b="0"/>
          </a:effectRef>
          <a:fontRef idx="minor"/>
        </p:style>
      </p:sp>
      <p:sp>
        <p:nvSpPr>
          <p:cNvPr id="353" name="CustomShape 8"/>
          <p:cNvSpPr/>
          <p:nvPr/>
        </p:nvSpPr>
        <p:spPr>
          <a:xfrm>
            <a:off x="7236360" y="2376360"/>
            <a:ext cx="212760" cy="932760"/>
          </a:xfrm>
          <a:custGeom>
            <a:avLst/>
            <a:gdLst/>
            <a:ahLst/>
            <a:cxnLst/>
            <a:rect l="l" t="t" r="r" b="b"/>
            <a:pathLst>
              <a:path w="602" h="2602">
                <a:moveTo>
                  <a:pt x="150" y="0"/>
                </a:moveTo>
                <a:lnTo>
                  <a:pt x="150" y="1950"/>
                </a:lnTo>
                <a:lnTo>
                  <a:pt x="0" y="1950"/>
                </a:lnTo>
                <a:lnTo>
                  <a:pt x="300" y="2601"/>
                </a:lnTo>
                <a:lnTo>
                  <a:pt x="601" y="1950"/>
                </a:lnTo>
                <a:lnTo>
                  <a:pt x="450" y="1950"/>
                </a:lnTo>
                <a:lnTo>
                  <a:pt x="450" y="0"/>
                </a:lnTo>
                <a:lnTo>
                  <a:pt x="150" y="0"/>
                </a:lnTo>
              </a:path>
            </a:pathLst>
          </a:custGeom>
          <a:solidFill>
            <a:srgbClr val="7030A0"/>
          </a:solidFill>
          <a:ln>
            <a:solidFill>
              <a:srgbClr val="7030A0"/>
            </a:solidFill>
          </a:ln>
        </p:spPr>
        <p:style>
          <a:lnRef idx="0">
            <a:scrgbClr r="0" g="0" b="0"/>
          </a:lnRef>
          <a:fillRef idx="0">
            <a:scrgbClr r="0" g="0" b="0"/>
          </a:fillRef>
          <a:effectRef idx="0">
            <a:scrgbClr r="0" g="0" b="0"/>
          </a:effectRef>
          <a:fontRef idx="minor"/>
        </p:style>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 name="CustomShape 1"/>
          <p:cNvSpPr/>
          <p:nvPr/>
        </p:nvSpPr>
        <p:spPr>
          <a:xfrm rot="16200000">
            <a:off x="-3151440" y="3162600"/>
            <a:ext cx="6852600" cy="53820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355" name="Picture 6"/>
          <p:cNvPicPr/>
          <p:nvPr/>
        </p:nvPicPr>
        <p:blipFill>
          <a:blip r:embed="rId3"/>
          <a:stretch/>
        </p:blipFill>
        <p:spPr>
          <a:xfrm>
            <a:off x="0" y="6240240"/>
            <a:ext cx="547560" cy="612000"/>
          </a:xfrm>
          <a:prstGeom prst="rect">
            <a:avLst/>
          </a:prstGeom>
          <a:ln>
            <a:noFill/>
          </a:ln>
        </p:spPr>
      </p:pic>
      <p:sp>
        <p:nvSpPr>
          <p:cNvPr id="356" name="CustomShape 2"/>
          <p:cNvSpPr/>
          <p:nvPr/>
        </p:nvSpPr>
        <p:spPr>
          <a:xfrm>
            <a:off x="978480" y="256680"/>
            <a:ext cx="10794240" cy="7988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1. iespēja un 2. iespēja</a:t>
            </a:r>
            <a:endParaRPr lang="lv-LV" sz="3200" b="0" strike="noStrike" spc="-1">
              <a:latin typeface="arial"/>
            </a:endParaRPr>
          </a:p>
        </p:txBody>
      </p:sp>
      <p:sp>
        <p:nvSpPr>
          <p:cNvPr id="357"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358" name="Line 4"/>
          <p:cNvSpPr/>
          <p:nvPr/>
        </p:nvSpPr>
        <p:spPr>
          <a:xfrm>
            <a:off x="1188000" y="2212920"/>
            <a:ext cx="4680000" cy="0"/>
          </a:xfrm>
          <a:prstGeom prst="line">
            <a:avLst/>
          </a:prstGeom>
          <a:ln w="76320">
            <a:solidFill>
              <a:srgbClr val="7030A0"/>
            </a:solidFill>
            <a:round/>
          </a:ln>
        </p:spPr>
        <p:style>
          <a:lnRef idx="0">
            <a:scrgbClr r="0" g="0" b="0"/>
          </a:lnRef>
          <a:fillRef idx="0">
            <a:scrgbClr r="0" g="0" b="0"/>
          </a:fillRef>
          <a:effectRef idx="0">
            <a:scrgbClr r="0" g="0" b="0"/>
          </a:effectRef>
          <a:fontRef idx="minor"/>
        </p:style>
      </p:sp>
      <p:sp>
        <p:nvSpPr>
          <p:cNvPr id="359" name="Line 5"/>
          <p:cNvSpPr/>
          <p:nvPr/>
        </p:nvSpPr>
        <p:spPr>
          <a:xfrm flipV="1">
            <a:off x="5901840" y="1240920"/>
            <a:ext cx="0" cy="5527080"/>
          </a:xfrm>
          <a:prstGeom prst="line">
            <a:avLst/>
          </a:prstGeom>
          <a:ln w="76320">
            <a:solidFill>
              <a:srgbClr val="7030A0"/>
            </a:solidFill>
            <a:round/>
          </a:ln>
        </p:spPr>
        <p:style>
          <a:lnRef idx="0">
            <a:scrgbClr r="0" g="0" b="0"/>
          </a:lnRef>
          <a:fillRef idx="0">
            <a:scrgbClr r="0" g="0" b="0"/>
          </a:fillRef>
          <a:effectRef idx="0">
            <a:scrgbClr r="0" g="0" b="0"/>
          </a:effectRef>
          <a:fontRef idx="minor"/>
        </p:style>
      </p:sp>
      <p:sp>
        <p:nvSpPr>
          <p:cNvPr id="360" name="Line 6"/>
          <p:cNvSpPr/>
          <p:nvPr/>
        </p:nvSpPr>
        <p:spPr>
          <a:xfrm>
            <a:off x="5934240" y="2212920"/>
            <a:ext cx="4392000" cy="0"/>
          </a:xfrm>
          <a:prstGeom prst="line">
            <a:avLst/>
          </a:prstGeom>
          <a:ln w="76320">
            <a:solidFill>
              <a:srgbClr val="7030A0"/>
            </a:solidFill>
            <a:round/>
          </a:ln>
        </p:spPr>
        <p:style>
          <a:lnRef idx="0">
            <a:scrgbClr r="0" g="0" b="0"/>
          </a:lnRef>
          <a:fillRef idx="0">
            <a:scrgbClr r="0" g="0" b="0"/>
          </a:fillRef>
          <a:effectRef idx="0">
            <a:scrgbClr r="0" g="0" b="0"/>
          </a:effectRef>
          <a:fontRef idx="minor"/>
        </p:style>
      </p:sp>
      <p:sp>
        <p:nvSpPr>
          <p:cNvPr id="361" name="CustomShape 7"/>
          <p:cNvSpPr/>
          <p:nvPr/>
        </p:nvSpPr>
        <p:spPr>
          <a:xfrm>
            <a:off x="1116000" y="1494720"/>
            <a:ext cx="4817880" cy="455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1">
            <a:spAutoFit/>
          </a:bodyPr>
          <a:lstStyle/>
          <a:p>
            <a:pPr algn="ctr">
              <a:lnSpc>
                <a:spcPct val="100000"/>
              </a:lnSpc>
            </a:pPr>
            <a:r>
              <a:rPr lang="lv-LV" sz="2400" b="1" strike="noStrike" spc="-1">
                <a:solidFill>
                  <a:srgbClr val="000000"/>
                </a:solidFill>
                <a:latin typeface="Calibri"/>
                <a:ea typeface="DejaVu Sans"/>
              </a:rPr>
              <a:t>1. iespēja – Likumiskas tiesības</a:t>
            </a:r>
            <a:endParaRPr lang="lv-LV" sz="2400" b="0" strike="noStrike" spc="-1">
              <a:latin typeface="arial"/>
            </a:endParaRPr>
          </a:p>
        </p:txBody>
      </p:sp>
      <p:sp>
        <p:nvSpPr>
          <p:cNvPr id="362" name="CustomShape 8"/>
          <p:cNvSpPr/>
          <p:nvPr/>
        </p:nvSpPr>
        <p:spPr>
          <a:xfrm>
            <a:off x="6045840" y="1492920"/>
            <a:ext cx="4604040" cy="455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1">
            <a:spAutoFit/>
          </a:bodyPr>
          <a:lstStyle/>
          <a:p>
            <a:pPr algn="ctr">
              <a:lnSpc>
                <a:spcPct val="100000"/>
              </a:lnSpc>
            </a:pPr>
            <a:r>
              <a:rPr lang="lv-LV" sz="2400" b="1" strike="noStrike" spc="-1">
                <a:solidFill>
                  <a:srgbClr val="000000"/>
                </a:solidFill>
                <a:latin typeface="Calibri"/>
                <a:ea typeface="DejaVu Sans"/>
              </a:rPr>
              <a:t>2. iespēja - Garantija</a:t>
            </a:r>
            <a:endParaRPr lang="lv-LV" sz="2400" b="0" strike="noStrike" spc="-1">
              <a:latin typeface="arial"/>
            </a:endParaRPr>
          </a:p>
        </p:txBody>
      </p:sp>
      <p:sp>
        <p:nvSpPr>
          <p:cNvPr id="363" name="CustomShape 9"/>
          <p:cNvSpPr/>
          <p:nvPr/>
        </p:nvSpPr>
        <p:spPr>
          <a:xfrm>
            <a:off x="1509840" y="2500920"/>
            <a:ext cx="4244040" cy="2932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1">
            <a:spAutoFit/>
          </a:bodyPr>
          <a:lstStyle/>
          <a:p>
            <a:pPr marL="216000" indent="-212040">
              <a:lnSpc>
                <a:spcPct val="100000"/>
              </a:lnSpc>
              <a:spcBef>
                <a:spcPts val="850"/>
              </a:spcBef>
              <a:spcAft>
                <a:spcPts val="850"/>
              </a:spcAft>
              <a:buClr>
                <a:srgbClr val="000000"/>
              </a:buClr>
              <a:buFont typeface="StarSymbol"/>
              <a:buAutoNum type="arabicPeriod"/>
            </a:pPr>
            <a:r>
              <a:rPr lang="lv-LV" sz="2400" b="0" strike="noStrike" spc="-1">
                <a:solidFill>
                  <a:srgbClr val="000000"/>
                </a:solidFill>
                <a:latin typeface="Calibri"/>
                <a:ea typeface="DejaVu Sans"/>
              </a:rPr>
              <a:t> Pastāv vienmēr</a:t>
            </a:r>
            <a:endParaRPr lang="lv-LV" sz="2400" b="0" strike="noStrike" spc="-1">
              <a:latin typeface="arial"/>
            </a:endParaRPr>
          </a:p>
          <a:p>
            <a:pPr marL="216000" indent="-212040">
              <a:lnSpc>
                <a:spcPct val="100000"/>
              </a:lnSpc>
              <a:spcBef>
                <a:spcPts val="850"/>
              </a:spcBef>
              <a:spcAft>
                <a:spcPts val="850"/>
              </a:spcAft>
              <a:buClr>
                <a:srgbClr val="000000"/>
              </a:buClr>
              <a:buFont typeface="StarSymbol"/>
              <a:buAutoNum type="arabicPeriod"/>
            </a:pPr>
            <a:r>
              <a:rPr lang="lv-LV" sz="2400" b="0" strike="noStrike" spc="-1">
                <a:solidFill>
                  <a:srgbClr val="000000"/>
                </a:solidFill>
                <a:latin typeface="Calibri"/>
                <a:ea typeface="DejaVu Sans"/>
              </a:rPr>
              <a:t> Avots - likums</a:t>
            </a:r>
            <a:endParaRPr lang="lv-LV" sz="2400" b="0" strike="noStrike" spc="-1">
              <a:latin typeface="arial"/>
            </a:endParaRPr>
          </a:p>
          <a:p>
            <a:pPr marL="216000" indent="-212040">
              <a:lnSpc>
                <a:spcPct val="100000"/>
              </a:lnSpc>
              <a:spcBef>
                <a:spcPts val="850"/>
              </a:spcBef>
              <a:spcAft>
                <a:spcPts val="850"/>
              </a:spcAft>
              <a:buClr>
                <a:srgbClr val="000000"/>
              </a:buClr>
              <a:buFont typeface="StarSymbol"/>
              <a:buAutoNum type="arabicPeriod"/>
            </a:pPr>
            <a:r>
              <a:rPr lang="lv-LV" sz="2400" b="0" strike="noStrike" spc="-1">
                <a:solidFill>
                  <a:srgbClr val="000000"/>
                </a:solidFill>
                <a:latin typeface="Calibri"/>
                <a:ea typeface="DejaVu Sans"/>
              </a:rPr>
              <a:t> Atbildīgais – pārdevējs</a:t>
            </a:r>
            <a:endParaRPr lang="lv-LV" sz="2400" b="0" strike="noStrike" spc="-1">
              <a:latin typeface="arial"/>
            </a:endParaRPr>
          </a:p>
          <a:p>
            <a:pPr marL="216000" indent="-212040">
              <a:lnSpc>
                <a:spcPct val="100000"/>
              </a:lnSpc>
              <a:spcBef>
                <a:spcPts val="850"/>
              </a:spcBef>
              <a:spcAft>
                <a:spcPts val="850"/>
              </a:spcAft>
              <a:buClr>
                <a:srgbClr val="000000"/>
              </a:buClr>
              <a:buFont typeface="StarSymbol"/>
              <a:buAutoNum type="arabicPeriod"/>
            </a:pPr>
            <a:r>
              <a:rPr lang="lv-LV" sz="2400" b="0" strike="noStrike" spc="-1">
                <a:solidFill>
                  <a:srgbClr val="000000"/>
                </a:solidFill>
                <a:latin typeface="Calibri"/>
                <a:ea typeface="DejaVu Sans"/>
              </a:rPr>
              <a:t> Nevar tikt grozītas par ar līgumslēdēju pušu vienošanos</a:t>
            </a:r>
            <a:endParaRPr lang="lv-LV" sz="2400" b="0" strike="noStrike" spc="-1">
              <a:latin typeface="arial"/>
            </a:endParaRPr>
          </a:p>
        </p:txBody>
      </p:sp>
      <p:sp>
        <p:nvSpPr>
          <p:cNvPr id="364" name="CustomShape 10"/>
          <p:cNvSpPr/>
          <p:nvPr/>
        </p:nvSpPr>
        <p:spPr>
          <a:xfrm>
            <a:off x="6009840" y="2500920"/>
            <a:ext cx="4424040" cy="4029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1">
            <a:spAutoFit/>
          </a:bodyPr>
          <a:lstStyle/>
          <a:p>
            <a:pPr marL="216000" indent="-212040">
              <a:lnSpc>
                <a:spcPct val="100000"/>
              </a:lnSpc>
              <a:spcBef>
                <a:spcPts val="850"/>
              </a:spcBef>
              <a:spcAft>
                <a:spcPts val="850"/>
              </a:spcAft>
              <a:buClr>
                <a:srgbClr val="000000"/>
              </a:buClr>
              <a:buFont typeface="StarSymbol"/>
              <a:buAutoNum type="arabicPeriod"/>
            </a:pPr>
            <a:r>
              <a:rPr lang="lv-LV" sz="2400" b="0" strike="noStrike" spc="-1">
                <a:solidFill>
                  <a:srgbClr val="000000"/>
                </a:solidFill>
                <a:latin typeface="Calibri"/>
                <a:ea typeface="DejaVu Sans"/>
              </a:rPr>
              <a:t> Var nebūt</a:t>
            </a:r>
            <a:endParaRPr lang="lv-LV" sz="2400" b="0" strike="noStrike" spc="-1">
              <a:latin typeface="arial"/>
            </a:endParaRPr>
          </a:p>
          <a:p>
            <a:pPr marL="216000" indent="-212040">
              <a:lnSpc>
                <a:spcPct val="100000"/>
              </a:lnSpc>
              <a:spcBef>
                <a:spcPts val="850"/>
              </a:spcBef>
              <a:spcAft>
                <a:spcPts val="850"/>
              </a:spcAft>
              <a:buClr>
                <a:srgbClr val="000000"/>
              </a:buClr>
              <a:buFont typeface="StarSymbol"/>
              <a:buAutoNum type="arabicPeriod"/>
            </a:pPr>
            <a:r>
              <a:rPr lang="lv-LV" sz="2400" b="0" strike="noStrike" spc="-1">
                <a:solidFill>
                  <a:srgbClr val="000000"/>
                </a:solidFill>
                <a:latin typeface="Calibri"/>
                <a:ea typeface="DejaVu Sans"/>
              </a:rPr>
              <a:t> Avots – Tirgotāja vienpusējs gribas izteikums</a:t>
            </a:r>
            <a:endParaRPr lang="lv-LV" sz="2400" b="0" strike="noStrike" spc="-1">
              <a:latin typeface="arial"/>
            </a:endParaRPr>
          </a:p>
          <a:p>
            <a:pPr marL="216000" indent="-212040">
              <a:lnSpc>
                <a:spcPct val="100000"/>
              </a:lnSpc>
              <a:spcBef>
                <a:spcPts val="850"/>
              </a:spcBef>
              <a:spcAft>
                <a:spcPts val="850"/>
              </a:spcAft>
              <a:buClr>
                <a:srgbClr val="000000"/>
              </a:buClr>
              <a:buFont typeface="StarSymbol"/>
              <a:buAutoNum type="arabicPeriod"/>
            </a:pPr>
            <a:r>
              <a:rPr lang="lv-LV" sz="2400" b="0" strike="noStrike" spc="-1">
                <a:solidFill>
                  <a:srgbClr val="000000"/>
                </a:solidFill>
                <a:latin typeface="Calibri"/>
                <a:ea typeface="DejaVu Sans"/>
              </a:rPr>
              <a:t> Atbildīgais – persona, kura izsniedza garantiju (pārdevējs, ražotājs)</a:t>
            </a:r>
            <a:endParaRPr lang="lv-LV" sz="2400" b="0" strike="noStrike" spc="-1">
              <a:latin typeface="arial"/>
            </a:endParaRPr>
          </a:p>
          <a:p>
            <a:pPr marL="216000" indent="-212040">
              <a:lnSpc>
                <a:spcPct val="100000"/>
              </a:lnSpc>
              <a:spcBef>
                <a:spcPts val="850"/>
              </a:spcBef>
              <a:spcAft>
                <a:spcPts val="850"/>
              </a:spcAft>
              <a:buClr>
                <a:srgbClr val="000000"/>
              </a:buClr>
              <a:buFont typeface="StarSymbol"/>
              <a:buAutoNum type="arabicPeriod"/>
            </a:pPr>
            <a:r>
              <a:rPr lang="lv-LV" sz="2400" b="0" strike="noStrike" spc="-1">
                <a:solidFill>
                  <a:srgbClr val="000000"/>
                </a:solidFill>
                <a:latin typeface="Calibri"/>
                <a:ea typeface="DejaVu Sans"/>
              </a:rPr>
              <a:t> Saturs atkarīgs tikai no pārdevēja vai ražotāja gribas attiecīgi</a:t>
            </a:r>
            <a:endParaRPr lang="lv-LV" sz="24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 name="CustomShape 1"/>
          <p:cNvSpPr/>
          <p:nvPr/>
        </p:nvSpPr>
        <p:spPr>
          <a:xfrm rot="16200000">
            <a:off x="-3151440" y="3162600"/>
            <a:ext cx="6852600" cy="53820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366" name="Picture 6"/>
          <p:cNvPicPr/>
          <p:nvPr/>
        </p:nvPicPr>
        <p:blipFill>
          <a:blip r:embed="rId3"/>
          <a:stretch/>
        </p:blipFill>
        <p:spPr>
          <a:xfrm>
            <a:off x="0" y="6240240"/>
            <a:ext cx="547560" cy="612000"/>
          </a:xfrm>
          <a:prstGeom prst="rect">
            <a:avLst/>
          </a:prstGeom>
          <a:ln>
            <a:noFill/>
          </a:ln>
        </p:spPr>
      </p:pic>
      <p:sp>
        <p:nvSpPr>
          <p:cNvPr id="367" name="CustomShape 2"/>
          <p:cNvSpPr/>
          <p:nvPr/>
        </p:nvSpPr>
        <p:spPr>
          <a:xfrm>
            <a:off x="978480" y="256680"/>
            <a:ext cx="10794240" cy="7988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Kas tad ir tas 2 gadu termiņš?</a:t>
            </a:r>
            <a:endParaRPr lang="lv-LV" sz="3200" b="0" strike="noStrike" spc="-1">
              <a:latin typeface="arial"/>
            </a:endParaRPr>
          </a:p>
        </p:txBody>
      </p:sp>
      <p:sp>
        <p:nvSpPr>
          <p:cNvPr id="368"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369" name="CustomShape 4"/>
          <p:cNvSpPr/>
          <p:nvPr/>
        </p:nvSpPr>
        <p:spPr>
          <a:xfrm>
            <a:off x="978480" y="1415880"/>
            <a:ext cx="10794960" cy="5437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lv-LV" sz="2800" b="0" u="sng" strike="noStrike" spc="-1">
                <a:solidFill>
                  <a:srgbClr val="000000"/>
                </a:solidFill>
                <a:uFillTx/>
                <a:latin typeface="Colibri"/>
                <a:ea typeface="DejaVu Sans"/>
              </a:rPr>
              <a:t>Jā, tas ir attiecas uz Jūsu likumiskajām tiesībām, proti:</a:t>
            </a:r>
            <a:endParaRPr lang="lv-LV" sz="2800" b="0" strike="noStrike" spc="-1">
              <a:latin typeface="arial"/>
            </a:endParaRPr>
          </a:p>
          <a:p>
            <a:pPr marL="216000" indent="-212760">
              <a:lnSpc>
                <a:spcPct val="100000"/>
              </a:lnSpc>
              <a:spcAft>
                <a:spcPts val="850"/>
              </a:spcAft>
              <a:buClr>
                <a:srgbClr val="000000"/>
              </a:buClr>
              <a:buSzPct val="45000"/>
              <a:buFont typeface="Wingdings" charset="2"/>
              <a:buChar char=""/>
            </a:pPr>
            <a:r>
              <a:rPr lang="lv-LV" sz="2800" b="0" strike="noStrike" spc="-1">
                <a:solidFill>
                  <a:srgbClr val="000000"/>
                </a:solidFill>
                <a:latin typeface="Colibri"/>
                <a:ea typeface="DejaVu Sans"/>
              </a:rPr>
              <a:t>Ja jūsu iegādātās preces ir nekvalitatīvas</a:t>
            </a:r>
            <a:endParaRPr lang="lv-LV" sz="2800" b="0" strike="noStrike" spc="-1">
              <a:latin typeface="arial"/>
            </a:endParaRPr>
          </a:p>
          <a:p>
            <a:pPr marL="216000" indent="-212760">
              <a:lnSpc>
                <a:spcPct val="100000"/>
              </a:lnSpc>
              <a:spcAft>
                <a:spcPts val="850"/>
              </a:spcAft>
              <a:buClr>
                <a:srgbClr val="000000"/>
              </a:buClr>
              <a:buSzPct val="45000"/>
              <a:buFont typeface="Wingdings" charset="2"/>
              <a:buChar char=""/>
            </a:pPr>
            <a:r>
              <a:rPr lang="lv-LV" sz="2800" b="0" strike="noStrike" spc="-1">
                <a:solidFill>
                  <a:srgbClr val="000000"/>
                </a:solidFill>
                <a:latin typeface="Colibri"/>
                <a:ea typeface="DejaVu Sans"/>
              </a:rPr>
              <a:t>Jums ir tiesības izvēlēties starp:</a:t>
            </a:r>
            <a:endParaRPr lang="lv-LV" sz="2800" b="0" strike="noStrike" spc="-1">
              <a:latin typeface="arial"/>
            </a:endParaRPr>
          </a:p>
          <a:p>
            <a:pPr marL="432000" lvl="1" indent="-212760">
              <a:lnSpc>
                <a:spcPct val="100000"/>
              </a:lnSpc>
              <a:spcAft>
                <a:spcPts val="850"/>
              </a:spcAft>
              <a:buClr>
                <a:srgbClr val="000000"/>
              </a:buClr>
              <a:buSzPct val="45000"/>
              <a:buFont typeface="Wingdings" charset="2"/>
              <a:buChar char=""/>
            </a:pPr>
            <a:r>
              <a:rPr lang="lv-LV" sz="2800" b="0" strike="noStrike" spc="-1">
                <a:solidFill>
                  <a:srgbClr val="000000"/>
                </a:solidFill>
                <a:latin typeface="Colibri"/>
                <a:ea typeface="DejaVu Sans"/>
              </a:rPr>
              <a:t>Remontu</a:t>
            </a:r>
            <a:endParaRPr lang="lv-LV" sz="2800" b="0" strike="noStrike" spc="-1">
              <a:latin typeface="arial"/>
            </a:endParaRPr>
          </a:p>
          <a:p>
            <a:pPr marL="432000" lvl="1" indent="-212760">
              <a:lnSpc>
                <a:spcPct val="100000"/>
              </a:lnSpc>
              <a:spcAft>
                <a:spcPts val="850"/>
              </a:spcAft>
              <a:buClr>
                <a:srgbClr val="000000"/>
              </a:buClr>
              <a:buSzPct val="45000"/>
              <a:buFont typeface="Wingdings" charset="2"/>
              <a:buChar char=""/>
            </a:pPr>
            <a:r>
              <a:rPr lang="lv-LV" sz="2800" b="0" strike="noStrike" spc="-1">
                <a:solidFill>
                  <a:srgbClr val="000000"/>
                </a:solidFill>
                <a:latin typeface="Colibri"/>
                <a:ea typeface="DejaVu Sans"/>
              </a:rPr>
              <a:t>Maiņu</a:t>
            </a:r>
            <a:endParaRPr lang="lv-LV" sz="2800" b="0" strike="noStrike" spc="-1">
              <a:latin typeface="arial"/>
            </a:endParaRPr>
          </a:p>
          <a:p>
            <a:pPr marL="432000" lvl="1" indent="-212760">
              <a:lnSpc>
                <a:spcPct val="100000"/>
              </a:lnSpc>
              <a:spcAft>
                <a:spcPts val="850"/>
              </a:spcAft>
              <a:buClr>
                <a:srgbClr val="000000"/>
              </a:buClr>
              <a:buSzPct val="45000"/>
              <a:buFont typeface="Wingdings" charset="2"/>
              <a:buChar char=""/>
            </a:pPr>
            <a:r>
              <a:rPr lang="lv-LV" sz="2800" b="0" strike="noStrike" spc="-1">
                <a:solidFill>
                  <a:srgbClr val="000000"/>
                </a:solidFill>
                <a:latin typeface="Colibri"/>
                <a:ea typeface="DejaVu Sans"/>
              </a:rPr>
              <a:t>Cenas samazinājumu</a:t>
            </a:r>
            <a:endParaRPr lang="lv-LV" sz="2800" b="0" strike="noStrike" spc="-1">
              <a:latin typeface="arial"/>
            </a:endParaRPr>
          </a:p>
          <a:p>
            <a:pPr marL="432000" lvl="1" indent="-212760">
              <a:lnSpc>
                <a:spcPct val="100000"/>
              </a:lnSpc>
              <a:spcAft>
                <a:spcPts val="850"/>
              </a:spcAft>
              <a:buClr>
                <a:srgbClr val="000000"/>
              </a:buClr>
              <a:buSzPct val="45000"/>
              <a:buFont typeface="Wingdings" charset="2"/>
              <a:buChar char=""/>
            </a:pPr>
            <a:r>
              <a:rPr lang="lv-LV" sz="2800" b="0" strike="noStrike" spc="-1">
                <a:solidFill>
                  <a:srgbClr val="000000"/>
                </a:solidFill>
                <a:latin typeface="Colibri"/>
                <a:ea typeface="DejaVu Sans"/>
              </a:rPr>
              <a:t>Naudas atmaksu</a:t>
            </a:r>
            <a:endParaRPr lang="lv-LV" sz="2800" b="0" strike="noStrike" spc="-1">
              <a:latin typeface="arial"/>
            </a:endParaRPr>
          </a:p>
          <a:p>
            <a:pPr marL="216000" indent="-212760">
              <a:lnSpc>
                <a:spcPct val="100000"/>
              </a:lnSpc>
              <a:spcAft>
                <a:spcPts val="850"/>
              </a:spcAft>
              <a:buClr>
                <a:srgbClr val="000000"/>
              </a:buClr>
              <a:buSzPct val="45000"/>
              <a:buFont typeface="Wingdings" charset="2"/>
              <a:buChar char=""/>
            </a:pPr>
            <a:r>
              <a:rPr lang="lv-LV" sz="2800" b="0" strike="noStrike" spc="-1">
                <a:solidFill>
                  <a:srgbClr val="000000"/>
                </a:solidFill>
                <a:latin typeface="Colibri"/>
                <a:ea typeface="DejaVu Sans"/>
              </a:rPr>
              <a:t>Divu gadu laikā no preču saņemšanas dienas</a:t>
            </a:r>
            <a:endParaRPr lang="lv-LV" sz="2800" b="0" strike="noStrike" spc="-1">
              <a:latin typeface="arial"/>
            </a:endParaRPr>
          </a:p>
          <a:p>
            <a:pPr marL="216000" indent="-212760">
              <a:lnSpc>
                <a:spcPct val="100000"/>
              </a:lnSpc>
              <a:spcAft>
                <a:spcPts val="850"/>
              </a:spcAft>
              <a:buClr>
                <a:srgbClr val="000000"/>
              </a:buClr>
              <a:buSzPct val="45000"/>
              <a:buFont typeface="Wingdings" charset="2"/>
              <a:buChar char=""/>
            </a:pPr>
            <a:r>
              <a:rPr lang="lv-LV" sz="2800" b="0" strike="noStrike" spc="-1">
                <a:solidFill>
                  <a:srgbClr val="000000"/>
                </a:solidFill>
                <a:latin typeface="Colibri"/>
                <a:ea typeface="DejaVu Sans"/>
              </a:rPr>
              <a:t>Šeit ir daudz dažādu nianšu (sk. Moduli 4.2.)</a:t>
            </a:r>
            <a:endParaRPr lang="lv-LV" sz="2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 name="CustomShape 1"/>
          <p:cNvSpPr/>
          <p:nvPr/>
        </p:nvSpPr>
        <p:spPr>
          <a:xfrm rot="16200000">
            <a:off x="-3151440" y="3162600"/>
            <a:ext cx="6852600" cy="53820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371" name="Picture 6"/>
          <p:cNvPicPr/>
          <p:nvPr/>
        </p:nvPicPr>
        <p:blipFill>
          <a:blip r:embed="rId3"/>
          <a:stretch/>
        </p:blipFill>
        <p:spPr>
          <a:xfrm>
            <a:off x="0" y="6240240"/>
            <a:ext cx="547560" cy="612000"/>
          </a:xfrm>
          <a:prstGeom prst="rect">
            <a:avLst/>
          </a:prstGeom>
          <a:ln>
            <a:noFill/>
          </a:ln>
        </p:spPr>
      </p:pic>
      <p:sp>
        <p:nvSpPr>
          <p:cNvPr id="372" name="CustomShape 2"/>
          <p:cNvSpPr/>
          <p:nvPr/>
        </p:nvSpPr>
        <p:spPr>
          <a:xfrm>
            <a:off x="978480" y="256680"/>
            <a:ext cx="10794240" cy="7988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2. problēma – Tipveida līgumi</a:t>
            </a:r>
            <a:endParaRPr lang="lv-LV" sz="3200" b="0" strike="noStrike" spc="-1">
              <a:latin typeface="arial"/>
            </a:endParaRPr>
          </a:p>
        </p:txBody>
      </p:sp>
      <p:sp>
        <p:nvSpPr>
          <p:cNvPr id="373"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374" name="CustomShape 4"/>
          <p:cNvSpPr/>
          <p:nvPr/>
        </p:nvSpPr>
        <p:spPr>
          <a:xfrm>
            <a:off x="936000" y="2736000"/>
            <a:ext cx="10794960" cy="153288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ctr">
              <a:lnSpc>
                <a:spcPct val="150000"/>
              </a:lnSpc>
            </a:pPr>
            <a:r>
              <a:rPr lang="lv-LV" sz="2400" b="0" i="1" strike="noStrike" spc="-1">
                <a:solidFill>
                  <a:srgbClr val="000000"/>
                </a:solidFill>
                <a:latin typeface="Calibri"/>
                <a:ea typeface="DejaVu Sans"/>
              </a:rPr>
              <a:t>Parasti patērētāji nav spējīgi pilnībā ietekmēt, izlasīt un saprast tipveida līguma noteikumus</a:t>
            </a:r>
            <a:endParaRPr lang="lv-LV" sz="24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 name="CustomShape 1"/>
          <p:cNvSpPr/>
          <p:nvPr/>
        </p:nvSpPr>
        <p:spPr>
          <a:xfrm rot="16200000">
            <a:off x="-3151440" y="3162600"/>
            <a:ext cx="6852600" cy="53820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376" name="Picture 6"/>
          <p:cNvPicPr/>
          <p:nvPr/>
        </p:nvPicPr>
        <p:blipFill>
          <a:blip r:embed="rId3"/>
          <a:stretch/>
        </p:blipFill>
        <p:spPr>
          <a:xfrm>
            <a:off x="0" y="6240240"/>
            <a:ext cx="547560" cy="612000"/>
          </a:xfrm>
          <a:prstGeom prst="rect">
            <a:avLst/>
          </a:prstGeom>
          <a:ln>
            <a:noFill/>
          </a:ln>
        </p:spPr>
      </p:pic>
      <p:sp>
        <p:nvSpPr>
          <p:cNvPr id="377" name="CustomShape 2"/>
          <p:cNvSpPr/>
          <p:nvPr/>
        </p:nvSpPr>
        <p:spPr>
          <a:xfrm>
            <a:off x="978480" y="256680"/>
            <a:ext cx="10794240" cy="7988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Risinājums 2. problēmai</a:t>
            </a:r>
            <a:endParaRPr lang="lv-LV" sz="3200" b="0" strike="noStrike" spc="-1">
              <a:latin typeface="arial"/>
            </a:endParaRPr>
          </a:p>
        </p:txBody>
      </p:sp>
      <p:sp>
        <p:nvSpPr>
          <p:cNvPr id="378"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379" name="CustomShape 4"/>
          <p:cNvSpPr/>
          <p:nvPr/>
        </p:nvSpPr>
        <p:spPr>
          <a:xfrm>
            <a:off x="936000" y="2736000"/>
            <a:ext cx="10794960" cy="153288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ctr">
              <a:lnSpc>
                <a:spcPct val="150000"/>
              </a:lnSpc>
            </a:pPr>
            <a:r>
              <a:rPr lang="lv-LV" sz="2400" b="0" i="1" strike="noStrike" spc="-1">
                <a:solidFill>
                  <a:srgbClr val="000000"/>
                </a:solidFill>
                <a:latin typeface="Calibri"/>
                <a:ea typeface="DejaVu Sans"/>
              </a:rPr>
              <a:t>Novērst netaisnīgu līguma noteikumu ietveršanu līgumos ar patērētājiem</a:t>
            </a:r>
            <a:endParaRPr lang="lv-LV" sz="24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 name="CustomShape 1"/>
          <p:cNvSpPr/>
          <p:nvPr/>
        </p:nvSpPr>
        <p:spPr>
          <a:xfrm rot="16200000">
            <a:off x="-3151440" y="3162600"/>
            <a:ext cx="6852600" cy="53820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381" name="Picture 6"/>
          <p:cNvPicPr/>
          <p:nvPr/>
        </p:nvPicPr>
        <p:blipFill>
          <a:blip r:embed="rId3"/>
          <a:stretch/>
        </p:blipFill>
        <p:spPr>
          <a:xfrm>
            <a:off x="0" y="6240240"/>
            <a:ext cx="547560" cy="612000"/>
          </a:xfrm>
          <a:prstGeom prst="rect">
            <a:avLst/>
          </a:prstGeom>
          <a:ln>
            <a:noFill/>
          </a:ln>
        </p:spPr>
      </p:pic>
      <p:sp>
        <p:nvSpPr>
          <p:cNvPr id="382" name="CustomShape 2"/>
          <p:cNvSpPr/>
          <p:nvPr/>
        </p:nvSpPr>
        <p:spPr>
          <a:xfrm>
            <a:off x="978480" y="256680"/>
            <a:ext cx="10794240" cy="7988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Netaisnīgu līguma noteikumu direktīva</a:t>
            </a:r>
            <a:endParaRPr lang="lv-LV" sz="3200" b="0" strike="noStrike" spc="-1">
              <a:latin typeface="arial"/>
            </a:endParaRPr>
          </a:p>
        </p:txBody>
      </p:sp>
      <p:sp>
        <p:nvSpPr>
          <p:cNvPr id="383"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384" name="CustomShape 4"/>
          <p:cNvSpPr/>
          <p:nvPr/>
        </p:nvSpPr>
        <p:spPr>
          <a:xfrm>
            <a:off x="978480" y="1271880"/>
            <a:ext cx="10794960" cy="5437080"/>
          </a:xfrm>
          <a:prstGeom prst="rect">
            <a:avLst/>
          </a:prstGeom>
          <a:noFill/>
          <a:ln>
            <a:noFill/>
          </a:ln>
        </p:spPr>
        <p:style>
          <a:lnRef idx="0">
            <a:scrgbClr r="0" g="0" b="0"/>
          </a:lnRef>
          <a:fillRef idx="0">
            <a:scrgbClr r="0" g="0" b="0"/>
          </a:fillRef>
          <a:effectRef idx="0">
            <a:scrgbClr r="0" g="0" b="0"/>
          </a:effectRef>
          <a:fontRef idx="minor"/>
        </p:style>
      </p:sp>
      <p:graphicFrame>
        <p:nvGraphicFramePr>
          <p:cNvPr id="385" name="Table 5"/>
          <p:cNvGraphicFramePr/>
          <p:nvPr/>
        </p:nvGraphicFramePr>
        <p:xfrm>
          <a:off x="864720" y="1512720"/>
          <a:ext cx="10401480" cy="5744160"/>
        </p:xfrm>
        <a:graphic>
          <a:graphicData uri="http://schemas.openxmlformats.org/drawingml/2006/table">
            <a:tbl>
              <a:tblPr/>
              <a:tblGrid>
                <a:gridCol w="4735080">
                  <a:extLst>
                    <a:ext uri="{9D8B030D-6E8A-4147-A177-3AD203B41FA5}">
                      <a16:colId xmlns:a16="http://schemas.microsoft.com/office/drawing/2014/main" val="20000"/>
                    </a:ext>
                  </a:extLst>
                </a:gridCol>
                <a:gridCol w="5666400">
                  <a:extLst>
                    <a:ext uri="{9D8B030D-6E8A-4147-A177-3AD203B41FA5}">
                      <a16:colId xmlns:a16="http://schemas.microsoft.com/office/drawing/2014/main" val="20001"/>
                    </a:ext>
                  </a:extLst>
                </a:gridCol>
              </a:tblGrid>
              <a:tr h="1446480">
                <a:tc>
                  <a:txBody>
                    <a:bodyPr/>
                    <a:lstStyle/>
                    <a:p>
                      <a:pPr algn="ctr">
                        <a:lnSpc>
                          <a:spcPct val="100000"/>
                        </a:lnSpc>
                      </a:pPr>
                      <a:r>
                        <a:rPr lang="lv-LV" sz="2800" b="1" strike="noStrike" spc="-1">
                          <a:latin typeface="Colibri"/>
                        </a:rPr>
                        <a:t>Direktīvas saturs</a:t>
                      </a:r>
                      <a:endParaRPr lang="lv-LV" sz="2800" b="0" strike="noStrike" spc="-1">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gn="ctr">
                        <a:lnSpc>
                          <a:spcPct val="100000"/>
                        </a:lnSpc>
                      </a:pPr>
                      <a:r>
                        <a:rPr lang="lv-LV" sz="2800" b="1" strike="noStrike" spc="-1">
                          <a:latin typeface="Colibri"/>
                        </a:rPr>
                        <a:t>Ieviešana Latvijā</a:t>
                      </a:r>
                      <a:endParaRPr lang="lv-LV" sz="2800" b="0" strike="noStrike" spc="-1">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extLst>
                  <a:ext uri="{0D108BD9-81ED-4DB2-BD59-A6C34878D82A}">
                    <a16:rowId xmlns:a16="http://schemas.microsoft.com/office/drawing/2014/main" val="10000"/>
                  </a:ext>
                </a:extLst>
              </a:tr>
              <a:tr h="3520800">
                <a:tc>
                  <a:txBody>
                    <a:bodyPr/>
                    <a:lstStyle/>
                    <a:p>
                      <a:pPr marL="216000" indent="-212040">
                        <a:lnSpc>
                          <a:spcPct val="115000"/>
                        </a:lnSpc>
                        <a:buClr>
                          <a:srgbClr val="000000"/>
                        </a:buClr>
                        <a:buSzPct val="45000"/>
                        <a:buFont typeface="Wingdings" charset="2"/>
                        <a:buChar char=""/>
                      </a:pPr>
                      <a:r>
                        <a:rPr lang="lv-LV" sz="2400" b="0" strike="noStrike" spc="-1">
                          <a:solidFill>
                            <a:srgbClr val="000000"/>
                          </a:solidFill>
                          <a:latin typeface="Calibri"/>
                          <a:ea typeface="DejaVu Sans"/>
                        </a:rPr>
                        <a:t>Netasnīgu līguma noteikumu definīcija</a:t>
                      </a:r>
                      <a:endParaRPr lang="lv-LV" sz="2400" b="0" strike="noStrike" spc="-1">
                        <a:latin typeface="arial"/>
                      </a:endParaRPr>
                    </a:p>
                    <a:p>
                      <a:pPr marL="216000" indent="-212040">
                        <a:lnSpc>
                          <a:spcPct val="115000"/>
                        </a:lnSpc>
                        <a:buClr>
                          <a:srgbClr val="000000"/>
                        </a:buClr>
                        <a:buSzPct val="45000"/>
                        <a:buFont typeface="Wingdings" charset="2"/>
                        <a:buChar char=""/>
                      </a:pPr>
                      <a:r>
                        <a:rPr lang="lv-LV" sz="2400" b="0" u="sng" strike="noStrike" spc="-1">
                          <a:solidFill>
                            <a:srgbClr val="000000"/>
                          </a:solidFill>
                          <a:uFillTx/>
                          <a:latin typeface="Calibri"/>
                          <a:ea typeface="DejaVu Sans"/>
                        </a:rPr>
                        <a:t>Indikatīvs</a:t>
                      </a:r>
                      <a:r>
                        <a:rPr lang="lv-LV" sz="2400" b="0" strike="noStrike" spc="-1">
                          <a:solidFill>
                            <a:srgbClr val="000000"/>
                          </a:solidFill>
                          <a:latin typeface="Calibri"/>
                          <a:ea typeface="DejaVu Sans"/>
                        </a:rPr>
                        <a:t> netaisnīgo līguma noteikumu saraksts</a:t>
                      </a:r>
                      <a:endParaRPr lang="lv-LV" sz="2400" b="0" strike="noStrike" spc="-1">
                        <a:latin typeface="arial"/>
                      </a:endParaRPr>
                    </a:p>
                    <a:p>
                      <a:pPr marL="216000" indent="-212040">
                        <a:lnSpc>
                          <a:spcPct val="115000"/>
                        </a:lnSpc>
                        <a:buClr>
                          <a:srgbClr val="000000"/>
                        </a:buClr>
                        <a:buSzPct val="45000"/>
                        <a:buFont typeface="Wingdings" charset="2"/>
                        <a:buChar char=""/>
                      </a:pPr>
                      <a:r>
                        <a:rPr lang="lv-LV" sz="2400" b="0" strike="noStrike" spc="-1">
                          <a:solidFill>
                            <a:srgbClr val="000000"/>
                          </a:solidFill>
                          <a:latin typeface="Calibri"/>
                          <a:ea typeface="DejaVu Sans"/>
                        </a:rPr>
                        <a:t>Netaisnīgu līguma noteikumu nesaistošs raksturs</a:t>
                      </a:r>
                      <a:endParaRPr lang="lv-LV" sz="2400" b="0" strike="noStrike" spc="-1">
                        <a:latin typeface="arial"/>
                      </a:endParaRPr>
                    </a:p>
                    <a:p>
                      <a:pPr marL="216000" indent="-212040">
                        <a:lnSpc>
                          <a:spcPct val="115000"/>
                        </a:lnSpc>
                        <a:buClr>
                          <a:srgbClr val="000000"/>
                        </a:buClr>
                        <a:buSzPct val="45000"/>
                        <a:buFont typeface="Wingdings" charset="2"/>
                        <a:buChar char=""/>
                      </a:pPr>
                      <a:r>
                        <a:rPr lang="lv-LV" sz="2400" b="0" strike="noStrike" spc="-1">
                          <a:solidFill>
                            <a:srgbClr val="000000"/>
                          </a:solidFill>
                          <a:latin typeface="Calibri"/>
                          <a:ea typeface="DejaVu Sans"/>
                        </a:rPr>
                        <a:t>Dalībvalstu pienākums novērst netaisnīgo līguma noteikumu izmantošano līgumos</a:t>
                      </a:r>
                      <a:endParaRPr lang="lv-LV" sz="2400" b="0" strike="noStrike" spc="-1">
                        <a:latin typeface="arial"/>
                      </a:endParaRPr>
                    </a:p>
                    <a:p>
                      <a:pPr marL="216000" indent="-212040">
                        <a:lnSpc>
                          <a:spcPct val="115000"/>
                        </a:lnSpc>
                        <a:buClr>
                          <a:srgbClr val="000000"/>
                        </a:buClr>
                        <a:buSzPct val="45000"/>
                        <a:buFont typeface="Wingdings" charset="2"/>
                        <a:buChar char=""/>
                      </a:pPr>
                      <a:r>
                        <a:rPr lang="lv-LV" sz="2400" b="0" strike="noStrike" spc="-1">
                          <a:solidFill>
                            <a:srgbClr val="000000"/>
                          </a:solidFill>
                          <a:latin typeface="Calibri"/>
                          <a:ea typeface="DejaVu Sans"/>
                        </a:rPr>
                        <a:t>Minimālā saskaņošana</a:t>
                      </a:r>
                      <a:endParaRPr lang="lv-LV" sz="2400" b="0" strike="noStrike" spc="-1">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nSpc>
                          <a:spcPct val="100000"/>
                        </a:lnSpc>
                        <a:spcAft>
                          <a:spcPts val="850"/>
                        </a:spcAft>
                      </a:pPr>
                      <a:r>
                        <a:rPr lang="lv-LV" sz="2400" b="0" strike="noStrike" spc="-1">
                          <a:solidFill>
                            <a:srgbClr val="000000"/>
                          </a:solidFill>
                          <a:latin typeface="Calibri"/>
                          <a:ea typeface="DejaVu Sans"/>
                        </a:rPr>
                        <a:t>Patērētāju tiesību aizsardzības likums</a:t>
                      </a:r>
                      <a:endParaRPr lang="lv-LV" sz="2400" b="0" strike="noStrike" spc="-1">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1"/>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 name="CustomShape 1"/>
          <p:cNvSpPr/>
          <p:nvPr/>
        </p:nvSpPr>
        <p:spPr>
          <a:xfrm rot="16200000">
            <a:off x="-3151440" y="3162600"/>
            <a:ext cx="6852600" cy="53820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387" name="Picture 6"/>
          <p:cNvPicPr/>
          <p:nvPr/>
        </p:nvPicPr>
        <p:blipFill>
          <a:blip r:embed="rId3"/>
          <a:stretch/>
        </p:blipFill>
        <p:spPr>
          <a:xfrm>
            <a:off x="0" y="6240240"/>
            <a:ext cx="547560" cy="612000"/>
          </a:xfrm>
          <a:prstGeom prst="rect">
            <a:avLst/>
          </a:prstGeom>
          <a:ln>
            <a:noFill/>
          </a:ln>
        </p:spPr>
      </p:pic>
      <p:sp>
        <p:nvSpPr>
          <p:cNvPr id="388" name="CustomShape 2"/>
          <p:cNvSpPr/>
          <p:nvPr/>
        </p:nvSpPr>
        <p:spPr>
          <a:xfrm>
            <a:off x="978480" y="256680"/>
            <a:ext cx="10794240" cy="7988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Galvenie noteikumi</a:t>
            </a:r>
            <a:endParaRPr lang="lv-LV" sz="3200" b="0" strike="noStrike" spc="-1">
              <a:latin typeface="arial"/>
            </a:endParaRPr>
          </a:p>
        </p:txBody>
      </p:sp>
      <p:sp>
        <p:nvSpPr>
          <p:cNvPr id="389"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390" name="CustomShape 4"/>
          <p:cNvSpPr/>
          <p:nvPr/>
        </p:nvSpPr>
        <p:spPr>
          <a:xfrm>
            <a:off x="978480" y="1415880"/>
            <a:ext cx="10794960" cy="5437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lv-LV" sz="2800" b="0" u="sng" strike="noStrike" spc="-1">
                <a:solidFill>
                  <a:srgbClr val="000000"/>
                </a:solidFill>
                <a:uFillTx/>
                <a:latin typeface="Colibri"/>
                <a:ea typeface="DejaVu Sans"/>
              </a:rPr>
              <a:t>Netaisnīgie līguma noteikumi:</a:t>
            </a:r>
            <a:endParaRPr lang="lv-LV" sz="2800" b="0" strike="noStrike" spc="-1">
              <a:latin typeface="arial"/>
            </a:endParaRPr>
          </a:p>
          <a:p>
            <a:pPr>
              <a:lnSpc>
                <a:spcPct val="100000"/>
              </a:lnSpc>
            </a:pPr>
            <a:endParaRPr lang="lv-LV" sz="2800" b="0" strike="noStrike" spc="-1">
              <a:latin typeface="arial"/>
            </a:endParaRPr>
          </a:p>
          <a:p>
            <a:pPr marL="216000" indent="-212760">
              <a:lnSpc>
                <a:spcPct val="100000"/>
              </a:lnSpc>
              <a:spcAft>
                <a:spcPts val="567"/>
              </a:spcAft>
              <a:buClr>
                <a:srgbClr val="000000"/>
              </a:buClr>
              <a:buFont typeface="StarSymbol"/>
              <a:buAutoNum type="arabicPeriod"/>
            </a:pPr>
            <a:r>
              <a:rPr lang="lv-LV" sz="2800" b="0" strike="noStrike" spc="-1">
                <a:solidFill>
                  <a:srgbClr val="000000"/>
                </a:solidFill>
                <a:latin typeface="Colibri"/>
                <a:ea typeface="DejaVu Sans"/>
              </a:rPr>
              <a:t> Nav individuāli apspriesti</a:t>
            </a:r>
            <a:endParaRPr lang="lv-LV" sz="2800" b="0" strike="noStrike" spc="-1">
              <a:latin typeface="arial"/>
            </a:endParaRPr>
          </a:p>
          <a:p>
            <a:pPr marL="216000" indent="-212760">
              <a:lnSpc>
                <a:spcPct val="100000"/>
              </a:lnSpc>
              <a:spcAft>
                <a:spcPts val="567"/>
              </a:spcAft>
              <a:buClr>
                <a:srgbClr val="000000"/>
              </a:buClr>
              <a:buFont typeface="StarSymbol"/>
              <a:buAutoNum type="arabicPeriod"/>
            </a:pPr>
            <a:r>
              <a:rPr lang="lv-LV" sz="2800" b="0" strike="noStrike" spc="-1">
                <a:solidFill>
                  <a:srgbClr val="000000"/>
                </a:solidFill>
                <a:latin typeface="Colibri"/>
                <a:ea typeface="DejaVu Sans"/>
              </a:rPr>
              <a:t> Pretēji labticīguma prasībām</a:t>
            </a:r>
            <a:endParaRPr lang="lv-LV" sz="2800" b="0" strike="noStrike" spc="-1">
              <a:latin typeface="arial"/>
            </a:endParaRPr>
          </a:p>
          <a:p>
            <a:pPr marL="216000" indent="-212760">
              <a:lnSpc>
                <a:spcPct val="100000"/>
              </a:lnSpc>
              <a:spcAft>
                <a:spcPts val="567"/>
              </a:spcAft>
              <a:buClr>
                <a:srgbClr val="000000"/>
              </a:buClr>
              <a:buFont typeface="StarSymbol"/>
              <a:buAutoNum type="arabicPeriod"/>
            </a:pPr>
            <a:r>
              <a:rPr lang="lv-LV" sz="2800" b="0" strike="noStrike" spc="-1">
                <a:solidFill>
                  <a:srgbClr val="000000"/>
                </a:solidFill>
                <a:latin typeface="Colibri"/>
                <a:ea typeface="DejaVu Sans"/>
              </a:rPr>
              <a:t> Rada būtisku neatbilstību tiesībās un pienākumos par sliktu patērētājam</a:t>
            </a:r>
            <a:endParaRPr lang="lv-LV" sz="2800" b="0" strike="noStrike" spc="-1">
              <a:latin typeface="arial"/>
            </a:endParaRPr>
          </a:p>
          <a:p>
            <a:pPr>
              <a:lnSpc>
                <a:spcPct val="100000"/>
              </a:lnSpc>
              <a:spcAft>
                <a:spcPts val="567"/>
              </a:spcAft>
            </a:pPr>
            <a:endParaRPr lang="lv-LV" sz="2800" b="0" strike="noStrike" spc="-1">
              <a:latin typeface="arial"/>
            </a:endParaRPr>
          </a:p>
          <a:p>
            <a:pPr>
              <a:lnSpc>
                <a:spcPct val="100000"/>
              </a:lnSpc>
              <a:spcAft>
                <a:spcPts val="567"/>
              </a:spcAft>
            </a:pPr>
            <a:endParaRPr lang="lv-LV" sz="2800" b="0" strike="noStrike" spc="-1">
              <a:latin typeface="arial"/>
            </a:endParaRPr>
          </a:p>
          <a:p>
            <a:pPr algn="ctr">
              <a:lnSpc>
                <a:spcPct val="100000"/>
              </a:lnSpc>
              <a:spcAft>
                <a:spcPts val="567"/>
              </a:spcAft>
            </a:pPr>
            <a:r>
              <a:rPr lang="lv-LV" sz="2800" b="1" strike="noStrike" spc="-1">
                <a:solidFill>
                  <a:srgbClr val="000000"/>
                </a:solidFill>
                <a:latin typeface="Colibri"/>
                <a:ea typeface="DejaVu Sans"/>
              </a:rPr>
              <a:t>Netaisnīgie līguma noteikumi nav saistoši patērētājam!</a:t>
            </a:r>
            <a:endParaRPr lang="lv-LV" sz="2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 name="CustomShape 1"/>
          <p:cNvSpPr/>
          <p:nvPr/>
        </p:nvSpPr>
        <p:spPr>
          <a:xfrm rot="16200000">
            <a:off x="-3151440" y="3162600"/>
            <a:ext cx="6852600" cy="53820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392" name="Picture 6"/>
          <p:cNvPicPr/>
          <p:nvPr/>
        </p:nvPicPr>
        <p:blipFill>
          <a:blip r:embed="rId3"/>
          <a:stretch/>
        </p:blipFill>
        <p:spPr>
          <a:xfrm>
            <a:off x="0" y="6240240"/>
            <a:ext cx="547560" cy="612000"/>
          </a:xfrm>
          <a:prstGeom prst="rect">
            <a:avLst/>
          </a:prstGeom>
          <a:ln>
            <a:noFill/>
          </a:ln>
        </p:spPr>
      </p:pic>
      <p:sp>
        <p:nvSpPr>
          <p:cNvPr id="393" name="CustomShape 2"/>
          <p:cNvSpPr/>
          <p:nvPr/>
        </p:nvSpPr>
        <p:spPr>
          <a:xfrm>
            <a:off x="978480" y="256680"/>
            <a:ext cx="10794240" cy="7988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Daži piemēri no saraksta</a:t>
            </a:r>
            <a:endParaRPr lang="lv-LV" sz="3200" b="0" strike="noStrike" spc="-1">
              <a:latin typeface="arial"/>
            </a:endParaRPr>
          </a:p>
        </p:txBody>
      </p:sp>
      <p:sp>
        <p:nvSpPr>
          <p:cNvPr id="394"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395" name="CustomShape 4"/>
          <p:cNvSpPr/>
          <p:nvPr/>
        </p:nvSpPr>
        <p:spPr>
          <a:xfrm>
            <a:off x="978480" y="1415880"/>
            <a:ext cx="10794960" cy="5437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spcAft>
                <a:spcPts val="850"/>
              </a:spcAft>
            </a:pPr>
            <a:r>
              <a:rPr lang="lv-LV" sz="2600" b="0" strike="noStrike" spc="-1">
                <a:solidFill>
                  <a:srgbClr val="000000"/>
                </a:solidFill>
                <a:latin typeface="Colibri"/>
                <a:ea typeface="DejaVu Sans"/>
              </a:rPr>
              <a:t>Līguma noteikumu piemēri, kuri var tikt uzskatīti par netaisnīgiem:</a:t>
            </a:r>
            <a:endParaRPr lang="lv-LV" sz="2600" b="0" strike="noStrike" spc="-1">
              <a:latin typeface="arial"/>
            </a:endParaRPr>
          </a:p>
          <a:p>
            <a:pPr marL="216000" indent="-213480">
              <a:lnSpc>
                <a:spcPct val="100000"/>
              </a:lnSpc>
              <a:spcAft>
                <a:spcPts val="850"/>
              </a:spcAft>
              <a:buClr>
                <a:srgbClr val="000000"/>
              </a:buClr>
              <a:buFont typeface="Symbol"/>
              <a:buChar char=""/>
            </a:pPr>
            <a:r>
              <a:rPr lang="lv-LV" sz="2600" b="0" strike="noStrike" spc="-1">
                <a:solidFill>
                  <a:srgbClr val="000000"/>
                </a:solidFill>
                <a:latin typeface="Colibri"/>
                <a:ea typeface="DejaVu Sans"/>
              </a:rPr>
              <a:t>samazina tirgotāja atbildību vai atbrīvo to no atbildības gadījumos, kad patērētājs guvis kaitējumu veselībai, vai patērētāja nāves gadījumā, kuram par cēloni bijusi tirgotāja darbība vai bezdarbība</a:t>
            </a:r>
            <a:endParaRPr lang="lv-LV" sz="2600" b="0" strike="noStrike" spc="-1">
              <a:latin typeface="arial"/>
            </a:endParaRPr>
          </a:p>
          <a:p>
            <a:pPr marL="216000" indent="-213480">
              <a:lnSpc>
                <a:spcPct val="100000"/>
              </a:lnSpc>
              <a:spcAft>
                <a:spcPts val="850"/>
              </a:spcAft>
              <a:buClr>
                <a:srgbClr val="000000"/>
              </a:buClr>
              <a:buFont typeface="Symbol"/>
              <a:buChar char=""/>
            </a:pPr>
            <a:r>
              <a:rPr lang="lv-LV" sz="2600" b="0" strike="noStrike" spc="-1">
                <a:solidFill>
                  <a:srgbClr val="000000"/>
                </a:solidFill>
                <a:latin typeface="Colibri"/>
                <a:ea typeface="DejaVu Sans"/>
              </a:rPr>
              <a:t>padara patērētājam saistošu līgumu, kurā preču pārdošana vai pakalpojuma sniegšana tiek pakļauta nosacījumam, kura izpilde ir atkarīga tikai no paša tirgotāja gribas</a:t>
            </a:r>
            <a:endParaRPr lang="lv-LV" sz="2600" b="0" strike="noStrike" spc="-1">
              <a:latin typeface="arial"/>
            </a:endParaRPr>
          </a:p>
          <a:p>
            <a:pPr marL="216000" indent="-213480">
              <a:lnSpc>
                <a:spcPct val="100000"/>
              </a:lnSpc>
              <a:spcAft>
                <a:spcPts val="850"/>
              </a:spcAft>
              <a:buClr>
                <a:srgbClr val="000000"/>
              </a:buClr>
              <a:buFont typeface="Symbol"/>
              <a:buChar char=""/>
            </a:pPr>
            <a:r>
              <a:rPr lang="lv-LV" sz="2600" b="0" strike="noStrike" spc="-1">
                <a:solidFill>
                  <a:srgbClr val="000000"/>
                </a:solidFill>
                <a:latin typeface="Colibri"/>
                <a:ea typeface="DejaVu Sans"/>
              </a:rPr>
              <a:t>uzliek patērētājam, kurš neizpilda vai nepienācīgi izpilda līgumsaistības, neproporcionāli lielu līgumsodu vai citu kompensāciju par līgumsaistību neizpildi vai nepienācīgu izpildi</a:t>
            </a:r>
            <a:endParaRPr lang="lv-LV" sz="2600" b="0" strike="noStrike" spc="-1">
              <a:latin typeface="arial"/>
            </a:endParaRPr>
          </a:p>
          <a:p>
            <a:pPr marL="216000" indent="-213480">
              <a:lnSpc>
                <a:spcPct val="100000"/>
              </a:lnSpc>
              <a:spcAft>
                <a:spcPts val="850"/>
              </a:spcAft>
              <a:buClr>
                <a:srgbClr val="000000"/>
              </a:buClr>
              <a:buFont typeface="Symbol"/>
              <a:buChar char=""/>
            </a:pPr>
            <a:r>
              <a:rPr lang="lv-LV" sz="2600" b="0" strike="noStrike" spc="-1">
                <a:solidFill>
                  <a:srgbClr val="000000"/>
                </a:solidFill>
                <a:latin typeface="Colibri"/>
                <a:ea typeface="DejaVu Sans"/>
              </a:rPr>
              <a:t>padara patērētājam saistošu līguma noteikumu, ar kuru patērētājam nav bijusi reāla iespēja iepazīties pirms līguma noslēgšanas</a:t>
            </a:r>
            <a:endParaRPr lang="lv-LV" sz="26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 name="CustomShape 1"/>
          <p:cNvSpPr/>
          <p:nvPr/>
        </p:nvSpPr>
        <p:spPr>
          <a:xfrm rot="16200000">
            <a:off x="-3151440" y="3162600"/>
            <a:ext cx="6852600" cy="53820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397" name="Picture 6"/>
          <p:cNvPicPr/>
          <p:nvPr/>
        </p:nvPicPr>
        <p:blipFill>
          <a:blip r:embed="rId3"/>
          <a:stretch/>
        </p:blipFill>
        <p:spPr>
          <a:xfrm>
            <a:off x="0" y="6240240"/>
            <a:ext cx="547560" cy="612000"/>
          </a:xfrm>
          <a:prstGeom prst="rect">
            <a:avLst/>
          </a:prstGeom>
          <a:ln>
            <a:noFill/>
          </a:ln>
        </p:spPr>
      </p:pic>
      <p:sp>
        <p:nvSpPr>
          <p:cNvPr id="398" name="CustomShape 2"/>
          <p:cNvSpPr/>
          <p:nvPr/>
        </p:nvSpPr>
        <p:spPr>
          <a:xfrm>
            <a:off x="978480" y="256680"/>
            <a:ext cx="10794240" cy="7988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Kā tas darbojas praksē?</a:t>
            </a:r>
            <a:endParaRPr lang="lv-LV" sz="3200" b="0" strike="noStrike" spc="-1">
              <a:latin typeface="arial"/>
            </a:endParaRPr>
          </a:p>
        </p:txBody>
      </p:sp>
      <p:sp>
        <p:nvSpPr>
          <p:cNvPr id="399"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400" name="CustomShape 4"/>
          <p:cNvSpPr/>
          <p:nvPr/>
        </p:nvSpPr>
        <p:spPr>
          <a:xfrm>
            <a:off x="978480" y="1415880"/>
            <a:ext cx="10794960" cy="5437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480">
              <a:lnSpc>
                <a:spcPct val="100000"/>
              </a:lnSpc>
              <a:spcAft>
                <a:spcPts val="850"/>
              </a:spcAft>
              <a:buClr>
                <a:srgbClr val="000000"/>
              </a:buClr>
              <a:buFont typeface="StarSymbol"/>
              <a:buAutoNum type="arabicPeriod"/>
            </a:pPr>
            <a:r>
              <a:rPr lang="lv-LV" sz="2800" b="0" strike="noStrike" spc="-1">
                <a:solidFill>
                  <a:srgbClr val="000000"/>
                </a:solidFill>
                <a:latin typeface="Colibri"/>
                <a:ea typeface="DejaVu Sans"/>
              </a:rPr>
              <a:t> Patērētāju tiesību aizsardzības centrs var pieņemt lēmumu, ka konkrētie līguma noteikumi ir netaisnīgi un aizliegt tirgotājam turpmāk izmantot tos savos tipveida līgumos</a:t>
            </a:r>
            <a:endParaRPr lang="lv-LV" sz="2800" b="0" strike="noStrike" spc="-1">
              <a:latin typeface="arial"/>
            </a:endParaRPr>
          </a:p>
          <a:p>
            <a:pPr marL="216000" indent="-213480">
              <a:lnSpc>
                <a:spcPct val="100000"/>
              </a:lnSpc>
              <a:spcAft>
                <a:spcPts val="850"/>
              </a:spcAft>
              <a:buClr>
                <a:srgbClr val="000000"/>
              </a:buClr>
              <a:buFont typeface="StarSymbol"/>
              <a:buAutoNum type="arabicPeriod"/>
            </a:pPr>
            <a:r>
              <a:rPr lang="lv-LV" sz="2800" b="0" strike="noStrike" spc="-1">
                <a:solidFill>
                  <a:srgbClr val="000000"/>
                </a:solidFill>
                <a:latin typeface="Colibri"/>
                <a:ea typeface="DejaVu Sans"/>
              </a:rPr>
              <a:t> Patērētājs var atsaukties uz noteikumu netaisnīgumu tiesā, lai pamatotu savu prasījumu vai izvirzītu iebildumus par prasību, kuru cēla tiesā tirgotājs</a:t>
            </a:r>
            <a:endParaRPr lang="lv-LV" sz="2800" b="0" strike="noStrike" spc="-1">
              <a:latin typeface="arial"/>
            </a:endParaRPr>
          </a:p>
          <a:p>
            <a:pPr marL="216000" indent="-213480">
              <a:lnSpc>
                <a:spcPct val="100000"/>
              </a:lnSpc>
              <a:spcAft>
                <a:spcPts val="850"/>
              </a:spcAft>
              <a:buClr>
                <a:srgbClr val="000000"/>
              </a:buClr>
              <a:buFont typeface="StarSymbol"/>
              <a:buAutoNum type="arabicPeriod"/>
            </a:pPr>
            <a:r>
              <a:rPr lang="lv-LV" sz="2800" b="0" strike="noStrike" spc="-1">
                <a:solidFill>
                  <a:srgbClr val="000000"/>
                </a:solidFill>
                <a:latin typeface="Colibri"/>
                <a:ea typeface="DejaVu Sans"/>
              </a:rPr>
              <a:t> Tiesai </a:t>
            </a:r>
            <a:r>
              <a:rPr lang="lv-LV" sz="2800" b="0" u="sng" strike="noStrike" spc="-1">
                <a:solidFill>
                  <a:srgbClr val="000000"/>
                </a:solidFill>
                <a:uFillTx/>
                <a:latin typeface="Colibri"/>
                <a:ea typeface="DejaVu Sans"/>
              </a:rPr>
              <a:t>ir pienākums pēc savas iniciatīvas</a:t>
            </a:r>
            <a:r>
              <a:rPr lang="lv-LV" sz="2800" b="0" strike="noStrike" spc="-1">
                <a:solidFill>
                  <a:srgbClr val="000000"/>
                </a:solidFill>
                <a:latin typeface="Colibri"/>
                <a:ea typeface="DejaVu Sans"/>
              </a:rPr>
              <a:t> novērtēt līguma noteikuma netaisnīgumu izskatot lietu, kurā piedalās patērētājs</a:t>
            </a:r>
            <a:endParaRPr lang="lv-LV" sz="2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CustomShape 1"/>
          <p:cNvSpPr/>
          <p:nvPr/>
        </p:nvSpPr>
        <p:spPr>
          <a:xfrm>
            <a:off x="756000" y="1548000"/>
            <a:ext cx="2807280" cy="4031280"/>
          </a:xfrm>
          <a:prstGeom prst="rect">
            <a:avLst/>
          </a:prstGeom>
          <a:solidFill>
            <a:srgbClr val="7030A0">
              <a:alpha val="20000"/>
            </a:srgbClr>
          </a:solidFill>
          <a:ln w="36000">
            <a:solidFill>
              <a:srgbClr val="7030A0"/>
            </a:solidFill>
            <a:round/>
          </a:ln>
        </p:spPr>
        <p:style>
          <a:lnRef idx="0">
            <a:scrgbClr r="0" g="0" b="0"/>
          </a:lnRef>
          <a:fillRef idx="0">
            <a:scrgbClr r="0" g="0" b="0"/>
          </a:fillRef>
          <a:effectRef idx="0">
            <a:scrgbClr r="0" g="0" b="0"/>
          </a:effectRef>
          <a:fontRef idx="minor"/>
        </p:style>
        <p:txBody>
          <a:bodyPr wrap="none" lIns="108000" tIns="63000" rIns="108000" bIns="63000" anchor="ctr">
            <a:noAutofit/>
          </a:bodyPr>
          <a:lstStyle/>
          <a:p>
            <a:pPr algn="ctr">
              <a:lnSpc>
                <a:spcPct val="100000"/>
              </a:lnSpc>
            </a:pPr>
            <a:r>
              <a:rPr lang="lv-LV" sz="1800" b="0" strike="noStrike" spc="-1">
                <a:solidFill>
                  <a:srgbClr val="000000"/>
                </a:solidFill>
                <a:latin typeface="Colibri"/>
                <a:ea typeface="DejaVu Sans"/>
              </a:rPr>
              <a:t>Elektropreces</a:t>
            </a:r>
            <a:endParaRPr lang="lv-LV" sz="1800" b="0" strike="noStrike" spc="-1">
              <a:latin typeface="arial"/>
            </a:endParaRPr>
          </a:p>
        </p:txBody>
      </p:sp>
      <p:sp>
        <p:nvSpPr>
          <p:cNvPr id="231" name="CustomShape 2"/>
          <p:cNvSpPr/>
          <p:nvPr/>
        </p:nvSpPr>
        <p:spPr>
          <a:xfrm>
            <a:off x="8928000" y="1584000"/>
            <a:ext cx="2807280" cy="4031280"/>
          </a:xfrm>
          <a:prstGeom prst="rect">
            <a:avLst/>
          </a:prstGeom>
          <a:solidFill>
            <a:srgbClr val="7030A0">
              <a:alpha val="20000"/>
            </a:srgbClr>
          </a:solidFill>
          <a:ln w="36000">
            <a:solidFill>
              <a:srgbClr val="7030A0"/>
            </a:solidFill>
            <a:round/>
          </a:ln>
        </p:spPr>
        <p:style>
          <a:lnRef idx="0">
            <a:scrgbClr r="0" g="0" b="0"/>
          </a:lnRef>
          <a:fillRef idx="0">
            <a:scrgbClr r="0" g="0" b="0"/>
          </a:fillRef>
          <a:effectRef idx="0">
            <a:scrgbClr r="0" g="0" b="0"/>
          </a:effectRef>
          <a:fontRef idx="minor"/>
        </p:style>
        <p:txBody>
          <a:bodyPr wrap="none" lIns="108000" tIns="63000" rIns="108000" bIns="63000" anchor="ctr">
            <a:noAutofit/>
          </a:bodyPr>
          <a:lstStyle/>
          <a:p>
            <a:pPr algn="ctr">
              <a:lnSpc>
                <a:spcPct val="100000"/>
              </a:lnSpc>
            </a:pPr>
            <a:r>
              <a:rPr lang="lv-LV" sz="1800" b="0" strike="noStrike" spc="-1">
                <a:solidFill>
                  <a:srgbClr val="000000"/>
                </a:solidFill>
                <a:latin typeface="Colibri"/>
                <a:ea typeface="DejaVu Sans"/>
              </a:rPr>
              <a:t>Zāles</a:t>
            </a:r>
            <a:endParaRPr lang="lv-LV" sz="1800" b="0" strike="noStrike" spc="-1">
              <a:latin typeface="arial"/>
            </a:endParaRPr>
          </a:p>
        </p:txBody>
      </p:sp>
      <p:sp>
        <p:nvSpPr>
          <p:cNvPr id="232" name="CustomShape 3"/>
          <p:cNvSpPr/>
          <p:nvPr/>
        </p:nvSpPr>
        <p:spPr>
          <a:xfrm>
            <a:off x="2556000" y="1980000"/>
            <a:ext cx="2807280" cy="4031280"/>
          </a:xfrm>
          <a:prstGeom prst="rect">
            <a:avLst/>
          </a:prstGeom>
          <a:solidFill>
            <a:srgbClr val="7030A0">
              <a:alpha val="60000"/>
            </a:srgbClr>
          </a:solidFill>
          <a:ln w="36000">
            <a:solidFill>
              <a:srgbClr val="7030A0"/>
            </a:solidFill>
            <a:round/>
          </a:ln>
        </p:spPr>
        <p:style>
          <a:lnRef idx="0">
            <a:scrgbClr r="0" g="0" b="0"/>
          </a:lnRef>
          <a:fillRef idx="0">
            <a:scrgbClr r="0" g="0" b="0"/>
          </a:fillRef>
          <a:effectRef idx="0">
            <a:scrgbClr r="0" g="0" b="0"/>
          </a:effectRef>
          <a:fontRef idx="minor"/>
        </p:style>
        <p:txBody>
          <a:bodyPr wrap="none" lIns="108000" tIns="63000" rIns="108000" bIns="63000" anchor="ctr">
            <a:noAutofit/>
          </a:bodyPr>
          <a:lstStyle/>
          <a:p>
            <a:pPr algn="ctr">
              <a:lnSpc>
                <a:spcPct val="100000"/>
              </a:lnSpc>
            </a:pPr>
            <a:r>
              <a:rPr lang="lv-LV" sz="1800" b="0" strike="noStrike" spc="-1">
                <a:solidFill>
                  <a:srgbClr val="000000"/>
                </a:solidFill>
                <a:latin typeface="Colibri"/>
                <a:ea typeface="DejaVu Sans"/>
              </a:rPr>
              <a:t>Kosmētika</a:t>
            </a:r>
            <a:endParaRPr lang="lv-LV" sz="1800" b="0" strike="noStrike" spc="-1">
              <a:latin typeface="arial"/>
            </a:endParaRPr>
          </a:p>
        </p:txBody>
      </p:sp>
      <p:sp>
        <p:nvSpPr>
          <p:cNvPr id="233" name="CustomShape 4"/>
          <p:cNvSpPr/>
          <p:nvPr/>
        </p:nvSpPr>
        <p:spPr>
          <a:xfrm>
            <a:off x="6984000" y="1980000"/>
            <a:ext cx="2807280" cy="4031280"/>
          </a:xfrm>
          <a:prstGeom prst="rect">
            <a:avLst/>
          </a:prstGeom>
          <a:solidFill>
            <a:srgbClr val="7030A0">
              <a:alpha val="60000"/>
            </a:srgbClr>
          </a:solidFill>
          <a:ln w="36000">
            <a:solidFill>
              <a:srgbClr val="7030A0"/>
            </a:solidFill>
            <a:round/>
          </a:ln>
        </p:spPr>
        <p:style>
          <a:lnRef idx="0">
            <a:scrgbClr r="0" g="0" b="0"/>
          </a:lnRef>
          <a:fillRef idx="0">
            <a:scrgbClr r="0" g="0" b="0"/>
          </a:fillRef>
          <a:effectRef idx="0">
            <a:scrgbClr r="0" g="0" b="0"/>
          </a:effectRef>
          <a:fontRef idx="minor"/>
        </p:style>
        <p:txBody>
          <a:bodyPr wrap="none" lIns="108000" tIns="63000" rIns="108000" bIns="63000" anchor="ctr">
            <a:noAutofit/>
          </a:bodyPr>
          <a:lstStyle/>
          <a:p>
            <a:pPr algn="ctr">
              <a:lnSpc>
                <a:spcPct val="100000"/>
              </a:lnSpc>
            </a:pPr>
            <a:r>
              <a:rPr lang="lv-LV" sz="1800" b="0" strike="noStrike" spc="-1">
                <a:solidFill>
                  <a:srgbClr val="000000"/>
                </a:solidFill>
                <a:latin typeface="Colibri"/>
                <a:ea typeface="DejaVu Sans"/>
              </a:rPr>
              <a:t>Tūrisms</a:t>
            </a:r>
            <a:endParaRPr lang="lv-LV" sz="1800" b="0" strike="noStrike" spc="-1">
              <a:latin typeface="arial"/>
            </a:endParaRPr>
          </a:p>
        </p:txBody>
      </p:sp>
      <p:sp>
        <p:nvSpPr>
          <p:cNvPr id="234" name="CustomShape 5"/>
          <p:cNvSpPr/>
          <p:nvPr/>
        </p:nvSpPr>
        <p:spPr>
          <a:xfrm rot="16200000">
            <a:off x="-3154680" y="3159360"/>
            <a:ext cx="6855840" cy="54144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235" name="Picture 6"/>
          <p:cNvPicPr/>
          <p:nvPr/>
        </p:nvPicPr>
        <p:blipFill>
          <a:blip r:embed="rId3"/>
          <a:stretch/>
        </p:blipFill>
        <p:spPr>
          <a:xfrm>
            <a:off x="0" y="6240240"/>
            <a:ext cx="550800" cy="615240"/>
          </a:xfrm>
          <a:prstGeom prst="rect">
            <a:avLst/>
          </a:prstGeom>
          <a:ln>
            <a:noFill/>
          </a:ln>
        </p:spPr>
      </p:pic>
      <p:sp>
        <p:nvSpPr>
          <p:cNvPr id="236" name="CustomShape 6"/>
          <p:cNvSpPr/>
          <p:nvPr/>
        </p:nvSpPr>
        <p:spPr>
          <a:xfrm>
            <a:off x="978480" y="256680"/>
            <a:ext cx="10797480" cy="80208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Patērētāju aizsardzība – horizontālā joma</a:t>
            </a:r>
            <a:endParaRPr lang="lv-LV" sz="3200" b="0" strike="noStrike" spc="-1">
              <a:latin typeface="arial"/>
            </a:endParaRPr>
          </a:p>
        </p:txBody>
      </p:sp>
      <p:sp>
        <p:nvSpPr>
          <p:cNvPr id="237" name="Line 7"/>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238" name="CustomShape 8"/>
          <p:cNvSpPr/>
          <p:nvPr/>
        </p:nvSpPr>
        <p:spPr>
          <a:xfrm>
            <a:off x="4788000" y="2232000"/>
            <a:ext cx="2807280" cy="4031280"/>
          </a:xfrm>
          <a:prstGeom prst="rect">
            <a:avLst/>
          </a:prstGeom>
          <a:solidFill>
            <a:srgbClr val="7030A0"/>
          </a:solidFill>
          <a:ln w="36000">
            <a:solidFill>
              <a:srgbClr val="7030A0"/>
            </a:solidFill>
            <a:round/>
          </a:ln>
        </p:spPr>
        <p:style>
          <a:lnRef idx="0">
            <a:scrgbClr r="0" g="0" b="0"/>
          </a:lnRef>
          <a:fillRef idx="0">
            <a:scrgbClr r="0" g="0" b="0"/>
          </a:fillRef>
          <a:effectRef idx="0">
            <a:scrgbClr r="0" g="0" b="0"/>
          </a:effectRef>
          <a:fontRef idx="minor"/>
        </p:style>
        <p:txBody>
          <a:bodyPr wrap="none" lIns="108000" tIns="63000" rIns="108000" bIns="63000" anchor="ctr">
            <a:noAutofit/>
          </a:bodyPr>
          <a:lstStyle/>
          <a:p>
            <a:pPr algn="ctr">
              <a:lnSpc>
                <a:spcPct val="100000"/>
              </a:lnSpc>
            </a:pPr>
            <a:r>
              <a:rPr lang="lv-LV" sz="1800" b="0" strike="noStrike" spc="-1">
                <a:solidFill>
                  <a:srgbClr val="000000"/>
                </a:solidFill>
                <a:latin typeface="Colibri"/>
                <a:ea typeface="DejaVu Sans"/>
              </a:rPr>
              <a:t>Transports</a:t>
            </a:r>
            <a:endParaRPr lang="lv-LV" sz="1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 name="CustomShape 1"/>
          <p:cNvSpPr/>
          <p:nvPr/>
        </p:nvSpPr>
        <p:spPr>
          <a:xfrm rot="16200000">
            <a:off x="-3151440" y="3162600"/>
            <a:ext cx="6852600" cy="53820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402" name="Picture 6"/>
          <p:cNvPicPr/>
          <p:nvPr/>
        </p:nvPicPr>
        <p:blipFill>
          <a:blip r:embed="rId3"/>
          <a:stretch/>
        </p:blipFill>
        <p:spPr>
          <a:xfrm>
            <a:off x="0" y="6240240"/>
            <a:ext cx="547560" cy="612000"/>
          </a:xfrm>
          <a:prstGeom prst="rect">
            <a:avLst/>
          </a:prstGeom>
          <a:ln>
            <a:noFill/>
          </a:ln>
        </p:spPr>
      </p:pic>
      <p:sp>
        <p:nvSpPr>
          <p:cNvPr id="403" name="CustomShape 2"/>
          <p:cNvSpPr/>
          <p:nvPr/>
        </p:nvSpPr>
        <p:spPr>
          <a:xfrm>
            <a:off x="978480" y="256680"/>
            <a:ext cx="10794240" cy="7988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3. problēma – Kolektīvie patērētāju tiesību pārkāpumi</a:t>
            </a:r>
            <a:endParaRPr lang="lv-LV" sz="3200" b="0" strike="noStrike" spc="-1">
              <a:latin typeface="arial"/>
            </a:endParaRPr>
          </a:p>
        </p:txBody>
      </p:sp>
      <p:sp>
        <p:nvSpPr>
          <p:cNvPr id="404"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405" name="CustomShape 4"/>
          <p:cNvSpPr/>
          <p:nvPr/>
        </p:nvSpPr>
        <p:spPr>
          <a:xfrm>
            <a:off x="936000" y="2736000"/>
            <a:ext cx="10794960" cy="153288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ctr">
              <a:lnSpc>
                <a:spcPct val="150000"/>
              </a:lnSpc>
            </a:pPr>
            <a:r>
              <a:rPr lang="lv-LV" sz="2400" b="0" i="1" strike="noStrike" spc="-1">
                <a:solidFill>
                  <a:srgbClr val="000000"/>
                </a:solidFill>
                <a:latin typeface="Calibri"/>
                <a:ea typeface="DejaVu Sans"/>
              </a:rPr>
              <a:t>Patērētāju tiesību pārkāpumi parasti kaitē daudziem patērētājiem</a:t>
            </a:r>
            <a:endParaRPr lang="lv-LV" sz="24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 name="CustomShape 1"/>
          <p:cNvSpPr/>
          <p:nvPr/>
        </p:nvSpPr>
        <p:spPr>
          <a:xfrm rot="16200000">
            <a:off x="-3151440" y="3162600"/>
            <a:ext cx="6852600" cy="53820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407" name="Picture 6"/>
          <p:cNvPicPr/>
          <p:nvPr/>
        </p:nvPicPr>
        <p:blipFill>
          <a:blip r:embed="rId3"/>
          <a:stretch/>
        </p:blipFill>
        <p:spPr>
          <a:xfrm>
            <a:off x="0" y="6240240"/>
            <a:ext cx="547560" cy="612000"/>
          </a:xfrm>
          <a:prstGeom prst="rect">
            <a:avLst/>
          </a:prstGeom>
          <a:ln>
            <a:noFill/>
          </a:ln>
        </p:spPr>
      </p:pic>
      <p:sp>
        <p:nvSpPr>
          <p:cNvPr id="408" name="CustomShape 2"/>
          <p:cNvSpPr/>
          <p:nvPr/>
        </p:nvSpPr>
        <p:spPr>
          <a:xfrm>
            <a:off x="978480" y="256680"/>
            <a:ext cx="10794240" cy="7988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Risinājums 3. problēmai</a:t>
            </a:r>
            <a:endParaRPr lang="lv-LV" sz="3200" b="0" strike="noStrike" spc="-1">
              <a:latin typeface="arial"/>
            </a:endParaRPr>
          </a:p>
        </p:txBody>
      </p:sp>
      <p:sp>
        <p:nvSpPr>
          <p:cNvPr id="409"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410" name="CustomShape 4"/>
          <p:cNvSpPr/>
          <p:nvPr/>
        </p:nvSpPr>
        <p:spPr>
          <a:xfrm>
            <a:off x="936000" y="2736000"/>
            <a:ext cx="10794960" cy="153288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ctr">
              <a:lnSpc>
                <a:spcPct val="150000"/>
              </a:lnSpc>
            </a:pPr>
            <a:r>
              <a:rPr lang="lv-LV" sz="2400" b="0" i="1" strike="noStrike" spc="-1">
                <a:solidFill>
                  <a:srgbClr val="000000"/>
                </a:solidFill>
                <a:latin typeface="Calibri"/>
                <a:ea typeface="DejaVu Sans"/>
              </a:rPr>
              <a:t>Izveidot mehānismus kolektīvo patērētāju tiesību pārkāpumu novēršanai</a:t>
            </a:r>
            <a:endParaRPr lang="lv-LV" sz="24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 name="CustomShape 1"/>
          <p:cNvSpPr/>
          <p:nvPr/>
        </p:nvSpPr>
        <p:spPr>
          <a:xfrm rot="16200000">
            <a:off x="-3151440" y="3162600"/>
            <a:ext cx="6852600" cy="53820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412" name="Picture 6"/>
          <p:cNvPicPr/>
          <p:nvPr/>
        </p:nvPicPr>
        <p:blipFill>
          <a:blip r:embed="rId3"/>
          <a:stretch/>
        </p:blipFill>
        <p:spPr>
          <a:xfrm>
            <a:off x="0" y="6240240"/>
            <a:ext cx="547560" cy="612000"/>
          </a:xfrm>
          <a:prstGeom prst="rect">
            <a:avLst/>
          </a:prstGeom>
          <a:ln>
            <a:noFill/>
          </a:ln>
        </p:spPr>
      </p:pic>
      <p:sp>
        <p:nvSpPr>
          <p:cNvPr id="413" name="CustomShape 2"/>
          <p:cNvSpPr/>
          <p:nvPr/>
        </p:nvSpPr>
        <p:spPr>
          <a:xfrm>
            <a:off x="978480" y="256680"/>
            <a:ext cx="10794240" cy="7988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Negodīgās komercprakses direktīva</a:t>
            </a:r>
            <a:endParaRPr lang="lv-LV" sz="3200" b="0" strike="noStrike" spc="-1">
              <a:latin typeface="arial"/>
            </a:endParaRPr>
          </a:p>
        </p:txBody>
      </p:sp>
      <p:sp>
        <p:nvSpPr>
          <p:cNvPr id="414"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415" name="CustomShape 4"/>
          <p:cNvSpPr/>
          <p:nvPr/>
        </p:nvSpPr>
        <p:spPr>
          <a:xfrm>
            <a:off x="978480" y="1415880"/>
            <a:ext cx="10794960" cy="5437080"/>
          </a:xfrm>
          <a:prstGeom prst="rect">
            <a:avLst/>
          </a:prstGeom>
          <a:noFill/>
          <a:ln>
            <a:noFill/>
          </a:ln>
        </p:spPr>
        <p:style>
          <a:lnRef idx="0">
            <a:scrgbClr r="0" g="0" b="0"/>
          </a:lnRef>
          <a:fillRef idx="0">
            <a:scrgbClr r="0" g="0" b="0"/>
          </a:fillRef>
          <a:effectRef idx="0">
            <a:scrgbClr r="0" g="0" b="0"/>
          </a:effectRef>
          <a:fontRef idx="minor"/>
        </p:style>
      </p:sp>
      <p:graphicFrame>
        <p:nvGraphicFramePr>
          <p:cNvPr id="416" name="Table 5"/>
          <p:cNvGraphicFramePr/>
          <p:nvPr/>
        </p:nvGraphicFramePr>
        <p:xfrm>
          <a:off x="865080" y="1369080"/>
          <a:ext cx="10401480" cy="5210280"/>
        </p:xfrm>
        <a:graphic>
          <a:graphicData uri="http://schemas.openxmlformats.org/drawingml/2006/table">
            <a:tbl>
              <a:tblPr/>
              <a:tblGrid>
                <a:gridCol w="4735080">
                  <a:extLst>
                    <a:ext uri="{9D8B030D-6E8A-4147-A177-3AD203B41FA5}">
                      <a16:colId xmlns:a16="http://schemas.microsoft.com/office/drawing/2014/main" val="20000"/>
                    </a:ext>
                  </a:extLst>
                </a:gridCol>
                <a:gridCol w="5666400">
                  <a:extLst>
                    <a:ext uri="{9D8B030D-6E8A-4147-A177-3AD203B41FA5}">
                      <a16:colId xmlns:a16="http://schemas.microsoft.com/office/drawing/2014/main" val="20001"/>
                    </a:ext>
                  </a:extLst>
                </a:gridCol>
              </a:tblGrid>
              <a:tr h="1517400">
                <a:tc>
                  <a:txBody>
                    <a:bodyPr/>
                    <a:lstStyle/>
                    <a:p>
                      <a:pPr algn="ctr">
                        <a:lnSpc>
                          <a:spcPct val="100000"/>
                        </a:lnSpc>
                      </a:pPr>
                      <a:r>
                        <a:rPr lang="lv-LV" sz="2800" b="1" strike="noStrike" spc="-1">
                          <a:latin typeface="Colibri"/>
                        </a:rPr>
                        <a:t>Direktīvas saturs</a:t>
                      </a:r>
                      <a:endParaRPr lang="lv-LV" sz="2800" b="0" strike="noStrike" spc="-1">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gn="ctr">
                        <a:lnSpc>
                          <a:spcPct val="100000"/>
                        </a:lnSpc>
                      </a:pPr>
                      <a:r>
                        <a:rPr lang="lv-LV" sz="2800" b="1" strike="noStrike" spc="-1">
                          <a:latin typeface="Colibri"/>
                        </a:rPr>
                        <a:t>Ieviešana Latvijā</a:t>
                      </a:r>
                      <a:endParaRPr lang="lv-LV" sz="2800" b="0" strike="noStrike" spc="-1">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extLst>
                  <a:ext uri="{0D108BD9-81ED-4DB2-BD59-A6C34878D82A}">
                    <a16:rowId xmlns:a16="http://schemas.microsoft.com/office/drawing/2014/main" val="10000"/>
                  </a:ext>
                </a:extLst>
              </a:tr>
              <a:tr h="3692880">
                <a:tc>
                  <a:txBody>
                    <a:bodyPr/>
                    <a:lstStyle/>
                    <a:p>
                      <a:pPr marL="216000" indent="-212040">
                        <a:lnSpc>
                          <a:spcPct val="115000"/>
                        </a:lnSpc>
                        <a:buClr>
                          <a:srgbClr val="000000"/>
                        </a:buClr>
                        <a:buSzPct val="45000"/>
                        <a:buFont typeface="Wingdings" charset="2"/>
                        <a:buChar char=""/>
                      </a:pPr>
                      <a:r>
                        <a:rPr lang="lv-LV" sz="2400" b="0" strike="noStrike" spc="-1">
                          <a:solidFill>
                            <a:srgbClr val="000000"/>
                          </a:solidFill>
                          <a:latin typeface="Calibri"/>
                          <a:ea typeface="DejaVu Sans"/>
                        </a:rPr>
                        <a:t>Negodīgās komercprakses apraksts</a:t>
                      </a:r>
                      <a:endParaRPr lang="lv-LV" sz="2400" b="0" strike="noStrike" spc="-1">
                        <a:latin typeface="arial"/>
                      </a:endParaRPr>
                    </a:p>
                    <a:p>
                      <a:pPr marL="216000" indent="-212040">
                        <a:lnSpc>
                          <a:spcPct val="115000"/>
                        </a:lnSpc>
                        <a:buClr>
                          <a:srgbClr val="000000"/>
                        </a:buClr>
                        <a:buSzPct val="45000"/>
                        <a:buFont typeface="Wingdings" charset="2"/>
                        <a:buChar char=""/>
                      </a:pPr>
                      <a:r>
                        <a:rPr lang="lv-LV" sz="2400" b="0" strike="noStrike" spc="-1">
                          <a:solidFill>
                            <a:srgbClr val="000000"/>
                          </a:solidFill>
                          <a:latin typeface="Calibri"/>
                          <a:ea typeface="DejaVu Sans"/>
                        </a:rPr>
                        <a:t>Saraksts, kurā iekļautie komercprakses veidi atzīstami par negodīgiem jebkuros apstākļos (“melns” saraksts)</a:t>
                      </a:r>
                      <a:endParaRPr lang="lv-LV" sz="2400" b="0" strike="noStrike" spc="-1">
                        <a:latin typeface="arial"/>
                      </a:endParaRPr>
                    </a:p>
                    <a:p>
                      <a:pPr marL="216000" indent="-212040">
                        <a:lnSpc>
                          <a:spcPct val="115000"/>
                        </a:lnSpc>
                        <a:buClr>
                          <a:srgbClr val="000000"/>
                        </a:buClr>
                        <a:buSzPct val="45000"/>
                        <a:buFont typeface="Wingdings" charset="2"/>
                        <a:buChar char=""/>
                      </a:pPr>
                      <a:r>
                        <a:rPr lang="lv-LV" sz="2400" b="0" strike="noStrike" spc="-1">
                          <a:solidFill>
                            <a:srgbClr val="000000"/>
                          </a:solidFill>
                          <a:latin typeface="Calibri"/>
                          <a:ea typeface="DejaVu Sans"/>
                        </a:rPr>
                        <a:t>Negodīgās komercprakses aizliegums</a:t>
                      </a:r>
                      <a:endParaRPr lang="lv-LV" sz="2400" b="0" strike="noStrike" spc="-1">
                        <a:latin typeface="arial"/>
                      </a:endParaRPr>
                    </a:p>
                    <a:p>
                      <a:pPr marL="216000" indent="-212040">
                        <a:lnSpc>
                          <a:spcPct val="115000"/>
                        </a:lnSpc>
                        <a:buClr>
                          <a:srgbClr val="000000"/>
                        </a:buClr>
                        <a:buSzPct val="45000"/>
                        <a:buFont typeface="Wingdings" charset="2"/>
                        <a:buChar char=""/>
                      </a:pPr>
                      <a:r>
                        <a:rPr lang="lv-LV" sz="2400" b="0" strike="noStrike" spc="-1">
                          <a:solidFill>
                            <a:srgbClr val="000000"/>
                          </a:solidFill>
                          <a:latin typeface="Calibri"/>
                          <a:ea typeface="DejaVu Sans"/>
                        </a:rPr>
                        <a:t>Maksimālā saskaņošana</a:t>
                      </a:r>
                      <a:endParaRPr lang="lv-LV" sz="2400" b="0" strike="noStrike" spc="-1">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nSpc>
                          <a:spcPct val="100000"/>
                        </a:lnSpc>
                      </a:pPr>
                      <a:r>
                        <a:rPr lang="lv-LV" sz="2400" b="0" strike="noStrike" spc="-1">
                          <a:solidFill>
                            <a:srgbClr val="000000"/>
                          </a:solidFill>
                          <a:latin typeface="Calibri"/>
                          <a:ea typeface="DejaVu Sans"/>
                        </a:rPr>
                        <a:t>Negodīgās komercprakses aizlieguma likums</a:t>
                      </a:r>
                      <a:endParaRPr lang="lv-LV" sz="2400" b="0" strike="noStrike" spc="-1">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1"/>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 name="CustomShape 1"/>
          <p:cNvSpPr/>
          <p:nvPr/>
        </p:nvSpPr>
        <p:spPr>
          <a:xfrm rot="16200000">
            <a:off x="-3151440" y="3162600"/>
            <a:ext cx="6852600" cy="53820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418" name="Picture 6"/>
          <p:cNvPicPr/>
          <p:nvPr/>
        </p:nvPicPr>
        <p:blipFill>
          <a:blip r:embed="rId3"/>
          <a:stretch/>
        </p:blipFill>
        <p:spPr>
          <a:xfrm>
            <a:off x="0" y="6240240"/>
            <a:ext cx="547560" cy="612000"/>
          </a:xfrm>
          <a:prstGeom prst="rect">
            <a:avLst/>
          </a:prstGeom>
          <a:ln>
            <a:noFill/>
          </a:ln>
        </p:spPr>
      </p:pic>
      <p:sp>
        <p:nvSpPr>
          <p:cNvPr id="419" name="CustomShape 2"/>
          <p:cNvSpPr/>
          <p:nvPr/>
        </p:nvSpPr>
        <p:spPr>
          <a:xfrm>
            <a:off x="978480" y="256680"/>
            <a:ext cx="10794240" cy="7988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Trīs kritēriji</a:t>
            </a:r>
            <a:endParaRPr lang="lv-LV" sz="3200" b="0" strike="noStrike" spc="-1">
              <a:latin typeface="arial"/>
            </a:endParaRPr>
          </a:p>
        </p:txBody>
      </p:sp>
      <p:sp>
        <p:nvSpPr>
          <p:cNvPr id="420"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421" name="CustomShape 4"/>
          <p:cNvSpPr/>
          <p:nvPr/>
        </p:nvSpPr>
        <p:spPr>
          <a:xfrm>
            <a:off x="1656000" y="1368000"/>
            <a:ext cx="4316760" cy="838440"/>
          </a:xfrm>
          <a:prstGeom prst="rect">
            <a:avLst/>
          </a:prstGeom>
          <a:noFill/>
          <a:ln w="36000">
            <a:solidFill>
              <a:srgbClr val="7030A0"/>
            </a:solidFill>
            <a:round/>
          </a:ln>
        </p:spPr>
        <p:style>
          <a:lnRef idx="0">
            <a:scrgbClr r="0" g="0" b="0"/>
          </a:lnRef>
          <a:fillRef idx="0">
            <a:scrgbClr r="0" g="0" b="0"/>
          </a:fillRef>
          <a:effectRef idx="0">
            <a:scrgbClr r="0" g="0" b="0"/>
          </a:effectRef>
          <a:fontRef idx="minor"/>
        </p:style>
        <p:txBody>
          <a:bodyPr lIns="108000" tIns="63000" rIns="108000" bIns="63000" anchor="ctr">
            <a:noAutofit/>
          </a:bodyPr>
          <a:lstStyle/>
          <a:p>
            <a:pPr algn="ctr">
              <a:lnSpc>
                <a:spcPct val="100000"/>
              </a:lnSpc>
            </a:pPr>
            <a:r>
              <a:rPr lang="lv-LV" sz="2800" b="0" strike="noStrike" spc="-1">
                <a:solidFill>
                  <a:srgbClr val="000000"/>
                </a:solidFill>
                <a:latin typeface="Colibri"/>
                <a:ea typeface="DejaVu Sans"/>
              </a:rPr>
              <a:t>Vai tā ir </a:t>
            </a:r>
            <a:r>
              <a:rPr lang="lv-LV" sz="2800" b="1" strike="noStrike" spc="-1">
                <a:solidFill>
                  <a:srgbClr val="000000"/>
                </a:solidFill>
                <a:latin typeface="Colibri"/>
                <a:ea typeface="DejaVu Sans"/>
              </a:rPr>
              <a:t>“melnajā” </a:t>
            </a:r>
            <a:r>
              <a:rPr lang="lv-LV" sz="2800" b="0" strike="noStrike" spc="-1">
                <a:solidFill>
                  <a:srgbClr val="000000"/>
                </a:solidFill>
                <a:latin typeface="Colibri"/>
                <a:ea typeface="DejaVu Sans"/>
              </a:rPr>
              <a:t>sarakstā?</a:t>
            </a:r>
            <a:endParaRPr lang="lv-LV" sz="2800" b="0" strike="noStrike" spc="-1">
              <a:latin typeface="arial"/>
            </a:endParaRPr>
          </a:p>
        </p:txBody>
      </p:sp>
      <p:sp>
        <p:nvSpPr>
          <p:cNvPr id="422" name="CustomShape 5"/>
          <p:cNvSpPr/>
          <p:nvPr/>
        </p:nvSpPr>
        <p:spPr>
          <a:xfrm>
            <a:off x="1692000" y="3353040"/>
            <a:ext cx="4316760" cy="928800"/>
          </a:xfrm>
          <a:prstGeom prst="rect">
            <a:avLst/>
          </a:prstGeom>
          <a:noFill/>
          <a:ln w="36000">
            <a:solidFill>
              <a:srgbClr val="7030A0"/>
            </a:solidFill>
            <a:round/>
          </a:ln>
        </p:spPr>
        <p:style>
          <a:lnRef idx="0">
            <a:scrgbClr r="0" g="0" b="0"/>
          </a:lnRef>
          <a:fillRef idx="0">
            <a:scrgbClr r="0" g="0" b="0"/>
          </a:fillRef>
          <a:effectRef idx="0">
            <a:scrgbClr r="0" g="0" b="0"/>
          </a:effectRef>
          <a:fontRef idx="minor"/>
        </p:style>
        <p:txBody>
          <a:bodyPr lIns="108000" tIns="63000" rIns="108000" bIns="63000" anchor="ctr">
            <a:noAutofit/>
          </a:bodyPr>
          <a:lstStyle/>
          <a:p>
            <a:pPr algn="ctr">
              <a:lnSpc>
                <a:spcPct val="100000"/>
              </a:lnSpc>
            </a:pPr>
            <a:r>
              <a:rPr lang="lv-LV" sz="2800" b="0" strike="noStrike" spc="-1">
                <a:solidFill>
                  <a:srgbClr val="000000"/>
                </a:solidFill>
                <a:latin typeface="Colibri"/>
                <a:ea typeface="DejaVu Sans"/>
              </a:rPr>
              <a:t>Vai tā ir </a:t>
            </a:r>
            <a:r>
              <a:rPr lang="lv-LV" sz="2800" b="1" strike="noStrike" spc="-1">
                <a:solidFill>
                  <a:srgbClr val="000000"/>
                </a:solidFill>
                <a:latin typeface="Colibri"/>
                <a:ea typeface="DejaVu Sans"/>
              </a:rPr>
              <a:t>maldinoša</a:t>
            </a:r>
            <a:r>
              <a:rPr lang="lv-LV" sz="2800" b="0" strike="noStrike" spc="-1">
                <a:solidFill>
                  <a:srgbClr val="000000"/>
                </a:solidFill>
                <a:latin typeface="Colibri"/>
                <a:ea typeface="DejaVu Sans"/>
              </a:rPr>
              <a:t> vai </a:t>
            </a:r>
            <a:r>
              <a:rPr lang="lv-LV" sz="2800" b="1" strike="noStrike" spc="-1">
                <a:solidFill>
                  <a:srgbClr val="000000"/>
                </a:solidFill>
                <a:latin typeface="Colibri"/>
                <a:ea typeface="DejaVu Sans"/>
              </a:rPr>
              <a:t>agresīva</a:t>
            </a:r>
            <a:r>
              <a:rPr lang="lv-LV" sz="2800" b="0" strike="noStrike" spc="-1">
                <a:solidFill>
                  <a:srgbClr val="000000"/>
                </a:solidFill>
                <a:latin typeface="Colibri"/>
                <a:ea typeface="DejaVu Sans"/>
              </a:rPr>
              <a:t>?</a:t>
            </a:r>
            <a:endParaRPr lang="lv-LV" sz="2800" b="0" strike="noStrike" spc="-1">
              <a:latin typeface="arial"/>
            </a:endParaRPr>
          </a:p>
        </p:txBody>
      </p:sp>
      <p:sp>
        <p:nvSpPr>
          <p:cNvPr id="423" name="CustomShape 6"/>
          <p:cNvSpPr/>
          <p:nvPr/>
        </p:nvSpPr>
        <p:spPr>
          <a:xfrm>
            <a:off x="8208000" y="1440000"/>
            <a:ext cx="2408760" cy="4893840"/>
          </a:xfrm>
          <a:prstGeom prst="rect">
            <a:avLst/>
          </a:prstGeom>
          <a:noFill/>
          <a:ln w="36000">
            <a:solidFill>
              <a:srgbClr val="7030A0"/>
            </a:solidFill>
            <a:round/>
          </a:ln>
        </p:spPr>
        <p:style>
          <a:lnRef idx="0">
            <a:scrgbClr r="0" g="0" b="0"/>
          </a:lnRef>
          <a:fillRef idx="0">
            <a:scrgbClr r="0" g="0" b="0"/>
          </a:fillRef>
          <a:effectRef idx="0">
            <a:scrgbClr r="0" g="0" b="0"/>
          </a:effectRef>
          <a:fontRef idx="minor"/>
        </p:style>
        <p:txBody>
          <a:bodyPr lIns="108000" tIns="63000" rIns="108000" bIns="63000" anchor="ctr">
            <a:noAutofit/>
          </a:bodyPr>
          <a:lstStyle/>
          <a:p>
            <a:pPr algn="ctr">
              <a:lnSpc>
                <a:spcPct val="100000"/>
              </a:lnSpc>
            </a:pPr>
            <a:r>
              <a:rPr lang="lv-LV" sz="2800" b="1" strike="noStrike" spc="-1">
                <a:solidFill>
                  <a:srgbClr val="C9211E"/>
                </a:solidFill>
                <a:latin typeface="Calibri"/>
                <a:ea typeface="DejaVu Sans"/>
              </a:rPr>
              <a:t>Komerc-prakse ir aizliegta</a:t>
            </a:r>
            <a:endParaRPr lang="lv-LV" sz="2800" b="0" strike="noStrike" spc="-1">
              <a:latin typeface="arial"/>
            </a:endParaRPr>
          </a:p>
        </p:txBody>
      </p:sp>
      <p:sp>
        <p:nvSpPr>
          <p:cNvPr id="424" name="CustomShape 7"/>
          <p:cNvSpPr/>
          <p:nvPr/>
        </p:nvSpPr>
        <p:spPr>
          <a:xfrm>
            <a:off x="3708000" y="2304000"/>
            <a:ext cx="212760" cy="932760"/>
          </a:xfrm>
          <a:custGeom>
            <a:avLst/>
            <a:gdLst/>
            <a:ahLst/>
            <a:cxnLst/>
            <a:rect l="l" t="t" r="r" b="b"/>
            <a:pathLst>
              <a:path w="602" h="2602">
                <a:moveTo>
                  <a:pt x="150" y="0"/>
                </a:moveTo>
                <a:lnTo>
                  <a:pt x="150" y="1950"/>
                </a:lnTo>
                <a:lnTo>
                  <a:pt x="0" y="1950"/>
                </a:lnTo>
                <a:lnTo>
                  <a:pt x="300" y="2601"/>
                </a:lnTo>
                <a:lnTo>
                  <a:pt x="601" y="1950"/>
                </a:lnTo>
                <a:lnTo>
                  <a:pt x="450" y="1950"/>
                </a:lnTo>
                <a:lnTo>
                  <a:pt x="450" y="0"/>
                </a:lnTo>
                <a:lnTo>
                  <a:pt x="150" y="0"/>
                </a:lnTo>
              </a:path>
            </a:pathLst>
          </a:custGeom>
          <a:solidFill>
            <a:srgbClr val="7030A0"/>
          </a:solidFill>
          <a:ln>
            <a:solidFill>
              <a:srgbClr val="7030A0"/>
            </a:solidFill>
          </a:ln>
        </p:spPr>
        <p:style>
          <a:lnRef idx="0">
            <a:scrgbClr r="0" g="0" b="0"/>
          </a:lnRef>
          <a:fillRef idx="0">
            <a:scrgbClr r="0" g="0" b="0"/>
          </a:fillRef>
          <a:effectRef idx="0">
            <a:scrgbClr r="0" g="0" b="0"/>
          </a:effectRef>
          <a:fontRef idx="minor"/>
        </p:style>
      </p:sp>
      <p:sp>
        <p:nvSpPr>
          <p:cNvPr id="425" name="CustomShape 8"/>
          <p:cNvSpPr/>
          <p:nvPr/>
        </p:nvSpPr>
        <p:spPr>
          <a:xfrm rot="16200000">
            <a:off x="6984360" y="1406160"/>
            <a:ext cx="212760" cy="932760"/>
          </a:xfrm>
          <a:custGeom>
            <a:avLst/>
            <a:gdLst/>
            <a:ahLst/>
            <a:cxnLst/>
            <a:rect l="l" t="t" r="r" b="b"/>
            <a:pathLst>
              <a:path w="602" h="2602">
                <a:moveTo>
                  <a:pt x="150" y="0"/>
                </a:moveTo>
                <a:lnTo>
                  <a:pt x="150" y="1950"/>
                </a:lnTo>
                <a:lnTo>
                  <a:pt x="0" y="1950"/>
                </a:lnTo>
                <a:lnTo>
                  <a:pt x="300" y="2601"/>
                </a:lnTo>
                <a:lnTo>
                  <a:pt x="601" y="1950"/>
                </a:lnTo>
                <a:lnTo>
                  <a:pt x="450" y="1950"/>
                </a:lnTo>
                <a:lnTo>
                  <a:pt x="450" y="0"/>
                </a:lnTo>
                <a:lnTo>
                  <a:pt x="150" y="0"/>
                </a:lnTo>
              </a:path>
            </a:pathLst>
          </a:custGeom>
          <a:solidFill>
            <a:srgbClr val="7030A0"/>
          </a:solidFill>
          <a:ln>
            <a:solidFill>
              <a:srgbClr val="7030A0"/>
            </a:solidFill>
          </a:ln>
        </p:spPr>
        <p:style>
          <a:lnRef idx="0">
            <a:scrgbClr r="0" g="0" b="0"/>
          </a:lnRef>
          <a:fillRef idx="0">
            <a:scrgbClr r="0" g="0" b="0"/>
          </a:fillRef>
          <a:effectRef idx="0">
            <a:scrgbClr r="0" g="0" b="0"/>
          </a:effectRef>
          <a:fontRef idx="minor"/>
        </p:style>
      </p:sp>
      <p:sp>
        <p:nvSpPr>
          <p:cNvPr id="426" name="CustomShape 9"/>
          <p:cNvSpPr/>
          <p:nvPr/>
        </p:nvSpPr>
        <p:spPr>
          <a:xfrm>
            <a:off x="1692000" y="5405040"/>
            <a:ext cx="4316760" cy="928800"/>
          </a:xfrm>
          <a:prstGeom prst="rect">
            <a:avLst/>
          </a:prstGeom>
          <a:noFill/>
          <a:ln w="36000">
            <a:solidFill>
              <a:srgbClr val="7030A0"/>
            </a:solidFill>
            <a:round/>
          </a:ln>
        </p:spPr>
        <p:style>
          <a:lnRef idx="0">
            <a:scrgbClr r="0" g="0" b="0"/>
          </a:lnRef>
          <a:fillRef idx="0">
            <a:scrgbClr r="0" g="0" b="0"/>
          </a:fillRef>
          <a:effectRef idx="0">
            <a:scrgbClr r="0" g="0" b="0"/>
          </a:effectRef>
          <a:fontRef idx="minor"/>
        </p:style>
        <p:txBody>
          <a:bodyPr lIns="108000" tIns="63000" rIns="108000" bIns="63000" anchor="ctr">
            <a:noAutofit/>
          </a:bodyPr>
          <a:lstStyle/>
          <a:p>
            <a:pPr algn="ctr">
              <a:lnSpc>
                <a:spcPct val="100000"/>
              </a:lnSpc>
            </a:pPr>
            <a:r>
              <a:rPr lang="lv-LV" sz="2800" b="0" strike="noStrike" spc="-1">
                <a:solidFill>
                  <a:srgbClr val="000000"/>
                </a:solidFill>
                <a:latin typeface="Colibri"/>
                <a:ea typeface="DejaVu Sans"/>
              </a:rPr>
              <a:t>Vai tā neatbilst </a:t>
            </a:r>
            <a:r>
              <a:rPr lang="lv-LV" sz="2800" b="1" strike="noStrike" spc="-1">
                <a:solidFill>
                  <a:srgbClr val="000000"/>
                </a:solidFill>
                <a:latin typeface="Colibri"/>
                <a:ea typeface="DejaVu Sans"/>
              </a:rPr>
              <a:t>profesionālai rūpībai</a:t>
            </a:r>
            <a:endParaRPr lang="lv-LV" sz="2800" b="0" strike="noStrike" spc="-1">
              <a:latin typeface="arial"/>
            </a:endParaRPr>
          </a:p>
        </p:txBody>
      </p:sp>
      <p:sp>
        <p:nvSpPr>
          <p:cNvPr id="427" name="CustomShape 10"/>
          <p:cNvSpPr/>
          <p:nvPr/>
        </p:nvSpPr>
        <p:spPr>
          <a:xfrm>
            <a:off x="3708000" y="4356000"/>
            <a:ext cx="212760" cy="932760"/>
          </a:xfrm>
          <a:custGeom>
            <a:avLst/>
            <a:gdLst/>
            <a:ahLst/>
            <a:cxnLst/>
            <a:rect l="l" t="t" r="r" b="b"/>
            <a:pathLst>
              <a:path w="602" h="2602">
                <a:moveTo>
                  <a:pt x="150" y="0"/>
                </a:moveTo>
                <a:lnTo>
                  <a:pt x="150" y="1950"/>
                </a:lnTo>
                <a:lnTo>
                  <a:pt x="0" y="1950"/>
                </a:lnTo>
                <a:lnTo>
                  <a:pt x="300" y="2601"/>
                </a:lnTo>
                <a:lnTo>
                  <a:pt x="601" y="1950"/>
                </a:lnTo>
                <a:lnTo>
                  <a:pt x="450" y="1950"/>
                </a:lnTo>
                <a:lnTo>
                  <a:pt x="450" y="0"/>
                </a:lnTo>
                <a:lnTo>
                  <a:pt x="150" y="0"/>
                </a:lnTo>
              </a:path>
            </a:pathLst>
          </a:custGeom>
          <a:solidFill>
            <a:srgbClr val="7030A0"/>
          </a:solidFill>
          <a:ln>
            <a:solidFill>
              <a:srgbClr val="7030A0"/>
            </a:solidFill>
          </a:ln>
        </p:spPr>
        <p:style>
          <a:lnRef idx="0">
            <a:scrgbClr r="0" g="0" b="0"/>
          </a:lnRef>
          <a:fillRef idx="0">
            <a:scrgbClr r="0" g="0" b="0"/>
          </a:fillRef>
          <a:effectRef idx="0">
            <a:scrgbClr r="0" g="0" b="0"/>
          </a:effectRef>
          <a:fontRef idx="minor"/>
        </p:style>
      </p:sp>
      <p:sp>
        <p:nvSpPr>
          <p:cNvPr id="428" name="CustomShape 11"/>
          <p:cNvSpPr/>
          <p:nvPr/>
        </p:nvSpPr>
        <p:spPr>
          <a:xfrm>
            <a:off x="4464000" y="2592000"/>
            <a:ext cx="575640" cy="344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lv-LV" sz="1800" b="0" strike="noStrike" spc="-1">
                <a:solidFill>
                  <a:srgbClr val="000000"/>
                </a:solidFill>
                <a:latin typeface="arial"/>
                <a:ea typeface="DejaVu Sans"/>
              </a:rPr>
              <a:t>Nē</a:t>
            </a:r>
            <a:endParaRPr lang="lv-LV" sz="1800" b="0" strike="noStrike" spc="-1">
              <a:latin typeface="arial"/>
            </a:endParaRPr>
          </a:p>
        </p:txBody>
      </p:sp>
      <p:sp>
        <p:nvSpPr>
          <p:cNvPr id="429" name="CustomShape 12"/>
          <p:cNvSpPr/>
          <p:nvPr/>
        </p:nvSpPr>
        <p:spPr>
          <a:xfrm>
            <a:off x="6768000" y="1404000"/>
            <a:ext cx="550440" cy="344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lv-LV" sz="1800" b="0" strike="noStrike" spc="-1">
                <a:solidFill>
                  <a:srgbClr val="000000"/>
                </a:solidFill>
                <a:latin typeface="arial"/>
                <a:ea typeface="DejaVu Sans"/>
              </a:rPr>
              <a:t>Jā</a:t>
            </a:r>
            <a:endParaRPr lang="lv-LV" sz="1800" b="0" strike="noStrike" spc="-1">
              <a:latin typeface="arial"/>
            </a:endParaRPr>
          </a:p>
        </p:txBody>
      </p:sp>
      <p:sp>
        <p:nvSpPr>
          <p:cNvPr id="430" name="CustomShape 13"/>
          <p:cNvSpPr/>
          <p:nvPr/>
        </p:nvSpPr>
        <p:spPr>
          <a:xfrm>
            <a:off x="4464360" y="4644000"/>
            <a:ext cx="575280" cy="344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lv-LV" sz="1800" b="0" strike="noStrike" spc="-1">
                <a:solidFill>
                  <a:srgbClr val="000000"/>
                </a:solidFill>
                <a:latin typeface="arial"/>
                <a:ea typeface="DejaVu Sans"/>
              </a:rPr>
              <a:t>Nē</a:t>
            </a:r>
            <a:endParaRPr lang="lv-LV" sz="1800" b="0" strike="noStrike" spc="-1">
              <a:latin typeface="arial"/>
            </a:endParaRPr>
          </a:p>
        </p:txBody>
      </p:sp>
      <p:sp>
        <p:nvSpPr>
          <p:cNvPr id="431" name="CustomShape 14"/>
          <p:cNvSpPr/>
          <p:nvPr/>
        </p:nvSpPr>
        <p:spPr>
          <a:xfrm rot="16200000">
            <a:off x="6984360" y="3458520"/>
            <a:ext cx="212760" cy="932760"/>
          </a:xfrm>
          <a:custGeom>
            <a:avLst/>
            <a:gdLst/>
            <a:ahLst/>
            <a:cxnLst/>
            <a:rect l="l" t="t" r="r" b="b"/>
            <a:pathLst>
              <a:path w="602" h="2602">
                <a:moveTo>
                  <a:pt x="150" y="0"/>
                </a:moveTo>
                <a:lnTo>
                  <a:pt x="150" y="1950"/>
                </a:lnTo>
                <a:lnTo>
                  <a:pt x="0" y="1950"/>
                </a:lnTo>
                <a:lnTo>
                  <a:pt x="300" y="2601"/>
                </a:lnTo>
                <a:lnTo>
                  <a:pt x="601" y="1950"/>
                </a:lnTo>
                <a:lnTo>
                  <a:pt x="450" y="1950"/>
                </a:lnTo>
                <a:lnTo>
                  <a:pt x="450" y="0"/>
                </a:lnTo>
                <a:lnTo>
                  <a:pt x="150" y="0"/>
                </a:lnTo>
              </a:path>
            </a:pathLst>
          </a:custGeom>
          <a:solidFill>
            <a:srgbClr val="7030A0"/>
          </a:solidFill>
          <a:ln>
            <a:solidFill>
              <a:srgbClr val="7030A0"/>
            </a:solidFill>
          </a:ln>
        </p:spPr>
        <p:style>
          <a:lnRef idx="0">
            <a:scrgbClr r="0" g="0" b="0"/>
          </a:lnRef>
          <a:fillRef idx="0">
            <a:scrgbClr r="0" g="0" b="0"/>
          </a:fillRef>
          <a:effectRef idx="0">
            <a:scrgbClr r="0" g="0" b="0"/>
          </a:effectRef>
          <a:fontRef idx="minor"/>
        </p:style>
      </p:sp>
      <p:sp>
        <p:nvSpPr>
          <p:cNvPr id="432" name="CustomShape 15"/>
          <p:cNvSpPr/>
          <p:nvPr/>
        </p:nvSpPr>
        <p:spPr>
          <a:xfrm>
            <a:off x="6768000" y="3456360"/>
            <a:ext cx="550440" cy="344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lv-LV" sz="1800" b="0" strike="noStrike" spc="-1">
                <a:solidFill>
                  <a:srgbClr val="000000"/>
                </a:solidFill>
                <a:latin typeface="arial"/>
                <a:ea typeface="DejaVu Sans"/>
              </a:rPr>
              <a:t>Jā</a:t>
            </a:r>
            <a:endParaRPr lang="lv-LV" sz="1800" b="0" strike="noStrike" spc="-1">
              <a:latin typeface="arial"/>
            </a:endParaRPr>
          </a:p>
        </p:txBody>
      </p:sp>
      <p:sp>
        <p:nvSpPr>
          <p:cNvPr id="433" name="CustomShape 16"/>
          <p:cNvSpPr/>
          <p:nvPr/>
        </p:nvSpPr>
        <p:spPr>
          <a:xfrm rot="16200000">
            <a:off x="6984360" y="5546520"/>
            <a:ext cx="212760" cy="932760"/>
          </a:xfrm>
          <a:custGeom>
            <a:avLst/>
            <a:gdLst/>
            <a:ahLst/>
            <a:cxnLst/>
            <a:rect l="l" t="t" r="r" b="b"/>
            <a:pathLst>
              <a:path w="602" h="2602">
                <a:moveTo>
                  <a:pt x="150" y="0"/>
                </a:moveTo>
                <a:lnTo>
                  <a:pt x="150" y="1950"/>
                </a:lnTo>
                <a:lnTo>
                  <a:pt x="0" y="1950"/>
                </a:lnTo>
                <a:lnTo>
                  <a:pt x="300" y="2601"/>
                </a:lnTo>
                <a:lnTo>
                  <a:pt x="601" y="1950"/>
                </a:lnTo>
                <a:lnTo>
                  <a:pt x="450" y="1950"/>
                </a:lnTo>
                <a:lnTo>
                  <a:pt x="450" y="0"/>
                </a:lnTo>
                <a:lnTo>
                  <a:pt x="150" y="0"/>
                </a:lnTo>
              </a:path>
            </a:pathLst>
          </a:custGeom>
          <a:solidFill>
            <a:srgbClr val="7030A0"/>
          </a:solidFill>
          <a:ln>
            <a:solidFill>
              <a:srgbClr val="7030A0"/>
            </a:solidFill>
          </a:ln>
        </p:spPr>
        <p:style>
          <a:lnRef idx="0">
            <a:scrgbClr r="0" g="0" b="0"/>
          </a:lnRef>
          <a:fillRef idx="0">
            <a:scrgbClr r="0" g="0" b="0"/>
          </a:fillRef>
          <a:effectRef idx="0">
            <a:scrgbClr r="0" g="0" b="0"/>
          </a:effectRef>
          <a:fontRef idx="minor"/>
        </p:style>
      </p:sp>
      <p:sp>
        <p:nvSpPr>
          <p:cNvPr id="434" name="CustomShape 17"/>
          <p:cNvSpPr/>
          <p:nvPr/>
        </p:nvSpPr>
        <p:spPr>
          <a:xfrm>
            <a:off x="6768000" y="5544360"/>
            <a:ext cx="550440" cy="344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lv-LV" sz="1800" b="0" strike="noStrike" spc="-1">
                <a:solidFill>
                  <a:srgbClr val="000000"/>
                </a:solidFill>
                <a:latin typeface="arial"/>
                <a:ea typeface="DejaVu Sans"/>
              </a:rPr>
              <a:t>Jā</a:t>
            </a:r>
            <a:endParaRPr lang="lv-LV" sz="1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 name="CustomShape 1"/>
          <p:cNvSpPr/>
          <p:nvPr/>
        </p:nvSpPr>
        <p:spPr>
          <a:xfrm rot="16200000">
            <a:off x="-3151440" y="3162600"/>
            <a:ext cx="6852600" cy="53820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436" name="Picture 6"/>
          <p:cNvPicPr/>
          <p:nvPr/>
        </p:nvPicPr>
        <p:blipFill>
          <a:blip r:embed="rId3"/>
          <a:stretch/>
        </p:blipFill>
        <p:spPr>
          <a:xfrm>
            <a:off x="0" y="6240240"/>
            <a:ext cx="547560" cy="612000"/>
          </a:xfrm>
          <a:prstGeom prst="rect">
            <a:avLst/>
          </a:prstGeom>
          <a:ln>
            <a:noFill/>
          </a:ln>
        </p:spPr>
      </p:pic>
      <p:sp>
        <p:nvSpPr>
          <p:cNvPr id="437" name="CustomShape 2"/>
          <p:cNvSpPr/>
          <p:nvPr/>
        </p:nvSpPr>
        <p:spPr>
          <a:xfrm>
            <a:off x="978480" y="256680"/>
            <a:ext cx="10794240" cy="7988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Daži piemēri no “melnā” saraksta – I daļa</a:t>
            </a:r>
            <a:endParaRPr lang="lv-LV" sz="3200" b="0" strike="noStrike" spc="-1">
              <a:latin typeface="arial"/>
            </a:endParaRPr>
          </a:p>
        </p:txBody>
      </p:sp>
      <p:sp>
        <p:nvSpPr>
          <p:cNvPr id="438"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439" name="CustomShape 4"/>
          <p:cNvSpPr/>
          <p:nvPr/>
        </p:nvSpPr>
        <p:spPr>
          <a:xfrm>
            <a:off x="978480" y="1415880"/>
            <a:ext cx="10794960" cy="5437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spcAft>
                <a:spcPts val="850"/>
              </a:spcAft>
            </a:pPr>
            <a:r>
              <a:rPr lang="lv-LV" sz="2800" b="0" strike="noStrike" spc="-1">
                <a:solidFill>
                  <a:srgbClr val="000000"/>
                </a:solidFill>
                <a:latin typeface="Colibri"/>
                <a:ea typeface="DejaVu Sans"/>
              </a:rPr>
              <a:t>Komercprakses veidu piemēri, kuri ir negodīgi </a:t>
            </a:r>
            <a:r>
              <a:rPr lang="lv-LV" sz="2800" b="0" u="sng" strike="noStrike" spc="-1">
                <a:solidFill>
                  <a:srgbClr val="000000"/>
                </a:solidFill>
                <a:uFillTx/>
                <a:latin typeface="Colibri"/>
                <a:ea typeface="DejaVu Sans"/>
              </a:rPr>
              <a:t>jebkuros apstākļos</a:t>
            </a:r>
            <a:r>
              <a:rPr lang="lv-LV" sz="2800" b="0" strike="noStrike" spc="-1">
                <a:solidFill>
                  <a:srgbClr val="000000"/>
                </a:solidFill>
                <a:latin typeface="Colibri"/>
                <a:ea typeface="DejaVu Sans"/>
              </a:rPr>
              <a:t>:</a:t>
            </a:r>
            <a:endParaRPr lang="lv-LV" sz="2800" b="0" strike="noStrike" spc="-1">
              <a:latin typeface="arial"/>
            </a:endParaRPr>
          </a:p>
          <a:p>
            <a:pPr marL="216000" indent="-213480">
              <a:lnSpc>
                <a:spcPct val="100000"/>
              </a:lnSpc>
              <a:spcAft>
                <a:spcPts val="850"/>
              </a:spcAft>
              <a:buClr>
                <a:srgbClr val="000000"/>
              </a:buClr>
              <a:buFont typeface="Symbol"/>
              <a:buChar char=""/>
            </a:pPr>
            <a:r>
              <a:rPr lang="lv-LV" sz="2800" b="0" strike="noStrike" spc="-1">
                <a:solidFill>
                  <a:srgbClr val="000000"/>
                </a:solidFill>
                <a:latin typeface="arial"/>
                <a:ea typeface="DejaVu Sans"/>
              </a:rPr>
              <a:t>Uzdodas par labas prakses kodeksa parakstītāju, bet tas neatbilst patiesībai (maldinošā)</a:t>
            </a:r>
            <a:endParaRPr lang="lv-LV" sz="2800" b="0" strike="noStrike" spc="-1">
              <a:latin typeface="arial"/>
            </a:endParaRPr>
          </a:p>
          <a:p>
            <a:pPr marL="216000" indent="-213480">
              <a:lnSpc>
                <a:spcPct val="100000"/>
              </a:lnSpc>
              <a:spcAft>
                <a:spcPts val="850"/>
              </a:spcAft>
              <a:buClr>
                <a:srgbClr val="000000"/>
              </a:buClr>
              <a:buFont typeface="Symbol"/>
              <a:buChar char=""/>
            </a:pPr>
            <a:r>
              <a:rPr lang="lv-LV" sz="2800" b="0" strike="noStrike" spc="-1">
                <a:solidFill>
                  <a:srgbClr val="000000"/>
                </a:solidFill>
                <a:latin typeface="arial"/>
                <a:ea typeface="DejaVu Sans"/>
              </a:rPr>
              <a:t>Izmanto uzticības zīmes, kvalitātes zīmes vai līdzīgas zīmes bez nepieciešamās atļaujas (maldinošā)</a:t>
            </a:r>
            <a:endParaRPr lang="lv-LV" sz="2800" b="0" strike="noStrike" spc="-1">
              <a:latin typeface="arial"/>
            </a:endParaRPr>
          </a:p>
          <a:p>
            <a:pPr marL="216000" indent="-213480">
              <a:lnSpc>
                <a:spcPct val="100000"/>
              </a:lnSpc>
              <a:spcAft>
                <a:spcPts val="850"/>
              </a:spcAft>
              <a:buClr>
                <a:srgbClr val="000000"/>
              </a:buClr>
              <a:buFont typeface="Symbol"/>
              <a:buChar char=""/>
            </a:pPr>
            <a:r>
              <a:rPr lang="lv-LV" sz="2800" b="0" strike="noStrike" spc="-1">
                <a:solidFill>
                  <a:srgbClr val="000000"/>
                </a:solidFill>
                <a:latin typeface="arial"/>
                <a:ea typeface="DejaVu Sans"/>
              </a:rPr>
              <a:t>Nepatiesi apgalvo, ka prece vai pakalpojums būs pieejams tikai ļoti ierobežotu laiku vai būs pieejams ar īpašiem noteikumiem tikai ļoti ierobežotu laiku, tādējādi rosinot patērētāju nekavējoties pieņemt lēmumu par rīcību saistībā ar darījumu un nedodot viņam iespēju vai pietiekamu laiku pieņemt uz informāciju balstītu lēmumu (maldinošā)</a:t>
            </a:r>
            <a:endParaRPr lang="lv-LV" sz="2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 name="CustomShape 1"/>
          <p:cNvSpPr/>
          <p:nvPr/>
        </p:nvSpPr>
        <p:spPr>
          <a:xfrm rot="16200000">
            <a:off x="-3151440" y="3162600"/>
            <a:ext cx="6852600" cy="53820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441" name="Picture 6"/>
          <p:cNvPicPr/>
          <p:nvPr/>
        </p:nvPicPr>
        <p:blipFill>
          <a:blip r:embed="rId3"/>
          <a:stretch/>
        </p:blipFill>
        <p:spPr>
          <a:xfrm>
            <a:off x="0" y="6240240"/>
            <a:ext cx="547560" cy="612000"/>
          </a:xfrm>
          <a:prstGeom prst="rect">
            <a:avLst/>
          </a:prstGeom>
          <a:ln>
            <a:noFill/>
          </a:ln>
        </p:spPr>
      </p:pic>
      <p:sp>
        <p:nvSpPr>
          <p:cNvPr id="442" name="CustomShape 2"/>
          <p:cNvSpPr/>
          <p:nvPr/>
        </p:nvSpPr>
        <p:spPr>
          <a:xfrm>
            <a:off x="978480" y="256680"/>
            <a:ext cx="10794240" cy="7988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Daži piemēri no “melnā” saraksta – I daļa</a:t>
            </a:r>
            <a:endParaRPr lang="lv-LV" sz="3200" b="0" strike="noStrike" spc="-1">
              <a:latin typeface="arial"/>
            </a:endParaRPr>
          </a:p>
        </p:txBody>
      </p:sp>
      <p:sp>
        <p:nvSpPr>
          <p:cNvPr id="443"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444" name="CustomShape 4"/>
          <p:cNvSpPr/>
          <p:nvPr/>
        </p:nvSpPr>
        <p:spPr>
          <a:xfrm>
            <a:off x="978480" y="1415880"/>
            <a:ext cx="10794960" cy="5437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spcAft>
                <a:spcPts val="850"/>
              </a:spcAft>
            </a:pPr>
            <a:r>
              <a:rPr lang="lv-LV" sz="2800" b="0" strike="noStrike" spc="-1">
                <a:solidFill>
                  <a:srgbClr val="000000"/>
                </a:solidFill>
                <a:latin typeface="Colibri"/>
                <a:ea typeface="DejaVu Sans"/>
              </a:rPr>
              <a:t>Komercprakses veidu piemēri, kuri ir negodīgi </a:t>
            </a:r>
            <a:r>
              <a:rPr lang="lv-LV" sz="2800" b="0" u="sng" strike="noStrike" spc="-1">
                <a:solidFill>
                  <a:srgbClr val="000000"/>
                </a:solidFill>
                <a:uFillTx/>
                <a:latin typeface="Colibri"/>
                <a:ea typeface="DejaVu Sans"/>
              </a:rPr>
              <a:t>jebkuros apstākļos</a:t>
            </a:r>
            <a:r>
              <a:rPr lang="lv-LV" sz="2800" b="0" strike="noStrike" spc="-1">
                <a:solidFill>
                  <a:srgbClr val="000000"/>
                </a:solidFill>
                <a:latin typeface="Colibri"/>
                <a:ea typeface="DejaVu Sans"/>
              </a:rPr>
              <a:t>:</a:t>
            </a:r>
            <a:endParaRPr lang="lv-LV" sz="2800" b="0" strike="noStrike" spc="-1">
              <a:latin typeface="arial"/>
            </a:endParaRPr>
          </a:p>
          <a:p>
            <a:pPr marL="216000" indent="-213480">
              <a:lnSpc>
                <a:spcPct val="100000"/>
              </a:lnSpc>
              <a:spcAft>
                <a:spcPts val="850"/>
              </a:spcAft>
              <a:buClr>
                <a:srgbClr val="000000"/>
              </a:buClr>
              <a:buFont typeface="Symbol"/>
              <a:buChar char=""/>
            </a:pPr>
            <a:r>
              <a:rPr lang="lv-LV" sz="2800" b="0" strike="noStrike" spc="-1">
                <a:solidFill>
                  <a:srgbClr val="000000"/>
                </a:solidFill>
                <a:latin typeface="arial"/>
                <a:ea typeface="DejaVu Sans"/>
              </a:rPr>
              <a:t>Apgalvo vai kā citādi rada iespaidu, ka preci drīkst likumīgi pārdot vai pakalpojumu sniegt, bet tas neatbilst patiesībai (maldinošā)</a:t>
            </a:r>
            <a:endParaRPr lang="lv-LV" sz="2800" b="0" strike="noStrike" spc="-1">
              <a:latin typeface="arial"/>
            </a:endParaRPr>
          </a:p>
          <a:p>
            <a:pPr marL="216000" indent="-213480">
              <a:lnSpc>
                <a:spcPct val="100000"/>
              </a:lnSpc>
              <a:spcAft>
                <a:spcPts val="850"/>
              </a:spcAft>
              <a:buClr>
                <a:srgbClr val="000000"/>
              </a:buClr>
              <a:buFont typeface="Symbol"/>
              <a:buChar char=""/>
            </a:pPr>
            <a:r>
              <a:rPr lang="lv-LV" sz="2800" b="0" strike="noStrike" spc="-1">
                <a:solidFill>
                  <a:srgbClr val="000000"/>
                </a:solidFill>
                <a:latin typeface="arial"/>
                <a:ea typeface="DejaVu Sans"/>
              </a:rPr>
              <a:t>Sniedz patiesībai neatbilstošu informāciju par to, ka gatavojas pārtraukt tirdzniecību vai pārcelties uz citām telpām (maldinošā)</a:t>
            </a:r>
            <a:endParaRPr lang="lv-LV" sz="2800" b="0" strike="noStrike" spc="-1">
              <a:latin typeface="arial"/>
            </a:endParaRPr>
          </a:p>
          <a:p>
            <a:pPr marL="216000" indent="-213480">
              <a:lnSpc>
                <a:spcPct val="100000"/>
              </a:lnSpc>
              <a:spcAft>
                <a:spcPts val="850"/>
              </a:spcAft>
              <a:buClr>
                <a:srgbClr val="000000"/>
              </a:buClr>
              <a:buFont typeface="Symbol"/>
              <a:buChar char=""/>
            </a:pPr>
            <a:r>
              <a:rPr lang="lv-LV" sz="2800" b="0" strike="noStrike" spc="-1">
                <a:solidFill>
                  <a:srgbClr val="000000"/>
                </a:solidFill>
                <a:latin typeface="arial"/>
                <a:ea typeface="DejaVu Sans"/>
              </a:rPr>
              <a:t>Rada iespaidu, ka patērētājs nevarēs atstāt attiecīgo telpu, pirms nebūs noslēdzis līgumu (agresīvā)</a:t>
            </a:r>
            <a:endParaRPr lang="lv-LV" sz="2800" b="0" strike="noStrike" spc="-1">
              <a:latin typeface="arial"/>
            </a:endParaRPr>
          </a:p>
          <a:p>
            <a:pPr marL="216000" indent="-213480">
              <a:lnSpc>
                <a:spcPct val="100000"/>
              </a:lnSpc>
              <a:spcAft>
                <a:spcPts val="850"/>
              </a:spcAft>
              <a:buClr>
                <a:srgbClr val="000000"/>
              </a:buClr>
              <a:buFont typeface="Symbol"/>
              <a:buChar char=""/>
            </a:pPr>
            <a:r>
              <a:rPr lang="lv-LV" sz="2800" b="0" strike="noStrike" spc="-1">
                <a:solidFill>
                  <a:srgbClr val="000000"/>
                </a:solidFill>
                <a:latin typeface="arial"/>
                <a:ea typeface="DejaVu Sans"/>
              </a:rPr>
              <a:t>Ierodas pie patērētāja mājās, ignorējot viņa lūgumu atstāt šo māju vai neatgriezties tajā, izņemot gadījumu, kad komercprakses īstenotājs ierodas, lai panāktu patērētāja līgumisko pienākumu izpildi saskaņā ar normatīvajiem aktiem (agresīvā)</a:t>
            </a:r>
            <a:endParaRPr lang="lv-LV" sz="2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 name="CustomShape 1"/>
          <p:cNvSpPr/>
          <p:nvPr/>
        </p:nvSpPr>
        <p:spPr>
          <a:xfrm rot="16200000">
            <a:off x="-3151440" y="3162600"/>
            <a:ext cx="6852600" cy="53820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446" name="Picture 6"/>
          <p:cNvPicPr/>
          <p:nvPr/>
        </p:nvPicPr>
        <p:blipFill>
          <a:blip r:embed="rId3"/>
          <a:stretch/>
        </p:blipFill>
        <p:spPr>
          <a:xfrm>
            <a:off x="0" y="6240240"/>
            <a:ext cx="547560" cy="612000"/>
          </a:xfrm>
          <a:prstGeom prst="rect">
            <a:avLst/>
          </a:prstGeom>
          <a:ln>
            <a:noFill/>
          </a:ln>
        </p:spPr>
      </p:pic>
      <p:sp>
        <p:nvSpPr>
          <p:cNvPr id="447" name="CustomShape 2"/>
          <p:cNvSpPr/>
          <p:nvPr/>
        </p:nvSpPr>
        <p:spPr>
          <a:xfrm>
            <a:off x="978480" y="256680"/>
            <a:ext cx="10794240" cy="7988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Aizliegumu direktīva</a:t>
            </a:r>
            <a:endParaRPr lang="lv-LV" sz="3200" b="0" strike="noStrike" spc="-1">
              <a:latin typeface="arial"/>
            </a:endParaRPr>
          </a:p>
        </p:txBody>
      </p:sp>
      <p:sp>
        <p:nvSpPr>
          <p:cNvPr id="448"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449" name="CustomShape 4"/>
          <p:cNvSpPr/>
          <p:nvPr/>
        </p:nvSpPr>
        <p:spPr>
          <a:xfrm>
            <a:off x="978480" y="1415880"/>
            <a:ext cx="10794960" cy="5437080"/>
          </a:xfrm>
          <a:prstGeom prst="rect">
            <a:avLst/>
          </a:prstGeom>
          <a:noFill/>
          <a:ln>
            <a:noFill/>
          </a:ln>
        </p:spPr>
        <p:style>
          <a:lnRef idx="0">
            <a:scrgbClr r="0" g="0" b="0"/>
          </a:lnRef>
          <a:fillRef idx="0">
            <a:scrgbClr r="0" g="0" b="0"/>
          </a:fillRef>
          <a:effectRef idx="0">
            <a:scrgbClr r="0" g="0" b="0"/>
          </a:effectRef>
          <a:fontRef idx="minor"/>
        </p:style>
      </p:sp>
      <p:graphicFrame>
        <p:nvGraphicFramePr>
          <p:cNvPr id="450" name="Table 5"/>
          <p:cNvGraphicFramePr/>
          <p:nvPr/>
        </p:nvGraphicFramePr>
        <p:xfrm>
          <a:off x="865440" y="1369440"/>
          <a:ext cx="10401480" cy="5210280"/>
        </p:xfrm>
        <a:graphic>
          <a:graphicData uri="http://schemas.openxmlformats.org/drawingml/2006/table">
            <a:tbl>
              <a:tblPr/>
              <a:tblGrid>
                <a:gridCol w="4735080">
                  <a:extLst>
                    <a:ext uri="{9D8B030D-6E8A-4147-A177-3AD203B41FA5}">
                      <a16:colId xmlns:a16="http://schemas.microsoft.com/office/drawing/2014/main" val="20000"/>
                    </a:ext>
                  </a:extLst>
                </a:gridCol>
                <a:gridCol w="5666400">
                  <a:extLst>
                    <a:ext uri="{9D8B030D-6E8A-4147-A177-3AD203B41FA5}">
                      <a16:colId xmlns:a16="http://schemas.microsoft.com/office/drawing/2014/main" val="20001"/>
                    </a:ext>
                  </a:extLst>
                </a:gridCol>
              </a:tblGrid>
              <a:tr h="1517400">
                <a:tc>
                  <a:txBody>
                    <a:bodyPr/>
                    <a:lstStyle/>
                    <a:p>
                      <a:pPr algn="ctr">
                        <a:lnSpc>
                          <a:spcPct val="100000"/>
                        </a:lnSpc>
                      </a:pPr>
                      <a:r>
                        <a:rPr lang="lv-LV" sz="2800" b="1" strike="noStrike" spc="-1">
                          <a:latin typeface="Colibri"/>
                        </a:rPr>
                        <a:t>Direktīvas saturs</a:t>
                      </a:r>
                      <a:endParaRPr lang="lv-LV" sz="2800" b="0" strike="noStrike" spc="-1">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gn="ctr">
                        <a:lnSpc>
                          <a:spcPct val="100000"/>
                        </a:lnSpc>
                      </a:pPr>
                      <a:r>
                        <a:rPr lang="lv-LV" sz="2800" b="1" strike="noStrike" spc="-1">
                          <a:latin typeface="Colibri"/>
                        </a:rPr>
                        <a:t>Ieviešana Latvijā</a:t>
                      </a:r>
                      <a:endParaRPr lang="lv-LV" sz="2800" b="0" strike="noStrike" spc="-1">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extLst>
                  <a:ext uri="{0D108BD9-81ED-4DB2-BD59-A6C34878D82A}">
                    <a16:rowId xmlns:a16="http://schemas.microsoft.com/office/drawing/2014/main" val="10000"/>
                  </a:ext>
                </a:extLst>
              </a:tr>
              <a:tr h="3692880">
                <a:tc>
                  <a:txBody>
                    <a:bodyPr/>
                    <a:lstStyle/>
                    <a:p>
                      <a:pPr marL="216000" indent="-212040">
                        <a:lnSpc>
                          <a:spcPct val="115000"/>
                        </a:lnSpc>
                        <a:buClr>
                          <a:srgbClr val="000000"/>
                        </a:buClr>
                        <a:buSzPct val="45000"/>
                        <a:buFont typeface="Wingdings" charset="2"/>
                        <a:buChar char=""/>
                      </a:pPr>
                      <a:r>
                        <a:rPr lang="lv-LV" sz="2400" b="0" strike="noStrike" spc="-1">
                          <a:solidFill>
                            <a:srgbClr val="000000"/>
                          </a:solidFill>
                          <a:latin typeface="Calibri"/>
                          <a:ea typeface="DejaVu Sans"/>
                        </a:rPr>
                        <a:t>Dalībvalstu pienākums nozīmēt tiesu vai administratīvu iestādi, kura varētu apturēt vai aizliegt pārkāpumus</a:t>
                      </a:r>
                      <a:endParaRPr lang="lv-LV" sz="2400" b="0" strike="noStrike" spc="-1">
                        <a:latin typeface="arial"/>
                      </a:endParaRPr>
                    </a:p>
                    <a:p>
                      <a:pPr marL="216000" indent="-212040">
                        <a:lnSpc>
                          <a:spcPct val="115000"/>
                        </a:lnSpc>
                        <a:buClr>
                          <a:srgbClr val="000000"/>
                        </a:buClr>
                        <a:buSzPct val="45000"/>
                        <a:buFont typeface="Wingdings" charset="2"/>
                        <a:buChar char=""/>
                      </a:pPr>
                      <a:r>
                        <a:rPr lang="lv-LV" sz="2400" b="0" strike="noStrike" spc="-1">
                          <a:solidFill>
                            <a:srgbClr val="000000"/>
                          </a:solidFill>
                          <a:latin typeface="Calibri"/>
                          <a:ea typeface="DejaVu Sans"/>
                        </a:rPr>
                        <a:t>Saraksts ar normatīvajiem aktiem, kurus aptver direktīva (ieskaitot tos, kuri ir minēti šīs sesijas gaitā)</a:t>
                      </a:r>
                      <a:endParaRPr lang="lv-LV" sz="2400" b="0" strike="noStrike" spc="-1">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marL="216000" indent="-213840">
                        <a:lnSpc>
                          <a:spcPct val="100000"/>
                        </a:lnSpc>
                        <a:spcAft>
                          <a:spcPts val="850"/>
                        </a:spcAft>
                        <a:buClr>
                          <a:srgbClr val="000000"/>
                        </a:buClr>
                        <a:buFont typeface="StarSymbol"/>
                        <a:buAutoNum type="arabicPeriod"/>
                      </a:pPr>
                      <a:r>
                        <a:rPr lang="lv-LV" sz="2400" b="0" strike="noStrike" spc="-1">
                          <a:solidFill>
                            <a:srgbClr val="000000"/>
                          </a:solidFill>
                          <a:latin typeface="Calibri"/>
                          <a:ea typeface="DejaVu Sans"/>
                        </a:rPr>
                        <a:t> Patērētāju tiesību aizsardzības likums</a:t>
                      </a:r>
                      <a:endParaRPr lang="lv-LV" sz="2400" b="0" strike="noStrike" spc="-1">
                        <a:latin typeface="arial"/>
                      </a:endParaRPr>
                    </a:p>
                    <a:p>
                      <a:pPr marL="216000" indent="-213840">
                        <a:lnSpc>
                          <a:spcPct val="100000"/>
                        </a:lnSpc>
                        <a:spcAft>
                          <a:spcPts val="850"/>
                        </a:spcAft>
                        <a:buClr>
                          <a:srgbClr val="000000"/>
                        </a:buClr>
                        <a:buFont typeface="StarSymbol"/>
                        <a:buAutoNum type="arabicPeriod"/>
                      </a:pPr>
                      <a:r>
                        <a:rPr lang="lv-LV" sz="2400" b="0" strike="noStrike" spc="-1">
                          <a:solidFill>
                            <a:srgbClr val="000000"/>
                          </a:solidFill>
                          <a:latin typeface="Calibri"/>
                          <a:ea typeface="DejaVu Sans"/>
                        </a:rPr>
                        <a:t> Negodīgās komercprakses aizlieguma likums</a:t>
                      </a:r>
                      <a:endParaRPr lang="lv-LV" sz="2400" b="0" strike="noStrike" spc="-1">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1"/>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 name="CustomShape 1"/>
          <p:cNvSpPr/>
          <p:nvPr/>
        </p:nvSpPr>
        <p:spPr>
          <a:xfrm rot="16200000">
            <a:off x="-3151440" y="3162600"/>
            <a:ext cx="6852600" cy="53820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452" name="Picture 6"/>
          <p:cNvPicPr/>
          <p:nvPr/>
        </p:nvPicPr>
        <p:blipFill>
          <a:blip r:embed="rId3"/>
          <a:stretch/>
        </p:blipFill>
        <p:spPr>
          <a:xfrm>
            <a:off x="0" y="6240240"/>
            <a:ext cx="547560" cy="612000"/>
          </a:xfrm>
          <a:prstGeom prst="rect">
            <a:avLst/>
          </a:prstGeom>
          <a:ln>
            <a:noFill/>
          </a:ln>
        </p:spPr>
      </p:pic>
      <p:sp>
        <p:nvSpPr>
          <p:cNvPr id="453" name="CustomShape 2"/>
          <p:cNvSpPr/>
          <p:nvPr/>
        </p:nvSpPr>
        <p:spPr>
          <a:xfrm>
            <a:off x="978480" y="256680"/>
            <a:ext cx="10794240" cy="7988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Aizlieguma sekas</a:t>
            </a:r>
            <a:endParaRPr lang="lv-LV" sz="3200" b="0" strike="noStrike" spc="-1">
              <a:latin typeface="arial"/>
            </a:endParaRPr>
          </a:p>
        </p:txBody>
      </p:sp>
      <p:sp>
        <p:nvSpPr>
          <p:cNvPr id="454"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455" name="CustomShape 4"/>
          <p:cNvSpPr/>
          <p:nvPr/>
        </p:nvSpPr>
        <p:spPr>
          <a:xfrm>
            <a:off x="978480" y="1415880"/>
            <a:ext cx="10794960" cy="5437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100000"/>
              </a:lnSpc>
              <a:spcAft>
                <a:spcPts val="567"/>
              </a:spcAft>
              <a:buClr>
                <a:srgbClr val="000000"/>
              </a:buClr>
              <a:buSzPct val="45000"/>
              <a:buFont typeface="Wingdings" charset="2"/>
              <a:buChar char=""/>
            </a:pPr>
            <a:r>
              <a:rPr lang="lv-LV" sz="2800" b="0" strike="noStrike" spc="-1">
                <a:solidFill>
                  <a:srgbClr val="000000"/>
                </a:solidFill>
                <a:latin typeface="Calibri"/>
                <a:ea typeface="DejaVu Sans"/>
              </a:rPr>
              <a:t>Lēmums par pārkāpuma apturēšanu vai aizliegšanu</a:t>
            </a:r>
            <a:endParaRPr lang="lv-LV" sz="2800" b="0" strike="noStrike" spc="-1">
              <a:latin typeface="arial"/>
            </a:endParaRPr>
          </a:p>
          <a:p>
            <a:pPr marL="216000" indent="-213840">
              <a:lnSpc>
                <a:spcPct val="100000"/>
              </a:lnSpc>
              <a:spcAft>
                <a:spcPts val="567"/>
              </a:spcAft>
              <a:buClr>
                <a:srgbClr val="000000"/>
              </a:buClr>
              <a:buSzPct val="45000"/>
              <a:buFont typeface="Wingdings" charset="2"/>
              <a:buChar char=""/>
            </a:pPr>
            <a:r>
              <a:rPr lang="lv-LV" sz="2800" b="0" strike="noStrike" spc="-1">
                <a:solidFill>
                  <a:srgbClr val="000000"/>
                </a:solidFill>
                <a:latin typeface="Calibri"/>
                <a:ea typeface="DejaVu Sans"/>
              </a:rPr>
              <a:t>Pārkāpuma turpinošos seku novēršana, piemēram, publicējot attiecīgu lēmumu</a:t>
            </a:r>
            <a:endParaRPr lang="lv-LV" sz="2800" b="0" strike="noStrike" spc="-1">
              <a:latin typeface="arial"/>
            </a:endParaRPr>
          </a:p>
          <a:p>
            <a:pPr marL="216000" indent="-213840">
              <a:lnSpc>
                <a:spcPct val="100000"/>
              </a:lnSpc>
              <a:spcAft>
                <a:spcPts val="567"/>
              </a:spcAft>
              <a:buClr>
                <a:srgbClr val="000000"/>
              </a:buClr>
              <a:buSzPct val="45000"/>
              <a:buFont typeface="Wingdings" charset="2"/>
              <a:buChar char=""/>
            </a:pPr>
            <a:r>
              <a:rPr lang="lv-LV" sz="2800" b="0" strike="noStrike" spc="-1">
                <a:solidFill>
                  <a:srgbClr val="000000"/>
                </a:solidFill>
                <a:latin typeface="Calibri"/>
                <a:ea typeface="DejaVu Sans"/>
              </a:rPr>
              <a:t>Piespiest pārkāpēju izpildīt lēmumu uzliekot par pienākumu maksāt naudas sodu</a:t>
            </a:r>
            <a:endParaRPr lang="lv-LV" sz="2800" b="0" strike="noStrike" spc="-1">
              <a:latin typeface="arial"/>
            </a:endParaRPr>
          </a:p>
          <a:p>
            <a:pPr>
              <a:lnSpc>
                <a:spcPct val="100000"/>
              </a:lnSpc>
            </a:pPr>
            <a:endParaRPr lang="lv-LV" sz="2800" b="0" strike="noStrike" spc="-1">
              <a:latin typeface="arial"/>
            </a:endParaRPr>
          </a:p>
          <a:p>
            <a:pPr algn="ctr">
              <a:lnSpc>
                <a:spcPct val="100000"/>
              </a:lnSpc>
              <a:spcAft>
                <a:spcPts val="567"/>
              </a:spcAft>
            </a:pPr>
            <a:r>
              <a:rPr lang="lv-LV" sz="2800" b="0" u="sng" strike="noStrike" spc="-1">
                <a:solidFill>
                  <a:srgbClr val="000000"/>
                </a:solidFill>
                <a:uFillTx/>
                <a:latin typeface="Calibri"/>
                <a:ea typeface="DejaVu Sans"/>
              </a:rPr>
              <a:t>Naudas sods Latvijā var sasniegt 100 000 EUR</a:t>
            </a:r>
            <a:endParaRPr lang="lv-LV" sz="2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 name="CustomShape 1"/>
          <p:cNvSpPr/>
          <p:nvPr/>
        </p:nvSpPr>
        <p:spPr>
          <a:xfrm rot="16200000">
            <a:off x="-3151440" y="3162600"/>
            <a:ext cx="6852600" cy="53820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457" name="Picture 6"/>
          <p:cNvPicPr/>
          <p:nvPr/>
        </p:nvPicPr>
        <p:blipFill>
          <a:blip r:embed="rId3"/>
          <a:stretch/>
        </p:blipFill>
        <p:spPr>
          <a:xfrm>
            <a:off x="0" y="6240240"/>
            <a:ext cx="547560" cy="612000"/>
          </a:xfrm>
          <a:prstGeom prst="rect">
            <a:avLst/>
          </a:prstGeom>
          <a:ln>
            <a:noFill/>
          </a:ln>
        </p:spPr>
      </p:pic>
      <p:sp>
        <p:nvSpPr>
          <p:cNvPr id="458" name="CustomShape 2"/>
          <p:cNvSpPr/>
          <p:nvPr/>
        </p:nvSpPr>
        <p:spPr>
          <a:xfrm>
            <a:off x="978480" y="256680"/>
            <a:ext cx="10794240" cy="7988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4. problēma – Strīdu risināšana</a:t>
            </a:r>
            <a:endParaRPr lang="lv-LV" sz="3200" b="0" strike="noStrike" spc="-1">
              <a:latin typeface="arial"/>
            </a:endParaRPr>
          </a:p>
        </p:txBody>
      </p:sp>
      <p:sp>
        <p:nvSpPr>
          <p:cNvPr id="459"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460" name="CustomShape 4"/>
          <p:cNvSpPr/>
          <p:nvPr/>
        </p:nvSpPr>
        <p:spPr>
          <a:xfrm>
            <a:off x="936000" y="2736000"/>
            <a:ext cx="10794960" cy="153288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ctr">
              <a:lnSpc>
                <a:spcPct val="150000"/>
              </a:lnSpc>
            </a:pPr>
            <a:r>
              <a:rPr lang="lv-LV" sz="2400" b="0" i="1" strike="noStrike" spc="-1" dirty="0">
                <a:solidFill>
                  <a:srgbClr val="000000"/>
                </a:solidFill>
                <a:latin typeface="Calibri"/>
                <a:ea typeface="DejaVu Sans"/>
              </a:rPr>
              <a:t>Patērētāju strīdi parasti ir par mazām naudas summām un ir saistītas ar patērētāju ikdienas vajadzībām. Tādēļ patērētāju strīdu risināšanai vajadzētu būt ātrai, lētai, mazāk formalizētai un ļoti efektīvai.</a:t>
            </a:r>
            <a:endParaRPr lang="lv-LV" sz="2400" b="0" strike="noStrike" spc="-1" dirty="0">
              <a:latin typeface="arial"/>
            </a:endParaRPr>
          </a:p>
          <a:p>
            <a:pPr algn="ctr">
              <a:lnSpc>
                <a:spcPct val="150000"/>
              </a:lnSpc>
            </a:pPr>
            <a:r>
              <a:rPr lang="lv-LV" sz="2400" b="0" i="1" u="sng" strike="noStrike" spc="-1" dirty="0">
                <a:solidFill>
                  <a:srgbClr val="000000"/>
                </a:solidFill>
                <a:uFillTx/>
                <a:latin typeface="Calibri"/>
                <a:ea typeface="DejaVu Sans"/>
              </a:rPr>
              <a:t>Tiesvedība parasti šim mērķim neder!</a:t>
            </a:r>
            <a:endParaRPr lang="lv-LV" sz="24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 name="CustomShape 1"/>
          <p:cNvSpPr/>
          <p:nvPr/>
        </p:nvSpPr>
        <p:spPr>
          <a:xfrm rot="16200000">
            <a:off x="-3151440" y="3162600"/>
            <a:ext cx="6852600" cy="53820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462" name="Picture 6"/>
          <p:cNvPicPr/>
          <p:nvPr/>
        </p:nvPicPr>
        <p:blipFill>
          <a:blip r:embed="rId3"/>
          <a:stretch/>
        </p:blipFill>
        <p:spPr>
          <a:xfrm>
            <a:off x="0" y="6240240"/>
            <a:ext cx="547560" cy="612000"/>
          </a:xfrm>
          <a:prstGeom prst="rect">
            <a:avLst/>
          </a:prstGeom>
          <a:ln>
            <a:noFill/>
          </a:ln>
        </p:spPr>
      </p:pic>
      <p:sp>
        <p:nvSpPr>
          <p:cNvPr id="463" name="CustomShape 2"/>
          <p:cNvSpPr/>
          <p:nvPr/>
        </p:nvSpPr>
        <p:spPr>
          <a:xfrm>
            <a:off x="978480" y="256680"/>
            <a:ext cx="10794240" cy="7988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Risinājums 4. problēmai</a:t>
            </a:r>
            <a:endParaRPr lang="lv-LV" sz="3200" b="0" strike="noStrike" spc="-1">
              <a:latin typeface="arial"/>
            </a:endParaRPr>
          </a:p>
        </p:txBody>
      </p:sp>
      <p:sp>
        <p:nvSpPr>
          <p:cNvPr id="464"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465" name="CustomShape 4"/>
          <p:cNvSpPr/>
          <p:nvPr/>
        </p:nvSpPr>
        <p:spPr>
          <a:xfrm>
            <a:off x="936000" y="2736000"/>
            <a:ext cx="10794960" cy="153288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ctr">
              <a:lnSpc>
                <a:spcPct val="150000"/>
              </a:lnSpc>
            </a:pPr>
            <a:r>
              <a:rPr lang="lv-LV" sz="2400" b="0" i="1" strike="noStrike" spc="-1">
                <a:solidFill>
                  <a:srgbClr val="000000"/>
                </a:solidFill>
                <a:latin typeface="Calibri"/>
                <a:ea typeface="DejaVu Sans"/>
              </a:rPr>
              <a:t>Izveidot alternatīvās strīdu izskatīšanas (ASI) mehānismus, kas ir piemēroti patērētāju strīdiem</a:t>
            </a:r>
            <a:endParaRPr lang="lv-LV" sz="24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 name="CustomShape 1"/>
          <p:cNvSpPr/>
          <p:nvPr/>
        </p:nvSpPr>
        <p:spPr>
          <a:xfrm rot="16200000">
            <a:off x="-3154680" y="3159360"/>
            <a:ext cx="6855840" cy="54144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240" name="Picture 6"/>
          <p:cNvPicPr/>
          <p:nvPr/>
        </p:nvPicPr>
        <p:blipFill>
          <a:blip r:embed="rId3"/>
          <a:stretch/>
        </p:blipFill>
        <p:spPr>
          <a:xfrm>
            <a:off x="0" y="6240240"/>
            <a:ext cx="550800" cy="615240"/>
          </a:xfrm>
          <a:prstGeom prst="rect">
            <a:avLst/>
          </a:prstGeom>
          <a:ln>
            <a:noFill/>
          </a:ln>
        </p:spPr>
      </p:pic>
      <p:sp>
        <p:nvSpPr>
          <p:cNvPr id="241" name="CustomShape 2"/>
          <p:cNvSpPr/>
          <p:nvPr/>
        </p:nvSpPr>
        <p:spPr>
          <a:xfrm>
            <a:off x="978480" y="256680"/>
            <a:ext cx="10797480" cy="80208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Galvenie patērētāju tiesību aizsardzības avoti</a:t>
            </a:r>
            <a:endParaRPr lang="lv-LV" sz="3200" b="0" strike="noStrike" spc="-1">
              <a:latin typeface="arial"/>
            </a:endParaRPr>
          </a:p>
        </p:txBody>
      </p:sp>
      <p:sp>
        <p:nvSpPr>
          <p:cNvPr id="242"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243" name="CustomShape 4"/>
          <p:cNvSpPr/>
          <p:nvPr/>
        </p:nvSpPr>
        <p:spPr>
          <a:xfrm>
            <a:off x="978480" y="1199880"/>
            <a:ext cx="10798200" cy="544032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marL="216000" indent="-215280">
              <a:lnSpc>
                <a:spcPct val="150000"/>
              </a:lnSpc>
              <a:buClr>
                <a:srgbClr val="000000"/>
              </a:buClr>
              <a:buFont typeface="Symbol"/>
              <a:buChar char=""/>
            </a:pPr>
            <a:r>
              <a:rPr lang="lv-LV" sz="2400" b="0" strike="noStrike" spc="-1">
                <a:solidFill>
                  <a:srgbClr val="000000"/>
                </a:solidFill>
                <a:latin typeface="Calibri"/>
                <a:ea typeface="DejaVu Sans"/>
              </a:rPr>
              <a:t>Vispārīgie un nozaru</a:t>
            </a:r>
            <a:endParaRPr lang="lv-LV" sz="2400" b="0" strike="noStrike" spc="-1">
              <a:latin typeface="arial"/>
            </a:endParaRPr>
          </a:p>
          <a:p>
            <a:pPr marL="216000" indent="-215280">
              <a:lnSpc>
                <a:spcPct val="150000"/>
              </a:lnSpc>
              <a:buClr>
                <a:srgbClr val="000000"/>
              </a:buClr>
              <a:buFont typeface="Symbol"/>
              <a:buChar char=""/>
            </a:pPr>
            <a:r>
              <a:rPr lang="lv-LV" sz="2400" b="0" strike="noStrike" spc="-1">
                <a:solidFill>
                  <a:srgbClr val="000000"/>
                </a:solidFill>
                <a:latin typeface="Calibri"/>
                <a:ea typeface="DejaVu Sans"/>
              </a:rPr>
              <a:t>Dalībvalstu un ES</a:t>
            </a:r>
            <a:endParaRPr lang="lv-LV" sz="2400" b="0" strike="noStrike" spc="-1">
              <a:latin typeface="arial"/>
            </a:endParaRPr>
          </a:p>
          <a:p>
            <a:pPr marL="432000" lvl="1" indent="-215280">
              <a:lnSpc>
                <a:spcPct val="150000"/>
              </a:lnSpc>
              <a:buClr>
                <a:srgbClr val="000000"/>
              </a:buClr>
              <a:buSzPct val="45000"/>
              <a:buFont typeface="Symbol"/>
              <a:buChar char=""/>
            </a:pPr>
            <a:r>
              <a:rPr lang="lv-LV" sz="2400" b="0" strike="noStrike" spc="-1">
                <a:solidFill>
                  <a:srgbClr val="000000"/>
                </a:solidFill>
                <a:latin typeface="Calibri"/>
                <a:ea typeface="DejaVu Sans"/>
              </a:rPr>
              <a:t>Latvijas</a:t>
            </a:r>
            <a:endParaRPr lang="lv-LV" sz="2400" b="0" strike="noStrike" spc="-1">
              <a:latin typeface="arial"/>
            </a:endParaRPr>
          </a:p>
          <a:p>
            <a:pPr marL="648000" lvl="2" indent="-215280">
              <a:lnSpc>
                <a:spcPct val="150000"/>
              </a:lnSpc>
              <a:buClr>
                <a:srgbClr val="000000"/>
              </a:buClr>
              <a:buSzPct val="45000"/>
              <a:buFont typeface="Symbol"/>
              <a:buChar char=""/>
            </a:pPr>
            <a:r>
              <a:rPr lang="lv-LV" sz="2400" b="0" strike="noStrike" spc="-1">
                <a:solidFill>
                  <a:srgbClr val="000000"/>
                </a:solidFill>
                <a:latin typeface="Calibri"/>
                <a:ea typeface="DejaVu Sans"/>
              </a:rPr>
              <a:t>Likumi</a:t>
            </a:r>
            <a:endParaRPr lang="lv-LV" sz="2400" b="0" strike="noStrike" spc="-1">
              <a:latin typeface="arial"/>
            </a:endParaRPr>
          </a:p>
          <a:p>
            <a:pPr marL="648000" lvl="2" indent="-215280">
              <a:lnSpc>
                <a:spcPct val="150000"/>
              </a:lnSpc>
              <a:buClr>
                <a:srgbClr val="000000"/>
              </a:buClr>
              <a:buSzPct val="45000"/>
              <a:buFont typeface="Symbol"/>
              <a:buChar char=""/>
            </a:pPr>
            <a:r>
              <a:rPr lang="lv-LV" sz="2400" b="0" strike="noStrike" spc="-1">
                <a:solidFill>
                  <a:srgbClr val="000000"/>
                </a:solidFill>
                <a:latin typeface="Calibri"/>
                <a:ea typeface="DejaVu Sans"/>
              </a:rPr>
              <a:t>Ministru kabineta noteikumi</a:t>
            </a:r>
            <a:endParaRPr lang="lv-LV" sz="2400" b="0" strike="noStrike" spc="-1">
              <a:latin typeface="arial"/>
            </a:endParaRPr>
          </a:p>
          <a:p>
            <a:pPr marL="432000" lvl="1" indent="-215280">
              <a:lnSpc>
                <a:spcPct val="150000"/>
              </a:lnSpc>
              <a:buClr>
                <a:srgbClr val="000000"/>
              </a:buClr>
              <a:buSzPct val="45000"/>
              <a:buFont typeface="Symbol"/>
              <a:buChar char=""/>
            </a:pPr>
            <a:r>
              <a:rPr lang="lv-LV" sz="2400" b="0" strike="noStrike" spc="-1">
                <a:solidFill>
                  <a:srgbClr val="000000"/>
                </a:solidFill>
                <a:latin typeface="Calibri"/>
                <a:ea typeface="DejaVu Sans"/>
              </a:rPr>
              <a:t>ES</a:t>
            </a:r>
            <a:endParaRPr lang="lv-LV" sz="2400" b="0" strike="noStrike" spc="-1">
              <a:latin typeface="arial"/>
            </a:endParaRPr>
          </a:p>
          <a:p>
            <a:pPr marL="648000" lvl="2" indent="-215280">
              <a:lnSpc>
                <a:spcPct val="150000"/>
              </a:lnSpc>
              <a:buClr>
                <a:srgbClr val="000000"/>
              </a:buClr>
              <a:buSzPct val="45000"/>
              <a:buFont typeface="Symbol"/>
              <a:buChar char=""/>
            </a:pPr>
            <a:r>
              <a:rPr lang="lv-LV" sz="2400" b="0" strike="noStrike" spc="-1">
                <a:solidFill>
                  <a:srgbClr val="000000"/>
                </a:solidFill>
                <a:latin typeface="Calibri"/>
                <a:ea typeface="DejaVu Sans"/>
              </a:rPr>
              <a:t>Regulas</a:t>
            </a:r>
            <a:endParaRPr lang="lv-LV" sz="2400" b="0" strike="noStrike" spc="-1">
              <a:latin typeface="arial"/>
            </a:endParaRPr>
          </a:p>
          <a:p>
            <a:pPr marL="648000" lvl="2" indent="-215280">
              <a:lnSpc>
                <a:spcPct val="150000"/>
              </a:lnSpc>
              <a:buClr>
                <a:srgbClr val="000000"/>
              </a:buClr>
              <a:buSzPct val="45000"/>
              <a:buFont typeface="Symbol"/>
              <a:buChar char=""/>
            </a:pPr>
            <a:r>
              <a:rPr lang="lv-LV" sz="2400" b="0" strike="noStrike" spc="-1">
                <a:solidFill>
                  <a:srgbClr val="000000"/>
                </a:solidFill>
                <a:latin typeface="Calibri"/>
                <a:ea typeface="DejaVu Sans"/>
              </a:rPr>
              <a:t>Direktīvas</a:t>
            </a:r>
            <a:endParaRPr lang="lv-LV" sz="2400" b="0" strike="noStrike" spc="-1">
              <a:latin typeface="arial"/>
            </a:endParaRPr>
          </a:p>
          <a:p>
            <a:pPr marL="864000" lvl="3" indent="-215280">
              <a:lnSpc>
                <a:spcPct val="150000"/>
              </a:lnSpc>
              <a:buClr>
                <a:srgbClr val="000000"/>
              </a:buClr>
              <a:buSzPct val="45000"/>
              <a:buFont typeface="Symbol"/>
              <a:buChar char=""/>
            </a:pPr>
            <a:r>
              <a:rPr lang="lv-LV" sz="2400" b="0" strike="noStrike" spc="-1">
                <a:solidFill>
                  <a:srgbClr val="000000"/>
                </a:solidFill>
                <a:latin typeface="Calibri"/>
                <a:ea typeface="DejaVu Sans"/>
              </a:rPr>
              <a:t>Pilna (maksimālā) saskaņošana</a:t>
            </a:r>
            <a:endParaRPr lang="lv-LV" sz="2400" b="0" strike="noStrike" spc="-1">
              <a:latin typeface="arial"/>
            </a:endParaRPr>
          </a:p>
          <a:p>
            <a:pPr marL="864000" lvl="3" indent="-215280">
              <a:lnSpc>
                <a:spcPct val="150000"/>
              </a:lnSpc>
              <a:buClr>
                <a:srgbClr val="000000"/>
              </a:buClr>
              <a:buSzPct val="45000"/>
              <a:buFont typeface="Symbol"/>
              <a:buChar char=""/>
            </a:pPr>
            <a:r>
              <a:rPr lang="lv-LV" sz="2400" b="0" strike="noStrike" spc="-1">
                <a:solidFill>
                  <a:srgbClr val="000000"/>
                </a:solidFill>
                <a:latin typeface="Calibri"/>
                <a:ea typeface="DejaVu Sans"/>
              </a:rPr>
              <a:t>Nepilna (minimālā) saskaņošana</a:t>
            </a:r>
            <a:endParaRPr lang="lv-LV" sz="24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 name="CustomShape 1"/>
          <p:cNvSpPr/>
          <p:nvPr/>
        </p:nvSpPr>
        <p:spPr>
          <a:xfrm rot="16200000">
            <a:off x="-3151440" y="3162600"/>
            <a:ext cx="6852600" cy="53820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467" name="Picture 6"/>
          <p:cNvPicPr/>
          <p:nvPr/>
        </p:nvPicPr>
        <p:blipFill>
          <a:blip r:embed="rId3"/>
          <a:stretch/>
        </p:blipFill>
        <p:spPr>
          <a:xfrm>
            <a:off x="0" y="6240240"/>
            <a:ext cx="547560" cy="612000"/>
          </a:xfrm>
          <a:prstGeom prst="rect">
            <a:avLst/>
          </a:prstGeom>
          <a:ln>
            <a:noFill/>
          </a:ln>
        </p:spPr>
      </p:pic>
      <p:sp>
        <p:nvSpPr>
          <p:cNvPr id="468" name="CustomShape 2"/>
          <p:cNvSpPr/>
          <p:nvPr/>
        </p:nvSpPr>
        <p:spPr>
          <a:xfrm>
            <a:off x="978480" y="256680"/>
            <a:ext cx="10794240" cy="7988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dirty="0">
                <a:solidFill>
                  <a:srgbClr val="000000"/>
                </a:solidFill>
                <a:latin typeface="Calibri"/>
                <a:ea typeface="DejaVu Sans"/>
              </a:rPr>
              <a:t>Alternatīvas strīdu izskatīšanas </a:t>
            </a:r>
            <a:r>
              <a:rPr lang="lv-LV" sz="3200" b="1" strike="noStrike" spc="-1" dirty="0" smtClean="0">
                <a:solidFill>
                  <a:srgbClr val="000000"/>
                </a:solidFill>
                <a:latin typeface="Calibri"/>
                <a:ea typeface="DejaVu Sans"/>
              </a:rPr>
              <a:t>(ASI) direktīva</a:t>
            </a:r>
            <a:endParaRPr lang="lv-LV" sz="3200" b="0" strike="noStrike" spc="-1" dirty="0">
              <a:latin typeface="arial"/>
            </a:endParaRPr>
          </a:p>
        </p:txBody>
      </p:sp>
      <p:sp>
        <p:nvSpPr>
          <p:cNvPr id="469"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470" name="CustomShape 4"/>
          <p:cNvSpPr/>
          <p:nvPr/>
        </p:nvSpPr>
        <p:spPr>
          <a:xfrm>
            <a:off x="978480" y="1415880"/>
            <a:ext cx="10794960" cy="5437080"/>
          </a:xfrm>
          <a:prstGeom prst="rect">
            <a:avLst/>
          </a:prstGeom>
          <a:noFill/>
          <a:ln>
            <a:noFill/>
          </a:ln>
        </p:spPr>
        <p:style>
          <a:lnRef idx="0">
            <a:scrgbClr r="0" g="0" b="0"/>
          </a:lnRef>
          <a:fillRef idx="0">
            <a:scrgbClr r="0" g="0" b="0"/>
          </a:fillRef>
          <a:effectRef idx="0">
            <a:scrgbClr r="0" g="0" b="0"/>
          </a:effectRef>
          <a:fontRef idx="minor"/>
        </p:style>
      </p:sp>
      <p:graphicFrame>
        <p:nvGraphicFramePr>
          <p:cNvPr id="471" name="Table 5"/>
          <p:cNvGraphicFramePr/>
          <p:nvPr/>
        </p:nvGraphicFramePr>
        <p:xfrm>
          <a:off x="865800" y="1369800"/>
          <a:ext cx="10401480" cy="5447376"/>
        </p:xfrm>
        <a:graphic>
          <a:graphicData uri="http://schemas.openxmlformats.org/drawingml/2006/table">
            <a:tbl>
              <a:tblPr/>
              <a:tblGrid>
                <a:gridCol w="4735080">
                  <a:extLst>
                    <a:ext uri="{9D8B030D-6E8A-4147-A177-3AD203B41FA5}">
                      <a16:colId xmlns:a16="http://schemas.microsoft.com/office/drawing/2014/main" val="20000"/>
                    </a:ext>
                  </a:extLst>
                </a:gridCol>
                <a:gridCol w="5666400">
                  <a:extLst>
                    <a:ext uri="{9D8B030D-6E8A-4147-A177-3AD203B41FA5}">
                      <a16:colId xmlns:a16="http://schemas.microsoft.com/office/drawing/2014/main" val="20001"/>
                    </a:ext>
                  </a:extLst>
                </a:gridCol>
              </a:tblGrid>
              <a:tr h="1570320">
                <a:tc>
                  <a:txBody>
                    <a:bodyPr/>
                    <a:lstStyle/>
                    <a:p>
                      <a:pPr algn="ctr">
                        <a:lnSpc>
                          <a:spcPct val="100000"/>
                        </a:lnSpc>
                      </a:pPr>
                      <a:r>
                        <a:rPr lang="lv-LV" sz="2800" b="1" strike="noStrike" spc="-1">
                          <a:latin typeface="Colibri"/>
                        </a:rPr>
                        <a:t>Direktīvas saturs</a:t>
                      </a:r>
                      <a:endParaRPr lang="lv-LV" sz="2800" b="0" strike="noStrike" spc="-1">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gn="ctr">
                        <a:lnSpc>
                          <a:spcPct val="100000"/>
                        </a:lnSpc>
                      </a:pPr>
                      <a:r>
                        <a:rPr lang="lv-LV" sz="2800" b="1" strike="noStrike" spc="-1">
                          <a:latin typeface="Colibri"/>
                        </a:rPr>
                        <a:t>Ieviešana Latvijā</a:t>
                      </a:r>
                      <a:endParaRPr lang="lv-LV" sz="2800" b="0" strike="noStrike" spc="-1">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extLst>
                  <a:ext uri="{0D108BD9-81ED-4DB2-BD59-A6C34878D82A}">
                    <a16:rowId xmlns:a16="http://schemas.microsoft.com/office/drawing/2014/main" val="10000"/>
                  </a:ext>
                </a:extLst>
              </a:tr>
              <a:tr h="3822840">
                <a:tc>
                  <a:txBody>
                    <a:bodyPr/>
                    <a:lstStyle/>
                    <a:p>
                      <a:pPr marL="216000" indent="-212040">
                        <a:lnSpc>
                          <a:spcPct val="115000"/>
                        </a:lnSpc>
                        <a:buClr>
                          <a:srgbClr val="000000"/>
                        </a:buClr>
                        <a:buSzPct val="45000"/>
                        <a:buFont typeface="Wingdings" charset="2"/>
                        <a:buChar char=""/>
                      </a:pPr>
                      <a:r>
                        <a:rPr lang="lv-LV" sz="2400" b="0" strike="noStrike" spc="-1">
                          <a:solidFill>
                            <a:srgbClr val="000000"/>
                          </a:solidFill>
                          <a:latin typeface="Calibri"/>
                          <a:ea typeface="DejaVu Sans"/>
                        </a:rPr>
                        <a:t>Dalībvalstu pienākums izveidot ASI vienību patērētāju strīdu risināšanai</a:t>
                      </a:r>
                      <a:endParaRPr lang="lv-LV" sz="2400" b="0" strike="noStrike" spc="-1">
                        <a:latin typeface="arial"/>
                      </a:endParaRPr>
                    </a:p>
                    <a:p>
                      <a:pPr marL="216000" indent="-212040">
                        <a:lnSpc>
                          <a:spcPct val="115000"/>
                        </a:lnSpc>
                        <a:buClr>
                          <a:srgbClr val="000000"/>
                        </a:buClr>
                        <a:buSzPct val="45000"/>
                        <a:buFont typeface="Wingdings" charset="2"/>
                        <a:buChar char=""/>
                      </a:pPr>
                      <a:r>
                        <a:rPr lang="lv-LV" sz="2400" b="0" strike="noStrike" spc="-1">
                          <a:solidFill>
                            <a:srgbClr val="000000"/>
                          </a:solidFill>
                          <a:latin typeface="Calibri"/>
                          <a:ea typeface="DejaVu Sans"/>
                        </a:rPr>
                        <a:t>ASI vienību kvalitātes kritēriji</a:t>
                      </a:r>
                      <a:endParaRPr lang="lv-LV" sz="2400" b="0" strike="noStrike" spc="-1">
                        <a:latin typeface="arial"/>
                      </a:endParaRPr>
                    </a:p>
                    <a:p>
                      <a:pPr marL="216000" indent="-212040">
                        <a:lnSpc>
                          <a:spcPct val="115000"/>
                        </a:lnSpc>
                        <a:buClr>
                          <a:srgbClr val="000000"/>
                        </a:buClr>
                        <a:buSzPct val="45000"/>
                        <a:buFont typeface="Wingdings" charset="2"/>
                        <a:buChar char=""/>
                      </a:pPr>
                      <a:r>
                        <a:rPr lang="lv-LV" sz="2400" b="0" strike="noStrike" spc="-1">
                          <a:solidFill>
                            <a:srgbClr val="000000"/>
                          </a:solidFill>
                          <a:latin typeface="Calibri"/>
                          <a:ea typeface="DejaVu Sans"/>
                        </a:rPr>
                        <a:t>Informēšanas prasības tirgotājiem attiecībā uz ASI</a:t>
                      </a:r>
                      <a:endParaRPr lang="lv-LV" sz="2400" b="0" strike="noStrike" spc="-1">
                        <a:latin typeface="arial"/>
                      </a:endParaRPr>
                    </a:p>
                    <a:p>
                      <a:pPr marL="216000" indent="-212040">
                        <a:lnSpc>
                          <a:spcPct val="115000"/>
                        </a:lnSpc>
                        <a:buClr>
                          <a:srgbClr val="000000"/>
                        </a:buClr>
                        <a:buSzPct val="45000"/>
                        <a:buFont typeface="Wingdings" charset="2"/>
                        <a:buChar char=""/>
                      </a:pPr>
                      <a:r>
                        <a:rPr lang="lv-LV" sz="2400" b="0" strike="noStrike" spc="-1">
                          <a:solidFill>
                            <a:srgbClr val="000000"/>
                          </a:solidFill>
                          <a:latin typeface="Calibri"/>
                          <a:ea typeface="DejaVu Sans"/>
                        </a:rPr>
                        <a:t>Kvalificētu ASI vienību saraksti katrā dalībvalstī</a:t>
                      </a:r>
                      <a:endParaRPr lang="lv-LV" sz="2400" b="0" strike="noStrike" spc="-1">
                        <a:latin typeface="arial"/>
                      </a:endParaRPr>
                    </a:p>
                    <a:p>
                      <a:pPr marL="216000" indent="-212040">
                        <a:lnSpc>
                          <a:spcPct val="115000"/>
                        </a:lnSpc>
                        <a:buClr>
                          <a:srgbClr val="000000"/>
                        </a:buClr>
                        <a:buSzPct val="45000"/>
                        <a:buFont typeface="Wingdings" charset="2"/>
                        <a:buChar char=""/>
                      </a:pPr>
                      <a:r>
                        <a:rPr lang="lv-LV" sz="2400" b="0" strike="noStrike" spc="-1">
                          <a:solidFill>
                            <a:srgbClr val="000000"/>
                          </a:solidFill>
                          <a:latin typeface="Calibri"/>
                          <a:ea typeface="DejaVu Sans"/>
                        </a:rPr>
                        <a:t>Minimālā saskaņošana</a:t>
                      </a:r>
                      <a:endParaRPr lang="lv-LV" sz="2400" b="0" strike="noStrike" spc="-1">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marL="216000" indent="-213840">
                        <a:lnSpc>
                          <a:spcPct val="100000"/>
                        </a:lnSpc>
                        <a:spcAft>
                          <a:spcPts val="850"/>
                        </a:spcAft>
                        <a:buClr>
                          <a:srgbClr val="000000"/>
                        </a:buClr>
                        <a:buFont typeface="StarSymbol"/>
                        <a:buAutoNum type="arabicPeriod"/>
                      </a:pPr>
                      <a:r>
                        <a:rPr lang="lv-LV" sz="2400" b="0" strike="noStrike" spc="-1">
                          <a:solidFill>
                            <a:srgbClr val="000000"/>
                          </a:solidFill>
                          <a:latin typeface="Calibri"/>
                          <a:ea typeface="DejaVu Sans"/>
                        </a:rPr>
                        <a:t> Patērētāju ārpustiesas strīdu risinātāju likums</a:t>
                      </a:r>
                      <a:endParaRPr lang="lv-LV" sz="2400" b="0" strike="noStrike" spc="-1">
                        <a:latin typeface="arial"/>
                      </a:endParaRPr>
                    </a:p>
                    <a:p>
                      <a:pPr marL="216000" indent="-213840">
                        <a:lnSpc>
                          <a:spcPct val="100000"/>
                        </a:lnSpc>
                        <a:spcAft>
                          <a:spcPts val="850"/>
                        </a:spcAft>
                        <a:buClr>
                          <a:srgbClr val="000000"/>
                        </a:buClr>
                        <a:buFont typeface="StarSymbol"/>
                        <a:buAutoNum type="arabicPeriod"/>
                      </a:pPr>
                      <a:r>
                        <a:rPr lang="lv-LV" sz="2400" b="0" strike="noStrike" spc="-1">
                          <a:solidFill>
                            <a:srgbClr val="000000"/>
                          </a:solidFill>
                          <a:latin typeface="Calibri"/>
                          <a:ea typeface="DejaVu Sans"/>
                        </a:rPr>
                        <a:t> Patērētāju tiesību aizsardzības likums:  izveido galveno ASI vienību Latvijā t.i. Patērētāju strīdu risināšanas komisiju</a:t>
                      </a:r>
                      <a:endParaRPr lang="lv-LV" sz="2400" b="0" strike="noStrike" spc="-1">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1"/>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 name="CustomShape 1"/>
          <p:cNvSpPr/>
          <p:nvPr/>
        </p:nvSpPr>
        <p:spPr>
          <a:xfrm rot="16200000">
            <a:off x="-3151440" y="3162600"/>
            <a:ext cx="6852600" cy="53820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473" name="Picture 6"/>
          <p:cNvPicPr/>
          <p:nvPr/>
        </p:nvPicPr>
        <p:blipFill>
          <a:blip r:embed="rId3"/>
          <a:stretch/>
        </p:blipFill>
        <p:spPr>
          <a:xfrm>
            <a:off x="0" y="6240240"/>
            <a:ext cx="547560" cy="612000"/>
          </a:xfrm>
          <a:prstGeom prst="rect">
            <a:avLst/>
          </a:prstGeom>
          <a:ln>
            <a:noFill/>
          </a:ln>
        </p:spPr>
      </p:pic>
      <p:sp>
        <p:nvSpPr>
          <p:cNvPr id="474" name="CustomShape 2"/>
          <p:cNvSpPr/>
          <p:nvPr/>
        </p:nvSpPr>
        <p:spPr>
          <a:xfrm>
            <a:off x="978480" y="256680"/>
            <a:ext cx="10794240" cy="7988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Kas nav patērētāju ASI?</a:t>
            </a:r>
            <a:endParaRPr lang="lv-LV" sz="3200" b="0" strike="noStrike" spc="-1">
              <a:latin typeface="arial"/>
            </a:endParaRPr>
          </a:p>
        </p:txBody>
      </p:sp>
      <p:sp>
        <p:nvSpPr>
          <p:cNvPr id="475"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476" name="CustomShape 4"/>
          <p:cNvSpPr/>
          <p:nvPr/>
        </p:nvSpPr>
        <p:spPr>
          <a:xfrm>
            <a:off x="978480" y="1415880"/>
            <a:ext cx="10794960" cy="5437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r>
              <a:rPr lang="lv-LV" sz="2800" b="0" strike="noStrike" spc="-1" dirty="0">
                <a:solidFill>
                  <a:srgbClr val="000000"/>
                </a:solidFill>
                <a:latin typeface="Calibri"/>
                <a:ea typeface="DejaVu Sans"/>
              </a:rPr>
              <a:t>Patērētāju ASI neietver:</a:t>
            </a:r>
            <a:endParaRPr lang="lv-LV" sz="2800" b="0" strike="noStrike" spc="-1" dirty="0">
              <a:latin typeface="arial"/>
            </a:endParaRPr>
          </a:p>
          <a:p>
            <a:pPr marL="216000" indent="-213840">
              <a:lnSpc>
                <a:spcPct val="100000"/>
              </a:lnSpc>
              <a:spcAft>
                <a:spcPts val="850"/>
              </a:spcAft>
              <a:buClr>
                <a:srgbClr val="000000"/>
              </a:buClr>
              <a:buSzPct val="45000"/>
              <a:buFont typeface="Wingdings" charset="2"/>
              <a:buChar char=""/>
            </a:pPr>
            <a:r>
              <a:rPr lang="lv-LV" sz="2800" b="0" strike="noStrike" spc="-1" dirty="0">
                <a:solidFill>
                  <a:srgbClr val="000000"/>
                </a:solidFill>
                <a:latin typeface="Calibri"/>
                <a:ea typeface="DejaVu Sans"/>
              </a:rPr>
              <a:t>strīdus starp tirgotājiem</a:t>
            </a:r>
            <a:endParaRPr lang="lv-LV" sz="2800" b="0" strike="noStrike" spc="-1" dirty="0">
              <a:latin typeface="arial"/>
            </a:endParaRPr>
          </a:p>
          <a:p>
            <a:pPr marL="216000" indent="-213840">
              <a:lnSpc>
                <a:spcPct val="100000"/>
              </a:lnSpc>
              <a:spcAft>
                <a:spcPts val="850"/>
              </a:spcAft>
              <a:buClr>
                <a:srgbClr val="000000"/>
              </a:buClr>
              <a:buSzPct val="45000"/>
              <a:buFont typeface="Wingdings" charset="2"/>
              <a:buChar char=""/>
            </a:pPr>
            <a:r>
              <a:rPr lang="lv-LV" sz="2800" b="0" strike="noStrike" spc="-1" dirty="0">
                <a:solidFill>
                  <a:srgbClr val="000000"/>
                </a:solidFill>
                <a:latin typeface="Calibri"/>
                <a:ea typeface="DejaVu Sans"/>
              </a:rPr>
              <a:t>procedūras kuras uzsāk tirgotājs pret patērētāju</a:t>
            </a:r>
            <a:endParaRPr lang="lv-LV" sz="2800" b="0" strike="noStrike" spc="-1" dirty="0">
              <a:latin typeface="arial"/>
            </a:endParaRPr>
          </a:p>
          <a:p>
            <a:pPr marL="216000" indent="-213840">
              <a:lnSpc>
                <a:spcPct val="100000"/>
              </a:lnSpc>
              <a:spcAft>
                <a:spcPts val="850"/>
              </a:spcAft>
              <a:buClr>
                <a:srgbClr val="000000"/>
              </a:buClr>
              <a:buSzPct val="45000"/>
              <a:buFont typeface="Wingdings" charset="2"/>
              <a:buChar char=""/>
            </a:pPr>
            <a:r>
              <a:rPr lang="lv-LV" sz="2800" b="0" strike="noStrike" spc="-1" dirty="0">
                <a:solidFill>
                  <a:srgbClr val="000000"/>
                </a:solidFill>
                <a:latin typeface="Calibri"/>
                <a:ea typeface="DejaVu Sans"/>
              </a:rPr>
              <a:t>procedūras patērētāju sūdzību izskatīšanai, kuras uztur tirgotāji</a:t>
            </a:r>
            <a:endParaRPr lang="lv-LV" sz="2800" b="0" strike="noStrike" spc="-1" dirty="0">
              <a:latin typeface="arial"/>
            </a:endParaRPr>
          </a:p>
          <a:p>
            <a:pPr marL="216000" indent="-213840">
              <a:lnSpc>
                <a:spcPct val="100000"/>
              </a:lnSpc>
              <a:spcAft>
                <a:spcPts val="850"/>
              </a:spcAft>
              <a:buClr>
                <a:srgbClr val="000000"/>
              </a:buClr>
              <a:buSzPct val="45000"/>
              <a:buFont typeface="Wingdings" charset="2"/>
              <a:buChar char=""/>
            </a:pPr>
            <a:r>
              <a:rPr lang="lv-LV" sz="2800" b="0" strike="noStrike" spc="-1" dirty="0">
                <a:solidFill>
                  <a:srgbClr val="000000"/>
                </a:solidFill>
                <a:latin typeface="Calibri"/>
                <a:ea typeface="DejaVu Sans"/>
              </a:rPr>
              <a:t>tiešas pārrunas starp patērētāju un tirgotāju</a:t>
            </a:r>
            <a:endParaRPr lang="lv-LV" sz="2800" b="0" strike="noStrike" spc="-1" dirty="0">
              <a:latin typeface="arial"/>
            </a:endParaRPr>
          </a:p>
          <a:p>
            <a:pPr marL="216000" indent="-213840">
              <a:lnSpc>
                <a:spcPct val="100000"/>
              </a:lnSpc>
              <a:spcAft>
                <a:spcPts val="850"/>
              </a:spcAft>
              <a:buClr>
                <a:srgbClr val="000000"/>
              </a:buClr>
              <a:buSzPct val="45000"/>
              <a:buFont typeface="Wingdings" charset="2"/>
              <a:buChar char=""/>
            </a:pPr>
            <a:r>
              <a:rPr lang="lv-LV" sz="2800" b="0" strike="noStrike" spc="-1" dirty="0">
                <a:solidFill>
                  <a:srgbClr val="000000"/>
                </a:solidFill>
                <a:latin typeface="Calibri"/>
                <a:ea typeface="DejaVu Sans"/>
              </a:rPr>
              <a:t>tiesneša mēģinājumi panākt izlīgumu tiesvedības gaitā</a:t>
            </a:r>
            <a:endParaRPr lang="lv-LV" sz="28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7" name="CustomShape 1"/>
          <p:cNvSpPr/>
          <p:nvPr/>
        </p:nvSpPr>
        <p:spPr>
          <a:xfrm rot="16200000">
            <a:off x="-3151440" y="3162600"/>
            <a:ext cx="6852600" cy="53820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478" name="Picture 6"/>
          <p:cNvPicPr/>
          <p:nvPr/>
        </p:nvPicPr>
        <p:blipFill>
          <a:blip r:embed="rId3"/>
          <a:stretch/>
        </p:blipFill>
        <p:spPr>
          <a:xfrm>
            <a:off x="0" y="6240240"/>
            <a:ext cx="547560" cy="612000"/>
          </a:xfrm>
          <a:prstGeom prst="rect">
            <a:avLst/>
          </a:prstGeom>
          <a:ln>
            <a:noFill/>
          </a:ln>
        </p:spPr>
      </p:pic>
      <p:sp>
        <p:nvSpPr>
          <p:cNvPr id="479" name="CustomShape 2"/>
          <p:cNvSpPr/>
          <p:nvPr/>
        </p:nvSpPr>
        <p:spPr>
          <a:xfrm>
            <a:off x="978480" y="256680"/>
            <a:ext cx="10794240" cy="7988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Kvalitātes prasības ASI vienībām</a:t>
            </a:r>
            <a:endParaRPr lang="lv-LV" sz="3200" b="0" strike="noStrike" spc="-1">
              <a:latin typeface="arial"/>
            </a:endParaRPr>
          </a:p>
        </p:txBody>
      </p:sp>
      <p:sp>
        <p:nvSpPr>
          <p:cNvPr id="480"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481" name="CustomShape 4"/>
          <p:cNvSpPr/>
          <p:nvPr/>
        </p:nvSpPr>
        <p:spPr>
          <a:xfrm>
            <a:off x="978480" y="1631880"/>
            <a:ext cx="10794960" cy="5437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100000"/>
              </a:lnSpc>
              <a:spcAft>
                <a:spcPts val="850"/>
              </a:spcAft>
              <a:buClr>
                <a:srgbClr val="000000"/>
              </a:buClr>
              <a:buSzPct val="45000"/>
              <a:buFont typeface="Wingdings" charset="2"/>
              <a:buChar char=""/>
            </a:pPr>
            <a:r>
              <a:rPr lang="lv-LV" sz="3200" b="0" strike="noStrike" spc="-1" dirty="0">
                <a:solidFill>
                  <a:srgbClr val="000000"/>
                </a:solidFill>
                <a:latin typeface="Calibri"/>
                <a:ea typeface="DejaVu Sans"/>
              </a:rPr>
              <a:t>Kompetence</a:t>
            </a:r>
            <a:endParaRPr lang="lv-LV" sz="3200" b="0" strike="noStrike" spc="-1" dirty="0">
              <a:latin typeface="arial"/>
            </a:endParaRPr>
          </a:p>
          <a:p>
            <a:pPr marL="216000" indent="-213840">
              <a:lnSpc>
                <a:spcPct val="100000"/>
              </a:lnSpc>
              <a:spcAft>
                <a:spcPts val="850"/>
              </a:spcAft>
              <a:buClr>
                <a:srgbClr val="000000"/>
              </a:buClr>
              <a:buSzPct val="45000"/>
              <a:buFont typeface="Wingdings" charset="2"/>
              <a:buChar char=""/>
            </a:pPr>
            <a:r>
              <a:rPr lang="lv-LV" sz="3200" b="0" strike="noStrike" spc="-1" dirty="0">
                <a:solidFill>
                  <a:srgbClr val="000000"/>
                </a:solidFill>
                <a:latin typeface="Calibri"/>
                <a:ea typeface="DejaVu Sans"/>
              </a:rPr>
              <a:t>Neatkarība</a:t>
            </a:r>
            <a:endParaRPr lang="lv-LV" sz="3200" b="0" strike="noStrike" spc="-1" dirty="0">
              <a:latin typeface="arial"/>
            </a:endParaRPr>
          </a:p>
          <a:p>
            <a:pPr marL="216000" indent="-213840">
              <a:lnSpc>
                <a:spcPct val="100000"/>
              </a:lnSpc>
              <a:spcAft>
                <a:spcPts val="850"/>
              </a:spcAft>
              <a:buClr>
                <a:srgbClr val="000000"/>
              </a:buClr>
              <a:buSzPct val="45000"/>
              <a:buFont typeface="Wingdings" charset="2"/>
              <a:buChar char=""/>
            </a:pPr>
            <a:r>
              <a:rPr lang="lv-LV" sz="3200" b="0" strike="noStrike" spc="-1" dirty="0">
                <a:solidFill>
                  <a:srgbClr val="000000"/>
                </a:solidFill>
                <a:latin typeface="Calibri"/>
                <a:ea typeface="DejaVu Sans"/>
              </a:rPr>
              <a:t>Objektivitāte</a:t>
            </a:r>
            <a:endParaRPr lang="lv-LV" sz="3200" b="0" strike="noStrike" spc="-1" dirty="0">
              <a:latin typeface="arial"/>
            </a:endParaRPr>
          </a:p>
          <a:p>
            <a:pPr marL="216000" indent="-213840">
              <a:lnSpc>
                <a:spcPct val="100000"/>
              </a:lnSpc>
              <a:spcAft>
                <a:spcPts val="850"/>
              </a:spcAft>
              <a:buClr>
                <a:srgbClr val="000000"/>
              </a:buClr>
              <a:buSzPct val="45000"/>
              <a:buFont typeface="Wingdings" charset="2"/>
              <a:buChar char=""/>
            </a:pPr>
            <a:r>
              <a:rPr lang="lv-LV" sz="3200" b="0" strike="noStrike" spc="-1" dirty="0" err="1">
                <a:solidFill>
                  <a:srgbClr val="000000"/>
                </a:solidFill>
                <a:latin typeface="Calibri"/>
                <a:ea typeface="DejaVu Sans"/>
              </a:rPr>
              <a:t>Pārredzamība</a:t>
            </a:r>
            <a:endParaRPr lang="lv-LV" sz="3200" b="0" strike="noStrike" spc="-1" dirty="0">
              <a:latin typeface="arial"/>
            </a:endParaRPr>
          </a:p>
          <a:p>
            <a:pPr marL="216000" indent="-213840">
              <a:lnSpc>
                <a:spcPct val="100000"/>
              </a:lnSpc>
              <a:spcAft>
                <a:spcPts val="850"/>
              </a:spcAft>
              <a:buClr>
                <a:srgbClr val="000000"/>
              </a:buClr>
              <a:buSzPct val="45000"/>
              <a:buFont typeface="Wingdings" charset="2"/>
              <a:buChar char=""/>
            </a:pPr>
            <a:r>
              <a:rPr lang="lv-LV" sz="3200" b="0" strike="noStrike" spc="-1" dirty="0">
                <a:solidFill>
                  <a:srgbClr val="000000"/>
                </a:solidFill>
                <a:latin typeface="Calibri"/>
                <a:ea typeface="DejaVu Sans"/>
              </a:rPr>
              <a:t>Efektivitāte</a:t>
            </a:r>
            <a:endParaRPr lang="lv-LV" sz="3200" b="0" strike="noStrike" spc="-1" dirty="0">
              <a:latin typeface="arial"/>
            </a:endParaRPr>
          </a:p>
          <a:p>
            <a:pPr marL="216000" indent="-213840">
              <a:lnSpc>
                <a:spcPct val="100000"/>
              </a:lnSpc>
              <a:spcAft>
                <a:spcPts val="850"/>
              </a:spcAft>
              <a:buClr>
                <a:srgbClr val="000000"/>
              </a:buClr>
              <a:buSzPct val="45000"/>
              <a:buFont typeface="Wingdings" charset="2"/>
              <a:buChar char=""/>
            </a:pPr>
            <a:r>
              <a:rPr lang="lv-LV" sz="3200" b="0" strike="noStrike" spc="-1" dirty="0">
                <a:solidFill>
                  <a:srgbClr val="000000"/>
                </a:solidFill>
                <a:latin typeface="Calibri"/>
                <a:ea typeface="DejaVu Sans"/>
              </a:rPr>
              <a:t>Taisnīgums</a:t>
            </a:r>
            <a:endParaRPr lang="lv-LV" sz="3200" b="0" strike="noStrike" spc="-1" dirty="0">
              <a:latin typeface="arial"/>
            </a:endParaRPr>
          </a:p>
          <a:p>
            <a:pPr marL="216000" indent="-213840">
              <a:lnSpc>
                <a:spcPct val="100000"/>
              </a:lnSpc>
              <a:spcAft>
                <a:spcPts val="850"/>
              </a:spcAft>
              <a:buClr>
                <a:srgbClr val="000000"/>
              </a:buClr>
              <a:buSzPct val="45000"/>
              <a:buFont typeface="Wingdings" charset="2"/>
              <a:buChar char=""/>
            </a:pPr>
            <a:r>
              <a:rPr lang="lv-LV" sz="3200" b="0" strike="noStrike" spc="-1" dirty="0">
                <a:solidFill>
                  <a:srgbClr val="000000"/>
                </a:solidFill>
                <a:latin typeface="Calibri"/>
                <a:ea typeface="DejaVu Sans"/>
              </a:rPr>
              <a:t>Brīvība</a:t>
            </a:r>
            <a:endParaRPr lang="lv-LV" sz="3200" b="0" strike="noStrike" spc="-1" dirty="0">
              <a:latin typeface="arial"/>
            </a:endParaRPr>
          </a:p>
          <a:p>
            <a:pPr marL="216000" indent="-213840">
              <a:lnSpc>
                <a:spcPct val="100000"/>
              </a:lnSpc>
              <a:spcAft>
                <a:spcPts val="850"/>
              </a:spcAft>
              <a:buClr>
                <a:srgbClr val="000000"/>
              </a:buClr>
              <a:buSzPct val="45000"/>
              <a:buFont typeface="Wingdings" charset="2"/>
              <a:buChar char=""/>
            </a:pPr>
            <a:r>
              <a:rPr lang="lv-LV" sz="3200" b="0" strike="noStrike" spc="-1">
                <a:solidFill>
                  <a:srgbClr val="000000"/>
                </a:solidFill>
                <a:latin typeface="Calibri"/>
                <a:ea typeface="DejaVu Sans"/>
              </a:rPr>
              <a:t>Likumīgums</a:t>
            </a:r>
            <a:endParaRPr lang="lv-LV" sz="3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 name="CustomShape 1"/>
          <p:cNvSpPr/>
          <p:nvPr/>
        </p:nvSpPr>
        <p:spPr>
          <a:xfrm rot="16200000">
            <a:off x="-3151440" y="3162600"/>
            <a:ext cx="6852600" cy="53820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493" name="Picture 6"/>
          <p:cNvPicPr/>
          <p:nvPr/>
        </p:nvPicPr>
        <p:blipFill>
          <a:blip r:embed="rId3"/>
          <a:stretch/>
        </p:blipFill>
        <p:spPr>
          <a:xfrm>
            <a:off x="0" y="6240240"/>
            <a:ext cx="547560" cy="612000"/>
          </a:xfrm>
          <a:prstGeom prst="rect">
            <a:avLst/>
          </a:prstGeom>
          <a:ln>
            <a:noFill/>
          </a:ln>
        </p:spPr>
      </p:pic>
      <p:sp>
        <p:nvSpPr>
          <p:cNvPr id="494" name="CustomShape 2"/>
          <p:cNvSpPr/>
          <p:nvPr/>
        </p:nvSpPr>
        <p:spPr>
          <a:xfrm>
            <a:off x="978480" y="256680"/>
            <a:ext cx="10794240" cy="7988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5. problēma – Pārrobežu pārkāpumi</a:t>
            </a:r>
            <a:endParaRPr lang="lv-LV" sz="3200" b="0" strike="noStrike" spc="-1">
              <a:latin typeface="arial"/>
            </a:endParaRPr>
          </a:p>
        </p:txBody>
      </p:sp>
      <p:sp>
        <p:nvSpPr>
          <p:cNvPr id="495"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496" name="CustomShape 4"/>
          <p:cNvSpPr/>
          <p:nvPr/>
        </p:nvSpPr>
        <p:spPr>
          <a:xfrm>
            <a:off x="936000" y="2736000"/>
            <a:ext cx="10794960" cy="153288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ctr">
              <a:lnSpc>
                <a:spcPct val="150000"/>
              </a:lnSpc>
            </a:pPr>
            <a:r>
              <a:rPr lang="lv-LV" sz="2400" b="0" i="1" strike="noStrike" spc="-1">
                <a:solidFill>
                  <a:srgbClr val="000000"/>
                </a:solidFill>
                <a:latin typeface="Calibri"/>
                <a:ea typeface="DejaVu Sans"/>
              </a:rPr>
              <a:t>Dalībvalstu patērētāju tiesību aizsardzības iestādes ir tiesīgas darboties tikai savas valsts robežās. Tomēr, dažreiz pārkāpumi skar patērētājus no vairākām dalībvalstīm.</a:t>
            </a:r>
            <a:endParaRPr lang="lv-LV" sz="24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 name="CustomShape 1"/>
          <p:cNvSpPr/>
          <p:nvPr/>
        </p:nvSpPr>
        <p:spPr>
          <a:xfrm rot="16200000">
            <a:off x="-3151440" y="3162600"/>
            <a:ext cx="6852600" cy="53820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498" name="Picture 6"/>
          <p:cNvPicPr/>
          <p:nvPr/>
        </p:nvPicPr>
        <p:blipFill>
          <a:blip r:embed="rId3"/>
          <a:stretch/>
        </p:blipFill>
        <p:spPr>
          <a:xfrm>
            <a:off x="0" y="6240240"/>
            <a:ext cx="547560" cy="612000"/>
          </a:xfrm>
          <a:prstGeom prst="rect">
            <a:avLst/>
          </a:prstGeom>
          <a:ln>
            <a:noFill/>
          </a:ln>
        </p:spPr>
      </p:pic>
      <p:sp>
        <p:nvSpPr>
          <p:cNvPr id="499" name="CustomShape 2"/>
          <p:cNvSpPr/>
          <p:nvPr/>
        </p:nvSpPr>
        <p:spPr>
          <a:xfrm>
            <a:off x="978480" y="256680"/>
            <a:ext cx="10794240" cy="7988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Risinājums 5. problēmai</a:t>
            </a:r>
            <a:endParaRPr lang="lv-LV" sz="3200" b="0" strike="noStrike" spc="-1">
              <a:latin typeface="arial"/>
            </a:endParaRPr>
          </a:p>
        </p:txBody>
      </p:sp>
      <p:sp>
        <p:nvSpPr>
          <p:cNvPr id="500"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501" name="CustomShape 4"/>
          <p:cNvSpPr/>
          <p:nvPr/>
        </p:nvSpPr>
        <p:spPr>
          <a:xfrm>
            <a:off x="936000" y="2736000"/>
            <a:ext cx="10794960" cy="153288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ctr">
              <a:lnSpc>
                <a:spcPct val="150000"/>
              </a:lnSpc>
            </a:pPr>
            <a:r>
              <a:rPr lang="lv-LV" sz="2400" b="0" i="1" strike="noStrike" spc="-1">
                <a:solidFill>
                  <a:srgbClr val="000000"/>
                </a:solidFill>
                <a:latin typeface="Calibri"/>
                <a:ea typeface="DejaVu Sans"/>
              </a:rPr>
              <a:t>Izveidot efektīvu un iedarbīgu tiesību īstenošanas mehānismu dažādu dalībvalstu iestādēm.</a:t>
            </a:r>
            <a:endParaRPr lang="lv-LV" sz="24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 name="CustomShape 1"/>
          <p:cNvSpPr/>
          <p:nvPr/>
        </p:nvSpPr>
        <p:spPr>
          <a:xfrm rot="16200000">
            <a:off x="-3151440" y="3162600"/>
            <a:ext cx="6852600" cy="53820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503" name="Picture 6"/>
          <p:cNvPicPr/>
          <p:nvPr/>
        </p:nvPicPr>
        <p:blipFill>
          <a:blip r:embed="rId3"/>
          <a:stretch/>
        </p:blipFill>
        <p:spPr>
          <a:xfrm>
            <a:off x="0" y="6240240"/>
            <a:ext cx="547560" cy="612000"/>
          </a:xfrm>
          <a:prstGeom prst="rect">
            <a:avLst/>
          </a:prstGeom>
          <a:ln>
            <a:noFill/>
          </a:ln>
        </p:spPr>
      </p:pic>
      <p:sp>
        <p:nvSpPr>
          <p:cNvPr id="504" name="CustomShape 2"/>
          <p:cNvSpPr/>
          <p:nvPr/>
        </p:nvSpPr>
        <p:spPr>
          <a:xfrm>
            <a:off x="978480" y="256680"/>
            <a:ext cx="10794240" cy="7988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Regula par sadarbību patērētāju aizsardzības jomā</a:t>
            </a:r>
            <a:endParaRPr lang="lv-LV" sz="3200" b="0" strike="noStrike" spc="-1">
              <a:latin typeface="arial"/>
            </a:endParaRPr>
          </a:p>
        </p:txBody>
      </p:sp>
      <p:sp>
        <p:nvSpPr>
          <p:cNvPr id="505"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506" name="CustomShape 4"/>
          <p:cNvSpPr/>
          <p:nvPr/>
        </p:nvSpPr>
        <p:spPr>
          <a:xfrm>
            <a:off x="978480" y="1415880"/>
            <a:ext cx="10794960" cy="5437080"/>
          </a:xfrm>
          <a:prstGeom prst="rect">
            <a:avLst/>
          </a:prstGeom>
          <a:noFill/>
          <a:ln>
            <a:noFill/>
          </a:ln>
        </p:spPr>
        <p:style>
          <a:lnRef idx="0">
            <a:scrgbClr r="0" g="0" b="0"/>
          </a:lnRef>
          <a:fillRef idx="0">
            <a:scrgbClr r="0" g="0" b="0"/>
          </a:fillRef>
          <a:effectRef idx="0">
            <a:scrgbClr r="0" g="0" b="0"/>
          </a:effectRef>
          <a:fontRef idx="minor"/>
        </p:style>
      </p:sp>
      <p:graphicFrame>
        <p:nvGraphicFramePr>
          <p:cNvPr id="507" name="Table 5"/>
          <p:cNvGraphicFramePr/>
          <p:nvPr>
            <p:extLst>
              <p:ext uri="{D42A27DB-BD31-4B8C-83A1-F6EECF244321}">
                <p14:modId xmlns:p14="http://schemas.microsoft.com/office/powerpoint/2010/main" val="3229851009"/>
              </p:ext>
            </p:extLst>
          </p:nvPr>
        </p:nvGraphicFramePr>
        <p:xfrm>
          <a:off x="896220" y="1039513"/>
          <a:ext cx="10401480" cy="6031260"/>
        </p:xfrm>
        <a:graphic>
          <a:graphicData uri="http://schemas.openxmlformats.org/drawingml/2006/table">
            <a:tbl>
              <a:tblPr/>
              <a:tblGrid>
                <a:gridCol w="5191920">
                  <a:extLst>
                    <a:ext uri="{9D8B030D-6E8A-4147-A177-3AD203B41FA5}">
                      <a16:colId xmlns:a16="http://schemas.microsoft.com/office/drawing/2014/main" val="20000"/>
                    </a:ext>
                  </a:extLst>
                </a:gridCol>
                <a:gridCol w="5209560">
                  <a:extLst>
                    <a:ext uri="{9D8B030D-6E8A-4147-A177-3AD203B41FA5}">
                      <a16:colId xmlns:a16="http://schemas.microsoft.com/office/drawing/2014/main" val="20001"/>
                    </a:ext>
                  </a:extLst>
                </a:gridCol>
              </a:tblGrid>
              <a:tr h="1573560">
                <a:tc>
                  <a:txBody>
                    <a:bodyPr/>
                    <a:lstStyle/>
                    <a:p>
                      <a:pPr algn="ctr">
                        <a:lnSpc>
                          <a:spcPct val="100000"/>
                        </a:lnSpc>
                      </a:pPr>
                      <a:r>
                        <a:rPr lang="lv-LV" sz="2800" b="1" strike="noStrike" spc="-1" dirty="0">
                          <a:latin typeface="Colibri"/>
                        </a:rPr>
                        <a:t>Regulas saturs</a:t>
                      </a:r>
                      <a:endParaRPr lang="lv-LV" sz="2800" b="0" strike="noStrike" spc="-1" dirty="0">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gn="ctr">
                        <a:lnSpc>
                          <a:spcPct val="100000"/>
                        </a:lnSpc>
                      </a:pPr>
                      <a:r>
                        <a:rPr lang="lv-LV" sz="2800" b="1" strike="noStrike" spc="-1">
                          <a:latin typeface="Colibri"/>
                        </a:rPr>
                        <a:t>Atbalstošā likumdošana Latvijā</a:t>
                      </a:r>
                      <a:endParaRPr lang="lv-LV" sz="2800" b="0" strike="noStrike" spc="-1">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extLst>
                  <a:ext uri="{0D108BD9-81ED-4DB2-BD59-A6C34878D82A}">
                    <a16:rowId xmlns:a16="http://schemas.microsoft.com/office/drawing/2014/main" val="10000"/>
                  </a:ext>
                </a:extLst>
              </a:tr>
              <a:tr h="3909600">
                <a:tc>
                  <a:txBody>
                    <a:bodyPr/>
                    <a:lstStyle/>
                    <a:p>
                      <a:pPr marL="216000" indent="-213840">
                        <a:lnSpc>
                          <a:spcPct val="100000"/>
                        </a:lnSpc>
                        <a:spcAft>
                          <a:spcPts val="850"/>
                        </a:spcAft>
                        <a:buClr>
                          <a:srgbClr val="000000"/>
                        </a:buClr>
                        <a:buSzPct val="45000"/>
                        <a:buFont typeface="Wingdings" charset="2"/>
                        <a:buChar char=""/>
                      </a:pPr>
                      <a:r>
                        <a:rPr lang="lv-LV" sz="2400" b="0" strike="noStrike" spc="-1">
                          <a:solidFill>
                            <a:srgbClr val="000000"/>
                          </a:solidFill>
                          <a:latin typeface="Calibri"/>
                          <a:ea typeface="DejaVu Sans"/>
                        </a:rPr>
                        <a:t>Ietver pārrobežu pārkāpumus Es teritorijā</a:t>
                      </a:r>
                      <a:endParaRPr lang="lv-LV" sz="2400" b="0" strike="noStrike" spc="-1">
                        <a:latin typeface="arial"/>
                      </a:endParaRPr>
                    </a:p>
                    <a:p>
                      <a:pPr marL="216000" indent="-213840">
                        <a:lnSpc>
                          <a:spcPct val="100000"/>
                        </a:lnSpc>
                        <a:spcAft>
                          <a:spcPts val="850"/>
                        </a:spcAft>
                        <a:buClr>
                          <a:srgbClr val="000000"/>
                        </a:buClr>
                        <a:buSzPct val="45000"/>
                        <a:buFont typeface="Wingdings" charset="2"/>
                        <a:buChar char=""/>
                      </a:pPr>
                      <a:r>
                        <a:rPr lang="lv-LV" sz="2400" b="0" strike="noStrike" spc="-1">
                          <a:solidFill>
                            <a:srgbClr val="000000"/>
                          </a:solidFill>
                          <a:latin typeface="Calibri"/>
                          <a:ea typeface="DejaVu Sans"/>
                        </a:rPr>
                        <a:t>Savstarpējās sadarbības mēhānisms valsts iestādēm</a:t>
                      </a:r>
                      <a:endParaRPr lang="lv-LV" sz="2400" b="0" strike="noStrike" spc="-1">
                        <a:latin typeface="arial"/>
                      </a:endParaRPr>
                    </a:p>
                    <a:p>
                      <a:pPr marL="216000" indent="-213840">
                        <a:lnSpc>
                          <a:spcPct val="100000"/>
                        </a:lnSpc>
                        <a:spcAft>
                          <a:spcPts val="850"/>
                        </a:spcAft>
                        <a:buClr>
                          <a:srgbClr val="000000"/>
                        </a:buClr>
                        <a:buSzPct val="45000"/>
                        <a:buFont typeface="Wingdings" charset="2"/>
                        <a:buChar char=""/>
                      </a:pPr>
                      <a:r>
                        <a:rPr lang="lv-LV" sz="2400" b="0" strike="noStrike" spc="-1">
                          <a:solidFill>
                            <a:srgbClr val="000000"/>
                          </a:solidFill>
                          <a:latin typeface="Calibri"/>
                          <a:ea typeface="DejaVu Sans"/>
                        </a:rPr>
                        <a:t>Dalībvalstu pienākums nodrošināt, lai visām kompetentām iestādēm ir minimālas pilnvaras, kuras nepieciešamas, lai nodrošinātu pienācīgu regulas piemērošanu</a:t>
                      </a:r>
                      <a:endParaRPr lang="lv-LV" sz="2400" b="0" strike="noStrike" spc="-1">
                        <a:latin typeface="arial"/>
                      </a:endParaRPr>
                    </a:p>
                    <a:p>
                      <a:pPr marL="216000" indent="-213840">
                        <a:lnSpc>
                          <a:spcPct val="100000"/>
                        </a:lnSpc>
                        <a:spcAft>
                          <a:spcPts val="850"/>
                        </a:spcAft>
                        <a:buClr>
                          <a:srgbClr val="000000"/>
                        </a:buClr>
                        <a:buSzPct val="45000"/>
                        <a:buFont typeface="Wingdings" charset="2"/>
                        <a:buChar char=""/>
                      </a:pPr>
                      <a:r>
                        <a:rPr lang="lv-LV" sz="2400" b="0" strike="noStrike" spc="-1">
                          <a:solidFill>
                            <a:srgbClr val="000000"/>
                          </a:solidFill>
                          <a:latin typeface="Calibri"/>
                          <a:ea typeface="DejaVu Sans"/>
                        </a:rPr>
                        <a:t>Tiek piemērota kopš 2020.gada 17.janvāra</a:t>
                      </a:r>
                      <a:endParaRPr lang="lv-LV" sz="2400" b="0" strike="noStrike" spc="-1">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nSpc>
                          <a:spcPct val="100000"/>
                        </a:lnSpc>
                      </a:pPr>
                      <a:r>
                        <a:rPr lang="lv-LV" sz="2400" b="0" strike="noStrike" spc="-1" dirty="0">
                          <a:solidFill>
                            <a:srgbClr val="000000"/>
                          </a:solidFill>
                          <a:latin typeface="Calibri"/>
                          <a:ea typeface="DejaVu Sans"/>
                        </a:rPr>
                        <a:t>Grozījumi Patērētāju tiesību aizsardzības likumā, kas nodrošina, ka Patērētāju tiesību aizsardzības centram būtu pilnvaras atbilstoši regulai</a:t>
                      </a:r>
                      <a:endParaRPr lang="lv-LV" sz="2400" b="0" strike="noStrike" spc="-1" dirty="0">
                        <a:latin typeface="arial"/>
                      </a:endParaRPr>
                    </a:p>
                    <a:p>
                      <a:pPr>
                        <a:lnSpc>
                          <a:spcPct val="100000"/>
                        </a:lnSpc>
                        <a:spcAft>
                          <a:spcPts val="850"/>
                        </a:spcAft>
                      </a:pPr>
                      <a:endParaRPr lang="lv-LV" sz="2400" b="0" strike="noStrike" spc="-1" dirty="0">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1"/>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 name="CustomShape 1"/>
          <p:cNvSpPr/>
          <p:nvPr/>
        </p:nvSpPr>
        <p:spPr>
          <a:xfrm rot="16200000">
            <a:off x="-3151440" y="3162600"/>
            <a:ext cx="6852600" cy="53820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509" name="Picture 6"/>
          <p:cNvPicPr/>
          <p:nvPr/>
        </p:nvPicPr>
        <p:blipFill>
          <a:blip r:embed="rId3"/>
          <a:stretch/>
        </p:blipFill>
        <p:spPr>
          <a:xfrm>
            <a:off x="0" y="6240240"/>
            <a:ext cx="547560" cy="612000"/>
          </a:xfrm>
          <a:prstGeom prst="rect">
            <a:avLst/>
          </a:prstGeom>
          <a:ln>
            <a:noFill/>
          </a:ln>
        </p:spPr>
      </p:pic>
      <p:sp>
        <p:nvSpPr>
          <p:cNvPr id="510" name="CustomShape 2"/>
          <p:cNvSpPr/>
          <p:nvPr/>
        </p:nvSpPr>
        <p:spPr>
          <a:xfrm>
            <a:off x="978480" y="256680"/>
            <a:ext cx="10794240" cy="7988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Galvenie noteikumi</a:t>
            </a:r>
            <a:endParaRPr lang="lv-LV" sz="3200" b="0" strike="noStrike" spc="-1">
              <a:latin typeface="arial"/>
            </a:endParaRPr>
          </a:p>
        </p:txBody>
      </p:sp>
      <p:sp>
        <p:nvSpPr>
          <p:cNvPr id="511"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512" name="CustomShape 4"/>
          <p:cNvSpPr/>
          <p:nvPr/>
        </p:nvSpPr>
        <p:spPr>
          <a:xfrm>
            <a:off x="978480" y="1271880"/>
            <a:ext cx="10794960" cy="5437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100000"/>
              </a:lnSpc>
              <a:spcAft>
                <a:spcPts val="850"/>
              </a:spcAft>
              <a:buClr>
                <a:srgbClr val="000000"/>
              </a:buClr>
              <a:buSzPct val="45000"/>
              <a:buFont typeface="Wingdings" charset="2"/>
              <a:buChar char=""/>
            </a:pPr>
            <a:r>
              <a:rPr lang="lv-LV" sz="2800" b="0" strike="noStrike" spc="-1" dirty="0">
                <a:solidFill>
                  <a:srgbClr val="000000"/>
                </a:solidFill>
                <a:latin typeface="Calibri"/>
                <a:ea typeface="DejaVu Sans"/>
              </a:rPr>
              <a:t>Dalībvalstis nozīmē vairākas valsts iestādes un vienu sadarbības biroju, kuriem ir pienākums piemērot regulu</a:t>
            </a:r>
            <a:endParaRPr lang="lv-LV" sz="2800" b="0" strike="noStrike" spc="-1" dirty="0">
              <a:latin typeface="arial"/>
            </a:endParaRPr>
          </a:p>
          <a:p>
            <a:pPr marL="216000" indent="-213840">
              <a:lnSpc>
                <a:spcPct val="100000"/>
              </a:lnSpc>
              <a:spcAft>
                <a:spcPts val="850"/>
              </a:spcAft>
              <a:buClr>
                <a:srgbClr val="000000"/>
              </a:buClr>
              <a:buSzPct val="45000"/>
              <a:buFont typeface="Wingdings" charset="2"/>
              <a:buChar char=""/>
            </a:pPr>
            <a:r>
              <a:rPr lang="lv-LV" sz="2800" b="0" strike="noStrike" spc="-1" dirty="0">
                <a:solidFill>
                  <a:srgbClr val="000000"/>
                </a:solidFill>
                <a:latin typeface="Calibri"/>
                <a:ea typeface="DejaVu Sans"/>
              </a:rPr>
              <a:t>Dalībvalstu pienākums nodrošināt ka iestādes sadarbojas un tām ir nepieciešamas pilnvaras un resursi šim darbam</a:t>
            </a:r>
            <a:endParaRPr lang="lv-LV" sz="2800" b="0" strike="noStrike" spc="-1" dirty="0">
              <a:latin typeface="arial"/>
            </a:endParaRPr>
          </a:p>
          <a:p>
            <a:pPr marL="216000" indent="-213840">
              <a:lnSpc>
                <a:spcPct val="100000"/>
              </a:lnSpc>
              <a:spcAft>
                <a:spcPts val="850"/>
              </a:spcAft>
              <a:buClr>
                <a:srgbClr val="000000"/>
              </a:buClr>
              <a:buSzPct val="45000"/>
              <a:buFont typeface="Wingdings" charset="2"/>
              <a:buChar char=""/>
            </a:pPr>
            <a:r>
              <a:rPr lang="lv-LV" sz="2800" b="0" strike="noStrike" spc="-1" dirty="0">
                <a:solidFill>
                  <a:srgbClr val="000000"/>
                </a:solidFill>
                <a:latin typeface="Calibri"/>
                <a:ea typeface="DejaVu Sans"/>
              </a:rPr>
              <a:t>Visām iestādēm ir jābūt minimālu izmeklēšanas un tiesību piemērošanas pilnvaru kopums</a:t>
            </a:r>
            <a:endParaRPr lang="lv-LV" sz="28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 name="CustomShape 1"/>
          <p:cNvSpPr/>
          <p:nvPr/>
        </p:nvSpPr>
        <p:spPr>
          <a:xfrm rot="16200000">
            <a:off x="-3151440" y="3162600"/>
            <a:ext cx="6852600" cy="53820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514" name="Picture 6"/>
          <p:cNvPicPr/>
          <p:nvPr/>
        </p:nvPicPr>
        <p:blipFill>
          <a:blip r:embed="rId3"/>
          <a:stretch/>
        </p:blipFill>
        <p:spPr>
          <a:xfrm>
            <a:off x="0" y="6240240"/>
            <a:ext cx="547560" cy="612000"/>
          </a:xfrm>
          <a:prstGeom prst="rect">
            <a:avLst/>
          </a:prstGeom>
          <a:ln>
            <a:noFill/>
          </a:ln>
        </p:spPr>
      </p:pic>
      <p:sp>
        <p:nvSpPr>
          <p:cNvPr id="515" name="CustomShape 2"/>
          <p:cNvSpPr/>
          <p:nvPr/>
        </p:nvSpPr>
        <p:spPr>
          <a:xfrm>
            <a:off x="978480" y="256680"/>
            <a:ext cx="10794240" cy="7988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Izmeklēšanas pilnvaras</a:t>
            </a:r>
            <a:endParaRPr lang="lv-LV" sz="3200" b="0" strike="noStrike" spc="-1">
              <a:latin typeface="arial"/>
            </a:endParaRPr>
          </a:p>
        </p:txBody>
      </p:sp>
      <p:sp>
        <p:nvSpPr>
          <p:cNvPr id="516"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517" name="CustomShape 4"/>
          <p:cNvSpPr/>
          <p:nvPr/>
        </p:nvSpPr>
        <p:spPr>
          <a:xfrm>
            <a:off x="978480" y="1703880"/>
            <a:ext cx="10794960" cy="441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100000"/>
              </a:lnSpc>
              <a:spcAft>
                <a:spcPts val="850"/>
              </a:spcAft>
              <a:buClr>
                <a:srgbClr val="000000"/>
              </a:buClr>
              <a:buSzPct val="45000"/>
              <a:buFont typeface="Wingdings" charset="2"/>
              <a:buChar char=""/>
            </a:pPr>
            <a:r>
              <a:rPr lang="lv-LV" sz="3200" b="0" strike="noStrike" spc="-1" dirty="0">
                <a:solidFill>
                  <a:srgbClr val="000000"/>
                </a:solidFill>
                <a:latin typeface="Calibri"/>
                <a:ea typeface="DejaVu Sans"/>
              </a:rPr>
              <a:t>Piekļūt visiem attiecīgajiem dokumentiem, datiem vai informācijai, kas attiecas uz pārkāpumu un prasīt to no jebkuras publiskas iestādes, aģentūras, fiziskās vai juridiskās personas</a:t>
            </a:r>
            <a:endParaRPr lang="lv-LV" sz="3200" b="0" strike="noStrike" spc="-1" dirty="0">
              <a:latin typeface="arial"/>
            </a:endParaRPr>
          </a:p>
          <a:p>
            <a:pPr marL="216000" indent="-213840">
              <a:lnSpc>
                <a:spcPct val="100000"/>
              </a:lnSpc>
              <a:spcAft>
                <a:spcPts val="850"/>
              </a:spcAft>
              <a:buClr>
                <a:srgbClr val="000000"/>
              </a:buClr>
              <a:buSzPct val="45000"/>
              <a:buFont typeface="Wingdings" charset="2"/>
              <a:buChar char=""/>
            </a:pPr>
            <a:r>
              <a:rPr lang="lv-LV" sz="3200" b="0" strike="noStrike" spc="-1" dirty="0">
                <a:solidFill>
                  <a:srgbClr val="000000"/>
                </a:solidFill>
                <a:latin typeface="Calibri"/>
                <a:ea typeface="DejaVu Sans"/>
              </a:rPr>
              <a:t>Veikt vajadzīgās pārbaudes uz vietas</a:t>
            </a:r>
            <a:endParaRPr lang="lv-LV" sz="3200" b="0" strike="noStrike" spc="-1" dirty="0">
              <a:latin typeface="arial"/>
            </a:endParaRPr>
          </a:p>
          <a:p>
            <a:pPr marL="216000" indent="-213840">
              <a:lnSpc>
                <a:spcPct val="100000"/>
              </a:lnSpc>
              <a:spcAft>
                <a:spcPts val="850"/>
              </a:spcAft>
              <a:buClr>
                <a:srgbClr val="000000"/>
              </a:buClr>
              <a:buSzPct val="45000"/>
              <a:buFont typeface="Wingdings" charset="2"/>
              <a:buChar char=""/>
            </a:pPr>
            <a:r>
              <a:rPr lang="lv-LV" sz="3200" b="0" strike="noStrike" spc="-1" dirty="0">
                <a:solidFill>
                  <a:srgbClr val="000000"/>
                </a:solidFill>
                <a:latin typeface="Calibri"/>
                <a:ea typeface="DejaVu Sans"/>
              </a:rPr>
              <a:t>Iegādāties preces vai pakalpojumus, veicot testa pirkumus, vajadzības gadījumā ar citu identitāti</a:t>
            </a:r>
            <a:endParaRPr lang="lv-LV" sz="32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8" name="CustomShape 1"/>
          <p:cNvSpPr/>
          <p:nvPr/>
        </p:nvSpPr>
        <p:spPr>
          <a:xfrm rot="16200000">
            <a:off x="-3151440" y="3162600"/>
            <a:ext cx="6852600" cy="53820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519" name="Picture 6"/>
          <p:cNvPicPr/>
          <p:nvPr/>
        </p:nvPicPr>
        <p:blipFill>
          <a:blip r:embed="rId3"/>
          <a:stretch/>
        </p:blipFill>
        <p:spPr>
          <a:xfrm>
            <a:off x="0" y="6240240"/>
            <a:ext cx="547560" cy="612000"/>
          </a:xfrm>
          <a:prstGeom prst="rect">
            <a:avLst/>
          </a:prstGeom>
          <a:ln>
            <a:noFill/>
          </a:ln>
        </p:spPr>
      </p:pic>
      <p:sp>
        <p:nvSpPr>
          <p:cNvPr id="520" name="CustomShape 2"/>
          <p:cNvSpPr/>
          <p:nvPr/>
        </p:nvSpPr>
        <p:spPr>
          <a:xfrm>
            <a:off x="978480" y="256680"/>
            <a:ext cx="10794240" cy="7988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Tiesību piemērošanas pilnvaras</a:t>
            </a:r>
            <a:endParaRPr lang="lv-LV" sz="3200" b="0" strike="noStrike" spc="-1">
              <a:latin typeface="arial"/>
            </a:endParaRPr>
          </a:p>
        </p:txBody>
      </p:sp>
      <p:sp>
        <p:nvSpPr>
          <p:cNvPr id="521"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522" name="CustomShape 4"/>
          <p:cNvSpPr/>
          <p:nvPr/>
        </p:nvSpPr>
        <p:spPr>
          <a:xfrm>
            <a:off x="978480" y="1343880"/>
            <a:ext cx="10794960" cy="5349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100000"/>
              </a:lnSpc>
              <a:spcAft>
                <a:spcPts val="850"/>
              </a:spcAft>
              <a:buClr>
                <a:srgbClr val="000000"/>
              </a:buClr>
              <a:buSzPct val="45000"/>
              <a:buFont typeface="Wingdings" charset="2"/>
              <a:buChar char=""/>
            </a:pPr>
            <a:r>
              <a:rPr lang="lv-LV" sz="2400" b="0" strike="noStrike" spc="-1" dirty="0">
                <a:solidFill>
                  <a:srgbClr val="000000"/>
                </a:solidFill>
                <a:latin typeface="Calibri"/>
                <a:ea typeface="DejaVu Sans"/>
              </a:rPr>
              <a:t>Veikt pagaidu pasākumus</a:t>
            </a:r>
            <a:endParaRPr lang="lv-LV" sz="2400" b="0" strike="noStrike" spc="-1" dirty="0">
              <a:latin typeface="arial"/>
            </a:endParaRPr>
          </a:p>
          <a:p>
            <a:pPr marL="216000" indent="-213840">
              <a:lnSpc>
                <a:spcPct val="100000"/>
              </a:lnSpc>
              <a:spcAft>
                <a:spcPts val="850"/>
              </a:spcAft>
              <a:buClr>
                <a:srgbClr val="000000"/>
              </a:buClr>
              <a:buSzPct val="45000"/>
              <a:buFont typeface="Wingdings" charset="2"/>
              <a:buChar char=""/>
            </a:pPr>
            <a:r>
              <a:rPr lang="lv-LV" sz="2400" b="0" strike="noStrike" spc="-1" dirty="0">
                <a:solidFill>
                  <a:srgbClr val="000000"/>
                </a:solidFill>
                <a:latin typeface="Calibri"/>
                <a:ea typeface="DejaVu Sans"/>
              </a:rPr>
              <a:t>Panākt vai akceptēt no tirgotāja apņemšanos izbeigt pārkāpumu</a:t>
            </a:r>
            <a:endParaRPr lang="lv-LV" sz="2400" b="0" strike="noStrike" spc="-1" dirty="0">
              <a:latin typeface="arial"/>
            </a:endParaRPr>
          </a:p>
          <a:p>
            <a:pPr marL="216000" indent="-213840">
              <a:lnSpc>
                <a:spcPct val="100000"/>
              </a:lnSpc>
              <a:spcAft>
                <a:spcPts val="850"/>
              </a:spcAft>
              <a:buClr>
                <a:srgbClr val="000000"/>
              </a:buClr>
              <a:buSzPct val="45000"/>
              <a:buFont typeface="Wingdings" charset="2"/>
              <a:buChar char=""/>
            </a:pPr>
            <a:r>
              <a:rPr lang="lv-LV" sz="2400" b="0" strike="noStrike" spc="-1" dirty="0">
                <a:solidFill>
                  <a:srgbClr val="000000"/>
                </a:solidFill>
                <a:latin typeface="Calibri"/>
                <a:ea typeface="DejaVu Sans"/>
              </a:rPr>
              <a:t>Saņemt papildu korektīvas apņemšanas par labu patērētājiem</a:t>
            </a:r>
            <a:endParaRPr lang="lv-LV" sz="2400" b="0" strike="noStrike" spc="-1" dirty="0">
              <a:latin typeface="arial"/>
            </a:endParaRPr>
          </a:p>
          <a:p>
            <a:pPr marL="216000" indent="-213840">
              <a:lnSpc>
                <a:spcPct val="100000"/>
              </a:lnSpc>
              <a:spcAft>
                <a:spcPts val="850"/>
              </a:spcAft>
              <a:buClr>
                <a:srgbClr val="000000"/>
              </a:buClr>
              <a:buSzPct val="45000"/>
              <a:buFont typeface="Wingdings" charset="2"/>
              <a:buChar char=""/>
            </a:pPr>
            <a:r>
              <a:rPr lang="lv-LV" sz="2400" b="0" strike="noStrike" spc="-1" dirty="0">
                <a:solidFill>
                  <a:srgbClr val="000000"/>
                </a:solidFill>
                <a:latin typeface="Calibri"/>
                <a:ea typeface="DejaVu Sans"/>
              </a:rPr>
              <a:t>Informēt patērētājus par to, kā prasīt kompensāciju</a:t>
            </a:r>
            <a:endParaRPr lang="lv-LV" sz="2400" b="0" strike="noStrike" spc="-1" dirty="0">
              <a:latin typeface="arial"/>
            </a:endParaRPr>
          </a:p>
          <a:p>
            <a:pPr marL="216000" indent="-213840">
              <a:lnSpc>
                <a:spcPct val="100000"/>
              </a:lnSpc>
              <a:spcAft>
                <a:spcPts val="850"/>
              </a:spcAft>
              <a:buClr>
                <a:srgbClr val="000000"/>
              </a:buClr>
              <a:buSzPct val="45000"/>
              <a:buFont typeface="Wingdings" charset="2"/>
              <a:buChar char=""/>
            </a:pPr>
            <a:r>
              <a:rPr lang="lv-LV" sz="2400" b="0" strike="noStrike" spc="-1" dirty="0">
                <a:solidFill>
                  <a:srgbClr val="000000"/>
                </a:solidFill>
                <a:latin typeface="Calibri"/>
                <a:ea typeface="DejaVu Sans"/>
              </a:rPr>
              <a:t>Uzlikt par pienākumu izbeigt pārkāpumu</a:t>
            </a:r>
            <a:endParaRPr lang="lv-LV" sz="2400" b="0" strike="noStrike" spc="-1" dirty="0">
              <a:latin typeface="arial"/>
            </a:endParaRPr>
          </a:p>
          <a:p>
            <a:pPr marL="216000" indent="-213840">
              <a:lnSpc>
                <a:spcPct val="100000"/>
              </a:lnSpc>
              <a:spcAft>
                <a:spcPts val="850"/>
              </a:spcAft>
              <a:buClr>
                <a:srgbClr val="000000"/>
              </a:buClr>
              <a:buSzPct val="45000"/>
              <a:buFont typeface="Wingdings" charset="2"/>
              <a:buChar char=""/>
            </a:pPr>
            <a:r>
              <a:rPr lang="lv-LV" sz="2400" b="0" strike="noStrike" spc="-1" dirty="0">
                <a:solidFill>
                  <a:srgbClr val="000000"/>
                </a:solidFill>
                <a:latin typeface="Calibri"/>
                <a:ea typeface="DejaVu Sans"/>
              </a:rPr>
              <a:t>Panākt, lai pārkāpumi tiktu izbeigti vai aizliegti</a:t>
            </a:r>
            <a:endParaRPr lang="lv-LV" sz="2400" b="0" strike="noStrike" spc="-1" dirty="0">
              <a:latin typeface="arial"/>
            </a:endParaRPr>
          </a:p>
          <a:p>
            <a:pPr marL="216000" indent="-213840">
              <a:lnSpc>
                <a:spcPct val="100000"/>
              </a:lnSpc>
              <a:spcAft>
                <a:spcPts val="850"/>
              </a:spcAft>
              <a:buClr>
                <a:srgbClr val="000000"/>
              </a:buClr>
              <a:buSzPct val="45000"/>
              <a:buFont typeface="Wingdings" charset="2"/>
              <a:buChar char=""/>
            </a:pPr>
            <a:r>
              <a:rPr lang="lv-LV" sz="2400" b="0" strike="noStrike" spc="-1" dirty="0">
                <a:solidFill>
                  <a:srgbClr val="000000"/>
                </a:solidFill>
                <a:latin typeface="Calibri"/>
                <a:ea typeface="DejaVu Sans"/>
              </a:rPr>
              <a:t>Ja nav pieejami citi efektīvi līdzekļi, tad attiecībā uz mājaslapu:</a:t>
            </a:r>
            <a:endParaRPr lang="lv-LV" sz="2400" b="0" strike="noStrike" spc="-1" dirty="0">
              <a:latin typeface="arial"/>
            </a:endParaRPr>
          </a:p>
          <a:p>
            <a:pPr marL="432000" lvl="1" indent="-213840">
              <a:lnSpc>
                <a:spcPct val="100000"/>
              </a:lnSpc>
              <a:spcAft>
                <a:spcPts val="850"/>
              </a:spcAft>
              <a:buClr>
                <a:srgbClr val="000000"/>
              </a:buClr>
              <a:buSzPct val="45000"/>
              <a:buFont typeface="Wingdings" charset="2"/>
              <a:buChar char=""/>
            </a:pPr>
            <a:r>
              <a:rPr lang="lv-LV" sz="2400" b="0" strike="noStrike" spc="-1" dirty="0">
                <a:solidFill>
                  <a:srgbClr val="000000"/>
                </a:solidFill>
                <a:latin typeface="Calibri"/>
                <a:ea typeface="DejaVu Sans"/>
              </a:rPr>
              <a:t>izņemt saturu/ierobežot piekļuvi vai likt rādīt brīdinājumu</a:t>
            </a:r>
            <a:endParaRPr lang="lv-LV" sz="2400" b="0" strike="noStrike" spc="-1" dirty="0">
              <a:latin typeface="arial"/>
            </a:endParaRPr>
          </a:p>
          <a:p>
            <a:pPr marL="432000" lvl="1" indent="-213840">
              <a:lnSpc>
                <a:spcPct val="100000"/>
              </a:lnSpc>
              <a:spcAft>
                <a:spcPts val="850"/>
              </a:spcAft>
              <a:buClr>
                <a:srgbClr val="000000"/>
              </a:buClr>
              <a:buSzPct val="45000"/>
              <a:buFont typeface="Wingdings" charset="2"/>
              <a:buChar char=""/>
            </a:pPr>
            <a:r>
              <a:rPr lang="lv-LV" sz="2400" b="0" strike="noStrike" spc="-1" dirty="0">
                <a:solidFill>
                  <a:srgbClr val="000000"/>
                </a:solidFill>
                <a:latin typeface="Calibri"/>
                <a:ea typeface="DejaVu Sans"/>
              </a:rPr>
              <a:t>likt </a:t>
            </a:r>
            <a:r>
              <a:rPr lang="lv-LV" sz="2400" b="0" strike="noStrike" spc="-1" dirty="0" err="1">
                <a:solidFill>
                  <a:srgbClr val="000000"/>
                </a:solidFill>
                <a:latin typeface="Calibri"/>
                <a:ea typeface="DejaVu Sans"/>
              </a:rPr>
              <a:t>hostinga</a:t>
            </a:r>
            <a:r>
              <a:rPr lang="lv-LV" sz="2400" b="0" strike="noStrike" spc="-1" dirty="0">
                <a:solidFill>
                  <a:srgbClr val="000000"/>
                </a:solidFill>
                <a:latin typeface="Calibri"/>
                <a:ea typeface="DejaVu Sans"/>
              </a:rPr>
              <a:t> kompānijai izņemt/bloķēt/ierobežot piekļuvi</a:t>
            </a:r>
            <a:endParaRPr lang="lv-LV" sz="2400" b="0" strike="noStrike" spc="-1" dirty="0">
              <a:latin typeface="arial"/>
            </a:endParaRPr>
          </a:p>
          <a:p>
            <a:pPr marL="432000" lvl="1" indent="-213840">
              <a:lnSpc>
                <a:spcPct val="100000"/>
              </a:lnSpc>
              <a:spcAft>
                <a:spcPts val="850"/>
              </a:spcAft>
              <a:buClr>
                <a:srgbClr val="000000"/>
              </a:buClr>
              <a:buSzPct val="45000"/>
              <a:buFont typeface="Wingdings" charset="2"/>
              <a:buChar char=""/>
            </a:pPr>
            <a:r>
              <a:rPr lang="lv-LV" sz="2400" b="0" strike="noStrike" spc="-1" dirty="0">
                <a:solidFill>
                  <a:srgbClr val="000000"/>
                </a:solidFill>
                <a:latin typeface="Calibri"/>
                <a:ea typeface="DejaVu Sans"/>
              </a:rPr>
              <a:t>likt domēnu reģistriem dzēst domēna nosaukumu</a:t>
            </a:r>
            <a:endParaRPr lang="lv-LV" sz="2400" b="0" strike="noStrike" spc="-1" dirty="0">
              <a:latin typeface="arial"/>
            </a:endParaRPr>
          </a:p>
          <a:p>
            <a:pPr marL="216000" indent="-213840">
              <a:lnSpc>
                <a:spcPct val="100000"/>
              </a:lnSpc>
              <a:spcAft>
                <a:spcPts val="850"/>
              </a:spcAft>
              <a:buClr>
                <a:srgbClr val="000000"/>
              </a:buClr>
              <a:buSzPct val="45000"/>
              <a:buFont typeface="Wingdings" charset="2"/>
              <a:buChar char=""/>
            </a:pPr>
            <a:r>
              <a:rPr lang="lv-LV" sz="2400" b="0" strike="noStrike" spc="-1" dirty="0">
                <a:solidFill>
                  <a:srgbClr val="000000"/>
                </a:solidFill>
                <a:latin typeface="Calibri"/>
                <a:ea typeface="DejaVu Sans"/>
              </a:rPr>
              <a:t>piemērot sodus, t.sk. naudas sodus vai periodiskus soda maksājumus</a:t>
            </a:r>
            <a:endParaRPr lang="lv-LV" sz="24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 name="CustomShape 1"/>
          <p:cNvSpPr/>
          <p:nvPr/>
        </p:nvSpPr>
        <p:spPr>
          <a:xfrm rot="16200000">
            <a:off x="-3151440" y="3162600"/>
            <a:ext cx="6852600" cy="53820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524" name="Picture 6"/>
          <p:cNvPicPr/>
          <p:nvPr/>
        </p:nvPicPr>
        <p:blipFill>
          <a:blip r:embed="rId3"/>
          <a:stretch/>
        </p:blipFill>
        <p:spPr>
          <a:xfrm>
            <a:off x="0" y="6240240"/>
            <a:ext cx="547560" cy="612000"/>
          </a:xfrm>
          <a:prstGeom prst="rect">
            <a:avLst/>
          </a:prstGeom>
          <a:ln>
            <a:noFill/>
          </a:ln>
        </p:spPr>
      </p:pic>
      <p:sp>
        <p:nvSpPr>
          <p:cNvPr id="525" name="CustomShape 2"/>
          <p:cNvSpPr/>
          <p:nvPr/>
        </p:nvSpPr>
        <p:spPr>
          <a:xfrm>
            <a:off x="978480" y="256680"/>
            <a:ext cx="10794240" cy="7988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NOTA BENE!</a:t>
            </a:r>
            <a:endParaRPr lang="lv-LV" sz="3200" b="0" strike="noStrike" spc="-1">
              <a:latin typeface="arial"/>
            </a:endParaRPr>
          </a:p>
        </p:txBody>
      </p:sp>
      <p:sp>
        <p:nvSpPr>
          <p:cNvPr id="526"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527" name="CustomShape 4"/>
          <p:cNvSpPr/>
          <p:nvPr/>
        </p:nvSpPr>
        <p:spPr>
          <a:xfrm>
            <a:off x="978480" y="2160000"/>
            <a:ext cx="10794960" cy="114804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ctr">
              <a:lnSpc>
                <a:spcPct val="150000"/>
              </a:lnSpc>
            </a:pPr>
            <a:r>
              <a:rPr lang="lv-LV" sz="2800" b="1" strike="noStrike" spc="-1">
                <a:solidFill>
                  <a:srgbClr val="000000"/>
                </a:solidFill>
                <a:latin typeface="Calibri"/>
                <a:ea typeface="DejaVu Sans"/>
              </a:rPr>
              <a:t>Īstenojot regulā paredzētās minimālās pilnvaras, kompetentajām iestādēm būtu jāpanāk piemērots līdzsvars starp interesēm, ko aizsargā pamattiesības, piemēram, augstu patērētāju aizsardzības līmeni, uzņēmējdarbības brīvību un informācijas brīvību!</a:t>
            </a:r>
            <a:endParaRPr lang="lv-LV" sz="2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 name="CustomShape 1"/>
          <p:cNvSpPr/>
          <p:nvPr/>
        </p:nvSpPr>
        <p:spPr>
          <a:xfrm rot="16200000">
            <a:off x="-3154680" y="3159360"/>
            <a:ext cx="6855840" cy="54144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250" name="Picture 6"/>
          <p:cNvPicPr/>
          <p:nvPr/>
        </p:nvPicPr>
        <p:blipFill>
          <a:blip r:embed="rId3"/>
          <a:stretch/>
        </p:blipFill>
        <p:spPr>
          <a:xfrm>
            <a:off x="0" y="6240240"/>
            <a:ext cx="550800" cy="615240"/>
          </a:xfrm>
          <a:prstGeom prst="rect">
            <a:avLst/>
          </a:prstGeom>
          <a:ln>
            <a:noFill/>
          </a:ln>
        </p:spPr>
      </p:pic>
      <p:sp>
        <p:nvSpPr>
          <p:cNvPr id="251" name="CustomShape 2"/>
          <p:cNvSpPr/>
          <p:nvPr/>
        </p:nvSpPr>
        <p:spPr>
          <a:xfrm>
            <a:off x="978480" y="256680"/>
            <a:ext cx="10797480" cy="80208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ES tiesību akti</a:t>
            </a:r>
            <a:endParaRPr lang="lv-LV" sz="3200" b="0" strike="noStrike" spc="-1">
              <a:latin typeface="arial"/>
            </a:endParaRPr>
          </a:p>
        </p:txBody>
      </p:sp>
      <p:sp>
        <p:nvSpPr>
          <p:cNvPr id="252"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253" name="CustomShape 4"/>
          <p:cNvSpPr/>
          <p:nvPr/>
        </p:nvSpPr>
        <p:spPr>
          <a:xfrm>
            <a:off x="978480" y="1415880"/>
            <a:ext cx="10798200" cy="544032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marL="457200" indent="-227880">
              <a:lnSpc>
                <a:spcPct val="100000"/>
              </a:lnSpc>
              <a:buClr>
                <a:srgbClr val="000000"/>
              </a:buClr>
              <a:buSzPct val="45000"/>
              <a:buFont typeface="Wingdings" charset="2"/>
              <a:buChar char=""/>
            </a:pPr>
            <a:r>
              <a:rPr lang="lv-LV" sz="2000" b="0" strike="noStrike" spc="-1">
                <a:solidFill>
                  <a:srgbClr val="000000"/>
                </a:solidFill>
                <a:latin typeface="Verdana"/>
                <a:ea typeface="DejaVu Sans"/>
              </a:rPr>
              <a:t>DIRECTIVE 2011/83/EU OF THE EUROPEAN PARLIAMENT AND OF THE COUNCIL of 25 October 2011 on consumer rights (Consumer rights directive)</a:t>
            </a:r>
            <a:endParaRPr lang="lv-LV" sz="2000" b="0" strike="noStrike" spc="-1">
              <a:latin typeface="arial"/>
            </a:endParaRPr>
          </a:p>
          <a:p>
            <a:pPr marL="457200" indent="-227880">
              <a:lnSpc>
                <a:spcPct val="100000"/>
              </a:lnSpc>
              <a:buClr>
                <a:srgbClr val="000000"/>
              </a:buClr>
              <a:buSzPct val="45000"/>
              <a:buFont typeface="Wingdings" charset="2"/>
              <a:buChar char=""/>
            </a:pPr>
            <a:r>
              <a:rPr lang="lv-LV" sz="2000" b="0" strike="noStrike" spc="-1">
                <a:solidFill>
                  <a:srgbClr val="000000"/>
                </a:solidFill>
                <a:latin typeface="Calibri"/>
                <a:ea typeface="DejaVu Sans"/>
              </a:rPr>
              <a:t>DIRECTIVE 1999/44/EC OF THE EUROPEAN PARLIAMENT AND OF THE COUNCIL of 25 May 1999 on certain aspects of the sale of consumer goods and associated guarantees (Consumer Sales Directive)</a:t>
            </a:r>
            <a:endParaRPr lang="lv-LV" sz="2000" b="0" strike="noStrike" spc="-1">
              <a:latin typeface="arial"/>
            </a:endParaRPr>
          </a:p>
          <a:p>
            <a:pPr marL="457200" indent="-227880">
              <a:lnSpc>
                <a:spcPct val="100000"/>
              </a:lnSpc>
              <a:buClr>
                <a:srgbClr val="000000"/>
              </a:buClr>
              <a:buSzPct val="45000"/>
              <a:buFont typeface="Wingdings" charset="2"/>
              <a:buChar char=""/>
            </a:pPr>
            <a:r>
              <a:rPr lang="lv-LV" sz="2000" b="0" strike="noStrike" spc="-1">
                <a:solidFill>
                  <a:srgbClr val="000000"/>
                </a:solidFill>
                <a:latin typeface="Calibri"/>
                <a:ea typeface="DejaVu Sans"/>
              </a:rPr>
              <a:t>DIRECTIVE 93/13/EEC of 5 April 1993 on unfair terms in consumer contracts (UCTD)</a:t>
            </a:r>
            <a:endParaRPr lang="lv-LV" sz="2000" b="0" strike="noStrike" spc="-1">
              <a:latin typeface="arial"/>
            </a:endParaRPr>
          </a:p>
          <a:p>
            <a:pPr marL="457200" indent="-227880">
              <a:lnSpc>
                <a:spcPct val="100000"/>
              </a:lnSpc>
              <a:buClr>
                <a:srgbClr val="000000"/>
              </a:buClr>
              <a:buSzPct val="45000"/>
              <a:buFont typeface="Wingdings" charset="2"/>
              <a:buChar char=""/>
            </a:pPr>
            <a:r>
              <a:rPr lang="lv-LV" sz="2000" b="0" strike="noStrike" spc="-1">
                <a:solidFill>
                  <a:srgbClr val="000000"/>
                </a:solidFill>
                <a:latin typeface="Calibri"/>
                <a:ea typeface="DejaVu Sans"/>
              </a:rPr>
              <a:t>DIRECTIVE 2005/29/EC OF THE EUROPEAN PARLIAMENT AND OF THE COUNCIL of 11 May 2005 concerning unfair business-to-consumer commercial practices (UCPD)</a:t>
            </a:r>
            <a:endParaRPr lang="lv-LV" sz="2000" b="0" strike="noStrike" spc="-1">
              <a:latin typeface="arial"/>
            </a:endParaRPr>
          </a:p>
          <a:p>
            <a:pPr marL="457200" indent="-227880">
              <a:lnSpc>
                <a:spcPct val="100000"/>
              </a:lnSpc>
              <a:buClr>
                <a:srgbClr val="000000"/>
              </a:buClr>
              <a:buSzPct val="45000"/>
              <a:buFont typeface="Wingdings" charset="2"/>
              <a:buChar char=""/>
            </a:pPr>
            <a:r>
              <a:rPr lang="lv-LV" sz="2000" b="0" strike="noStrike" spc="-1">
                <a:solidFill>
                  <a:srgbClr val="000000"/>
                </a:solidFill>
                <a:latin typeface="Calibri"/>
                <a:ea typeface="DejaVu Sans"/>
              </a:rPr>
              <a:t> DIRECTIVE 2009/22/EC OF THE EUROPEAN PARLIAMENT AND OF THE COUNCIL of 23 April 2009 on injunctions for the protection of consumers' interests (Injunctions directive)</a:t>
            </a:r>
            <a:endParaRPr lang="lv-LV" sz="2000" b="0" strike="noStrike" spc="-1">
              <a:latin typeface="arial"/>
            </a:endParaRPr>
          </a:p>
          <a:p>
            <a:pPr marL="457200" indent="-227880">
              <a:lnSpc>
                <a:spcPct val="100000"/>
              </a:lnSpc>
              <a:buClr>
                <a:srgbClr val="000000"/>
              </a:buClr>
              <a:buSzPct val="45000"/>
              <a:buFont typeface="Wingdings" charset="2"/>
              <a:buChar char=""/>
            </a:pPr>
            <a:r>
              <a:rPr lang="lv-LV" sz="2000" b="0" strike="noStrike" spc="-1">
                <a:solidFill>
                  <a:srgbClr val="000000"/>
                </a:solidFill>
                <a:latin typeface="Verdana"/>
                <a:ea typeface="DejaVu Sans"/>
              </a:rPr>
              <a:t>DIRECTIVE 2013/11/EU OF THE EUROPEAN PARLIAMENT AND OF THE COUNCIL of 21 May 2013 on alternative dispute resolution for consumer disputes (ADR directive)</a:t>
            </a:r>
            <a:endParaRPr lang="lv-LV" sz="2000" b="0" strike="noStrike" spc="-1">
              <a:latin typeface="arial"/>
            </a:endParaRPr>
          </a:p>
          <a:p>
            <a:pPr marL="457200" indent="-227880">
              <a:lnSpc>
                <a:spcPct val="100000"/>
              </a:lnSpc>
              <a:buClr>
                <a:srgbClr val="000000"/>
              </a:buClr>
              <a:buSzPct val="45000"/>
              <a:buFont typeface="Wingdings" charset="2"/>
              <a:buChar char=""/>
            </a:pPr>
            <a:r>
              <a:rPr lang="lv-LV" sz="2000" b="0" strike="noStrike" spc="-1">
                <a:solidFill>
                  <a:srgbClr val="000000"/>
                </a:solidFill>
                <a:latin typeface="Calibri"/>
                <a:ea typeface="DejaVu Sans"/>
              </a:rPr>
              <a:t>REGULATION (EU) 2017/2394 OF THE EUROPEAN PARLIAMENT AND OF THE COUNCILof 12 December 2017on cooperation between national authorities responsible for the enforcement of consumer protection laws (CPC regulation)</a:t>
            </a:r>
            <a:endParaRPr lang="lv-LV" sz="20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 name="CustomShape 1"/>
          <p:cNvSpPr/>
          <p:nvPr/>
        </p:nvSpPr>
        <p:spPr>
          <a:xfrm rot="16200000">
            <a:off x="-3154680" y="3159360"/>
            <a:ext cx="6855840" cy="54144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260" name="Picture 6"/>
          <p:cNvPicPr/>
          <p:nvPr/>
        </p:nvPicPr>
        <p:blipFill>
          <a:blip r:embed="rId3"/>
          <a:stretch/>
        </p:blipFill>
        <p:spPr>
          <a:xfrm>
            <a:off x="0" y="6240240"/>
            <a:ext cx="550800" cy="615240"/>
          </a:xfrm>
          <a:prstGeom prst="rect">
            <a:avLst/>
          </a:prstGeom>
          <a:ln>
            <a:noFill/>
          </a:ln>
        </p:spPr>
      </p:pic>
      <p:sp>
        <p:nvSpPr>
          <p:cNvPr id="261" name="CustomShape 2"/>
          <p:cNvSpPr/>
          <p:nvPr/>
        </p:nvSpPr>
        <p:spPr>
          <a:xfrm>
            <a:off x="978480" y="256680"/>
            <a:ext cx="10797480" cy="80208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Kādas problēmas ir jāatrisina?</a:t>
            </a:r>
            <a:endParaRPr lang="lv-LV" sz="3200" b="0" strike="noStrike" spc="-1">
              <a:latin typeface="arial"/>
            </a:endParaRPr>
          </a:p>
        </p:txBody>
      </p:sp>
      <p:sp>
        <p:nvSpPr>
          <p:cNvPr id="262"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263" name="CustomShape 4"/>
          <p:cNvSpPr/>
          <p:nvPr/>
        </p:nvSpPr>
        <p:spPr>
          <a:xfrm>
            <a:off x="5560200" y="1483200"/>
            <a:ext cx="5095080" cy="455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lv-LV" sz="2400" b="0" strike="noStrike" spc="-1">
                <a:solidFill>
                  <a:srgbClr val="000000"/>
                </a:solidFill>
                <a:latin typeface="Calibri"/>
                <a:ea typeface="DejaVu Sans"/>
              </a:rPr>
              <a:t>Informācijas nesabalansētība</a:t>
            </a:r>
            <a:endParaRPr lang="lv-LV" sz="2400" b="0" strike="noStrike" spc="-1">
              <a:latin typeface="arial"/>
            </a:endParaRPr>
          </a:p>
        </p:txBody>
      </p:sp>
      <p:sp>
        <p:nvSpPr>
          <p:cNvPr id="264" name="CustomShape 5"/>
          <p:cNvSpPr/>
          <p:nvPr/>
        </p:nvSpPr>
        <p:spPr>
          <a:xfrm>
            <a:off x="1800360" y="3203640"/>
            <a:ext cx="3013920" cy="455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lv-LV" sz="2400" b="0" strike="noStrike" spc="-1">
                <a:solidFill>
                  <a:srgbClr val="000000"/>
                </a:solidFill>
                <a:latin typeface="Calibri"/>
                <a:ea typeface="DejaVu Sans"/>
              </a:rPr>
              <a:t>Tipveida līgumi</a:t>
            </a:r>
            <a:endParaRPr lang="lv-LV" sz="2400" b="0" strike="noStrike" spc="-1">
              <a:latin typeface="arial"/>
            </a:endParaRPr>
          </a:p>
        </p:txBody>
      </p:sp>
      <p:sp>
        <p:nvSpPr>
          <p:cNvPr id="265" name="CustomShape 6"/>
          <p:cNvSpPr/>
          <p:nvPr/>
        </p:nvSpPr>
        <p:spPr>
          <a:xfrm>
            <a:off x="6948360" y="2375640"/>
            <a:ext cx="3488040" cy="455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lv-LV" sz="2400" b="0" strike="noStrike" spc="-1">
                <a:solidFill>
                  <a:srgbClr val="000000"/>
                </a:solidFill>
                <a:latin typeface="Calibri"/>
                <a:ea typeface="DejaVu Sans"/>
              </a:rPr>
              <a:t>Pirkumi internetā</a:t>
            </a:r>
            <a:endParaRPr lang="lv-LV" sz="2400" b="0" strike="noStrike" spc="-1">
              <a:latin typeface="arial"/>
            </a:endParaRPr>
          </a:p>
        </p:txBody>
      </p:sp>
      <p:sp>
        <p:nvSpPr>
          <p:cNvPr id="266" name="CustomShape 7"/>
          <p:cNvSpPr/>
          <p:nvPr/>
        </p:nvSpPr>
        <p:spPr>
          <a:xfrm>
            <a:off x="5040360" y="3527640"/>
            <a:ext cx="5205600" cy="455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lv-LV" sz="2400" b="0" strike="noStrike" spc="-1">
                <a:solidFill>
                  <a:srgbClr val="000000"/>
                </a:solidFill>
                <a:latin typeface="Calibri"/>
                <a:ea typeface="DejaVu Sans"/>
              </a:rPr>
              <a:t>Apmeklējumi mājās/darbā</a:t>
            </a:r>
            <a:endParaRPr lang="lv-LV" sz="2400" b="0" strike="noStrike" spc="-1">
              <a:latin typeface="arial"/>
            </a:endParaRPr>
          </a:p>
        </p:txBody>
      </p:sp>
      <p:sp>
        <p:nvSpPr>
          <p:cNvPr id="267" name="CustomShape 8"/>
          <p:cNvSpPr/>
          <p:nvPr/>
        </p:nvSpPr>
        <p:spPr>
          <a:xfrm>
            <a:off x="2268360" y="1943640"/>
            <a:ext cx="3598560" cy="455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lv-LV" sz="2400" b="0" strike="noStrike" spc="-1">
                <a:solidFill>
                  <a:srgbClr val="000000"/>
                </a:solidFill>
                <a:latin typeface="Calibri"/>
                <a:ea typeface="DejaVu Sans"/>
              </a:rPr>
              <a:t>Preces kvalitāte</a:t>
            </a:r>
            <a:endParaRPr lang="lv-LV" sz="2400" b="0" strike="noStrike" spc="-1">
              <a:latin typeface="arial"/>
            </a:endParaRPr>
          </a:p>
        </p:txBody>
      </p:sp>
      <p:sp>
        <p:nvSpPr>
          <p:cNvPr id="268" name="CustomShape 9"/>
          <p:cNvSpPr/>
          <p:nvPr/>
        </p:nvSpPr>
        <p:spPr>
          <a:xfrm>
            <a:off x="1908360" y="4319640"/>
            <a:ext cx="5205600" cy="455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lv-LV" sz="2400" b="0" strike="noStrike" spc="-1">
                <a:solidFill>
                  <a:srgbClr val="000000"/>
                </a:solidFill>
                <a:latin typeface="Calibri"/>
                <a:ea typeface="DejaVu Sans"/>
              </a:rPr>
              <a:t>Reklāma un mārketings</a:t>
            </a:r>
            <a:endParaRPr lang="lv-LV" sz="24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 name="CustomShape 1"/>
          <p:cNvSpPr/>
          <p:nvPr/>
        </p:nvSpPr>
        <p:spPr>
          <a:xfrm rot="16200000">
            <a:off x="-3151440" y="3162600"/>
            <a:ext cx="6852600" cy="53820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270" name="Picture 6"/>
          <p:cNvPicPr/>
          <p:nvPr/>
        </p:nvPicPr>
        <p:blipFill>
          <a:blip r:embed="rId3"/>
          <a:stretch/>
        </p:blipFill>
        <p:spPr>
          <a:xfrm>
            <a:off x="0" y="6240240"/>
            <a:ext cx="547560" cy="612000"/>
          </a:xfrm>
          <a:prstGeom prst="rect">
            <a:avLst/>
          </a:prstGeom>
          <a:ln>
            <a:noFill/>
          </a:ln>
        </p:spPr>
      </p:pic>
      <p:sp>
        <p:nvSpPr>
          <p:cNvPr id="271" name="CustomShape 2"/>
          <p:cNvSpPr/>
          <p:nvPr/>
        </p:nvSpPr>
        <p:spPr>
          <a:xfrm>
            <a:off x="978480" y="256680"/>
            <a:ext cx="10794240" cy="7988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1. problēma – Informācijas nesabalansētība</a:t>
            </a:r>
            <a:endParaRPr lang="lv-LV" sz="3200" b="0" strike="noStrike" spc="-1">
              <a:latin typeface="arial"/>
            </a:endParaRPr>
          </a:p>
        </p:txBody>
      </p:sp>
      <p:sp>
        <p:nvSpPr>
          <p:cNvPr id="272"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273" name="CustomShape 4"/>
          <p:cNvSpPr/>
          <p:nvPr/>
        </p:nvSpPr>
        <p:spPr>
          <a:xfrm>
            <a:off x="936000" y="2736000"/>
            <a:ext cx="10794960" cy="153288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ctr">
              <a:lnSpc>
                <a:spcPct val="150000"/>
              </a:lnSpc>
            </a:pPr>
            <a:r>
              <a:rPr lang="lv-LV" sz="2400" b="0" i="1" strike="noStrike" spc="-1">
                <a:solidFill>
                  <a:srgbClr val="000000"/>
                </a:solidFill>
                <a:latin typeface="Calibri"/>
                <a:ea typeface="DejaVu Sans"/>
              </a:rPr>
              <a:t>Parasti, patērētājs nav spējīgs pilnīgi novērtēt preču drošumu, kvalitāti un atbilstību viņa vajadzībām pirms preču iegādes un lietošanas</a:t>
            </a:r>
            <a:endParaRPr lang="lv-LV" sz="24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 name="CustomShape 1"/>
          <p:cNvSpPr/>
          <p:nvPr/>
        </p:nvSpPr>
        <p:spPr>
          <a:xfrm rot="16200000">
            <a:off x="-3151440" y="3162600"/>
            <a:ext cx="6852600" cy="53820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275" name="Picture 6"/>
          <p:cNvPicPr/>
          <p:nvPr/>
        </p:nvPicPr>
        <p:blipFill>
          <a:blip r:embed="rId3"/>
          <a:stretch/>
        </p:blipFill>
        <p:spPr>
          <a:xfrm>
            <a:off x="0" y="6240240"/>
            <a:ext cx="547560" cy="612000"/>
          </a:xfrm>
          <a:prstGeom prst="rect">
            <a:avLst/>
          </a:prstGeom>
          <a:ln>
            <a:noFill/>
          </a:ln>
        </p:spPr>
      </p:pic>
      <p:sp>
        <p:nvSpPr>
          <p:cNvPr id="276" name="CustomShape 2"/>
          <p:cNvSpPr/>
          <p:nvPr/>
        </p:nvSpPr>
        <p:spPr>
          <a:xfrm>
            <a:off x="978480" y="256680"/>
            <a:ext cx="10794240" cy="7988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Risinājums 1. problēmai</a:t>
            </a:r>
            <a:endParaRPr lang="lv-LV" sz="3200" b="0" strike="noStrike" spc="-1">
              <a:latin typeface="arial"/>
            </a:endParaRPr>
          </a:p>
        </p:txBody>
      </p:sp>
      <p:sp>
        <p:nvSpPr>
          <p:cNvPr id="277"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sp>
        <p:nvSpPr>
          <p:cNvPr id="278" name="CustomShape 4"/>
          <p:cNvSpPr/>
          <p:nvPr/>
        </p:nvSpPr>
        <p:spPr>
          <a:xfrm>
            <a:off x="936000" y="2736000"/>
            <a:ext cx="10794960" cy="153288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gn="ctr">
              <a:lnSpc>
                <a:spcPct val="150000"/>
              </a:lnSpc>
            </a:pPr>
            <a:r>
              <a:rPr lang="lv-LV" sz="2400" b="0" i="1" strike="noStrike" spc="-1">
                <a:solidFill>
                  <a:srgbClr val="000000"/>
                </a:solidFill>
                <a:latin typeface="Calibri"/>
                <a:ea typeface="DejaVu Sans"/>
              </a:rPr>
              <a:t>Pārliecinoši motivēt un pat uzlikt par pienākumu tirgotājam sniegt patērētājam skaidru un pietiekamu informāciju par precēm/pakalpojumiem pirms līguma noslēgšanas</a:t>
            </a:r>
            <a:endParaRPr lang="lv-LV" sz="24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 name="CustomShape 1"/>
          <p:cNvSpPr/>
          <p:nvPr/>
        </p:nvSpPr>
        <p:spPr>
          <a:xfrm rot="16200000">
            <a:off x="-3154680" y="3159360"/>
            <a:ext cx="6855840" cy="54144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4.1. Patērētāju aizsardzības likumdošana</a:t>
            </a:r>
            <a:endParaRPr lang="lv-LV" sz="2000" b="0" strike="noStrike" spc="-1">
              <a:latin typeface="arial"/>
            </a:endParaRPr>
          </a:p>
        </p:txBody>
      </p:sp>
      <p:pic>
        <p:nvPicPr>
          <p:cNvPr id="280" name="Picture 6"/>
          <p:cNvPicPr/>
          <p:nvPr/>
        </p:nvPicPr>
        <p:blipFill>
          <a:blip r:embed="rId3"/>
          <a:stretch/>
        </p:blipFill>
        <p:spPr>
          <a:xfrm>
            <a:off x="0" y="6240240"/>
            <a:ext cx="550800" cy="615240"/>
          </a:xfrm>
          <a:prstGeom prst="rect">
            <a:avLst/>
          </a:prstGeom>
          <a:ln>
            <a:noFill/>
          </a:ln>
        </p:spPr>
      </p:pic>
      <p:sp>
        <p:nvSpPr>
          <p:cNvPr id="281" name="CustomShape 2"/>
          <p:cNvSpPr/>
          <p:nvPr/>
        </p:nvSpPr>
        <p:spPr>
          <a:xfrm>
            <a:off x="978480" y="256680"/>
            <a:ext cx="10797480" cy="80208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Patērētāju tiesību direktīvas ieviešana</a:t>
            </a:r>
            <a:endParaRPr lang="lv-LV" sz="3200" b="0" strike="noStrike" spc="-1">
              <a:latin typeface="arial"/>
            </a:endParaRPr>
          </a:p>
        </p:txBody>
      </p:sp>
      <p:sp>
        <p:nvSpPr>
          <p:cNvPr id="282" name="Line 3"/>
          <p:cNvSpPr/>
          <p:nvPr/>
        </p:nvSpPr>
        <p:spPr>
          <a:xfrm>
            <a:off x="696960" y="1143720"/>
            <a:ext cx="10800000" cy="0"/>
          </a:xfrm>
          <a:prstGeom prst="line">
            <a:avLst/>
          </a:prstGeom>
          <a:ln w="12600">
            <a:solidFill>
              <a:srgbClr val="7030A0"/>
            </a:solidFill>
            <a:miter/>
          </a:ln>
        </p:spPr>
        <p:style>
          <a:lnRef idx="0">
            <a:scrgbClr r="0" g="0" b="0"/>
          </a:lnRef>
          <a:fillRef idx="0">
            <a:scrgbClr r="0" g="0" b="0"/>
          </a:fillRef>
          <a:effectRef idx="0">
            <a:scrgbClr r="0" g="0" b="0"/>
          </a:effectRef>
          <a:fontRef idx="minor"/>
        </p:style>
      </p:sp>
      <p:graphicFrame>
        <p:nvGraphicFramePr>
          <p:cNvPr id="283" name="Table 4"/>
          <p:cNvGraphicFramePr/>
          <p:nvPr/>
        </p:nvGraphicFramePr>
        <p:xfrm>
          <a:off x="864000" y="1512000"/>
          <a:ext cx="10401480" cy="5632200"/>
        </p:xfrm>
        <a:graphic>
          <a:graphicData uri="http://schemas.openxmlformats.org/drawingml/2006/table">
            <a:tbl>
              <a:tblPr/>
              <a:tblGrid>
                <a:gridCol w="4735080">
                  <a:extLst>
                    <a:ext uri="{9D8B030D-6E8A-4147-A177-3AD203B41FA5}">
                      <a16:colId xmlns:a16="http://schemas.microsoft.com/office/drawing/2014/main" val="20000"/>
                    </a:ext>
                  </a:extLst>
                </a:gridCol>
                <a:gridCol w="5666400">
                  <a:extLst>
                    <a:ext uri="{9D8B030D-6E8A-4147-A177-3AD203B41FA5}">
                      <a16:colId xmlns:a16="http://schemas.microsoft.com/office/drawing/2014/main" val="20001"/>
                    </a:ext>
                  </a:extLst>
                </a:gridCol>
              </a:tblGrid>
              <a:tr h="1334520">
                <a:tc>
                  <a:txBody>
                    <a:bodyPr/>
                    <a:lstStyle/>
                    <a:p>
                      <a:pPr algn="ctr">
                        <a:lnSpc>
                          <a:spcPct val="100000"/>
                        </a:lnSpc>
                      </a:pPr>
                      <a:r>
                        <a:rPr lang="lv-LV" sz="2800" b="1" strike="noStrike" spc="-1">
                          <a:latin typeface="Colibri"/>
                        </a:rPr>
                        <a:t>Direktīvas saturs</a:t>
                      </a:r>
                      <a:endParaRPr lang="lv-LV" sz="2800" b="0" strike="noStrike" spc="-1">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gn="ctr">
                        <a:lnSpc>
                          <a:spcPct val="100000"/>
                        </a:lnSpc>
                      </a:pPr>
                      <a:r>
                        <a:rPr lang="lv-LV" sz="2800" b="1" strike="noStrike" spc="-1">
                          <a:latin typeface="Colibri"/>
                        </a:rPr>
                        <a:t>Ieviešana Latvijā</a:t>
                      </a:r>
                      <a:endParaRPr lang="lv-LV" sz="2800" b="0" strike="noStrike" spc="-1">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extLst>
                  <a:ext uri="{0D108BD9-81ED-4DB2-BD59-A6C34878D82A}">
                    <a16:rowId xmlns:a16="http://schemas.microsoft.com/office/drawing/2014/main" val="10000"/>
                  </a:ext>
                </a:extLst>
              </a:tr>
              <a:tr h="1335240">
                <a:tc>
                  <a:txBody>
                    <a:bodyPr/>
                    <a:lstStyle/>
                    <a:p>
                      <a:pPr marL="216000" indent="-215280">
                        <a:lnSpc>
                          <a:spcPct val="115000"/>
                        </a:lnSpc>
                        <a:buClr>
                          <a:srgbClr val="000000"/>
                        </a:buClr>
                        <a:buSzPct val="45000"/>
                        <a:buFont typeface="Wingdings" charset="2"/>
                        <a:buChar char=""/>
                      </a:pPr>
                      <a:r>
                        <a:rPr lang="lv-LV" sz="2400" b="0" strike="noStrike" spc="-1">
                          <a:solidFill>
                            <a:srgbClr val="000000"/>
                          </a:solidFill>
                          <a:latin typeface="Calibri"/>
                          <a:ea typeface="DejaVu Sans"/>
                        </a:rPr>
                        <a:t>Informēšanas prasības</a:t>
                      </a:r>
                      <a:endParaRPr lang="lv-LV" sz="2400" b="0" strike="noStrike" spc="-1">
                        <a:latin typeface="arial"/>
                      </a:endParaRPr>
                    </a:p>
                    <a:p>
                      <a:pPr marL="432000" lvl="1" indent="-215280">
                        <a:lnSpc>
                          <a:spcPct val="115000"/>
                        </a:lnSpc>
                        <a:buClr>
                          <a:srgbClr val="000000"/>
                        </a:buClr>
                        <a:buSzPct val="45000"/>
                        <a:buFont typeface="Wingdings" charset="2"/>
                        <a:buChar char=""/>
                      </a:pPr>
                      <a:r>
                        <a:rPr lang="lv-LV" sz="2400" b="0" strike="noStrike" spc="-1">
                          <a:solidFill>
                            <a:srgbClr val="000000"/>
                          </a:solidFill>
                          <a:latin typeface="Calibri"/>
                          <a:ea typeface="DejaVu Sans"/>
                        </a:rPr>
                        <a:t>Uzņēmuma telpās</a:t>
                      </a:r>
                      <a:endParaRPr lang="lv-LV" sz="2400" b="0" strike="noStrike" spc="-1">
                        <a:latin typeface="arial"/>
                      </a:endParaRPr>
                    </a:p>
                    <a:p>
                      <a:pPr marL="432000" lvl="1" indent="-215280">
                        <a:lnSpc>
                          <a:spcPct val="115000"/>
                        </a:lnSpc>
                        <a:buClr>
                          <a:srgbClr val="000000"/>
                        </a:buClr>
                        <a:buSzPct val="45000"/>
                        <a:buFont typeface="Wingdings" charset="2"/>
                        <a:buChar char=""/>
                      </a:pPr>
                      <a:r>
                        <a:rPr lang="lv-LV" sz="2400" b="0" strike="noStrike" spc="-1">
                          <a:solidFill>
                            <a:srgbClr val="000000"/>
                          </a:solidFill>
                          <a:latin typeface="Calibri"/>
                          <a:ea typeface="DejaVu Sans"/>
                        </a:rPr>
                        <a:t>Distancē</a:t>
                      </a:r>
                      <a:endParaRPr lang="lv-LV" sz="2400" b="0" strike="noStrike" spc="-1">
                        <a:latin typeface="arial"/>
                      </a:endParaRPr>
                    </a:p>
                    <a:p>
                      <a:pPr marL="432000" lvl="1" indent="-215280">
                        <a:lnSpc>
                          <a:spcPct val="115000"/>
                        </a:lnSpc>
                        <a:buClr>
                          <a:srgbClr val="000000"/>
                        </a:buClr>
                        <a:buSzPct val="45000"/>
                        <a:buFont typeface="Wingdings" charset="2"/>
                        <a:buChar char=""/>
                      </a:pPr>
                      <a:r>
                        <a:rPr lang="lv-LV" sz="2400" b="0" strike="noStrike" spc="-1">
                          <a:solidFill>
                            <a:srgbClr val="000000"/>
                          </a:solidFill>
                          <a:latin typeface="Calibri"/>
                          <a:ea typeface="DejaVu Sans"/>
                        </a:rPr>
                        <a:t>Ārpus uzņēmuma telpām</a:t>
                      </a:r>
                      <a:endParaRPr lang="lv-LV" sz="2400" b="0" strike="noStrike" spc="-1">
                        <a:latin typeface="arial"/>
                      </a:endParaRPr>
                    </a:p>
                    <a:p>
                      <a:pPr marL="216000" indent="-215280">
                        <a:lnSpc>
                          <a:spcPct val="115000"/>
                        </a:lnSpc>
                        <a:buClr>
                          <a:srgbClr val="000000"/>
                        </a:buClr>
                        <a:buSzPct val="45000"/>
                        <a:buFont typeface="Wingdings" charset="2"/>
                        <a:buChar char=""/>
                      </a:pPr>
                      <a:r>
                        <a:rPr lang="lv-LV" sz="2400" b="0" strike="noStrike" spc="-1">
                          <a:solidFill>
                            <a:srgbClr val="000000"/>
                          </a:solidFill>
                          <a:latin typeface="Calibri"/>
                          <a:ea typeface="DejaVu Sans"/>
                        </a:rPr>
                        <a:t>Atteikuma tiesības</a:t>
                      </a:r>
                      <a:endParaRPr lang="lv-LV" sz="2400" b="0" strike="noStrike" spc="-1">
                        <a:latin typeface="arial"/>
                      </a:endParaRPr>
                    </a:p>
                    <a:p>
                      <a:pPr marL="216000" indent="-215280">
                        <a:lnSpc>
                          <a:spcPct val="115000"/>
                        </a:lnSpc>
                        <a:buClr>
                          <a:srgbClr val="000000"/>
                        </a:buClr>
                        <a:buSzPct val="45000"/>
                        <a:buFont typeface="Wingdings" charset="2"/>
                        <a:buChar char=""/>
                      </a:pPr>
                      <a:r>
                        <a:rPr lang="lv-LV" sz="2400" b="0" strike="noStrike" spc="-1">
                          <a:solidFill>
                            <a:srgbClr val="000000"/>
                          </a:solidFill>
                          <a:latin typeface="Calibri"/>
                          <a:ea typeface="DejaVu Sans"/>
                        </a:rPr>
                        <a:t>Piegādes izpildes termiņi un riska pārēja</a:t>
                      </a:r>
                      <a:endParaRPr lang="lv-LV" sz="2400" b="0" strike="noStrike" spc="-1">
                        <a:latin typeface="arial"/>
                      </a:endParaRPr>
                    </a:p>
                    <a:p>
                      <a:pPr marL="216000" indent="-215280">
                        <a:lnSpc>
                          <a:spcPct val="115000"/>
                        </a:lnSpc>
                        <a:buClr>
                          <a:srgbClr val="000000"/>
                        </a:buClr>
                        <a:buSzPct val="45000"/>
                        <a:buFont typeface="Wingdings" charset="2"/>
                        <a:buChar char=""/>
                      </a:pPr>
                      <a:r>
                        <a:rPr lang="lv-LV" sz="2400" b="0" strike="noStrike" spc="-1">
                          <a:solidFill>
                            <a:srgbClr val="000000"/>
                          </a:solidFill>
                          <a:latin typeface="Calibri"/>
                          <a:ea typeface="DejaVu Sans"/>
                        </a:rPr>
                        <a:t>Maksājumi “pēc noklusējuma” un maksa par maksājumu līdzekļu izmantošanu</a:t>
                      </a:r>
                      <a:endParaRPr lang="lv-LV" sz="2400" b="0" strike="noStrike" spc="-1">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marL="216000" indent="-215280">
                        <a:lnSpc>
                          <a:spcPct val="100000"/>
                        </a:lnSpc>
                        <a:spcAft>
                          <a:spcPts val="850"/>
                        </a:spcAft>
                        <a:buClr>
                          <a:srgbClr val="000000"/>
                        </a:buClr>
                        <a:buFont typeface="StarSymbol"/>
                        <a:buAutoNum type="arabicPeriod"/>
                      </a:pPr>
                      <a:r>
                        <a:rPr lang="lv-LV" sz="2400" b="0" strike="noStrike" spc="-1">
                          <a:solidFill>
                            <a:srgbClr val="000000"/>
                          </a:solidFill>
                          <a:latin typeface="Calibri"/>
                          <a:ea typeface="DejaVu Sans"/>
                        </a:rPr>
                        <a:t> Patērētāju tiesību aizsardzības likums</a:t>
                      </a:r>
                      <a:endParaRPr lang="lv-LV" sz="2400" b="0" strike="noStrike" spc="-1">
                        <a:latin typeface="arial"/>
                      </a:endParaRPr>
                    </a:p>
                    <a:p>
                      <a:pPr marL="216000" indent="-215280">
                        <a:lnSpc>
                          <a:spcPct val="100000"/>
                        </a:lnSpc>
                        <a:spcAft>
                          <a:spcPts val="850"/>
                        </a:spcAft>
                        <a:buClr>
                          <a:srgbClr val="000000"/>
                        </a:buClr>
                        <a:buFont typeface="StarSymbol"/>
                        <a:buAutoNum type="arabicPeriod"/>
                      </a:pPr>
                      <a:r>
                        <a:rPr lang="lv-LV" sz="2400" b="0" strike="noStrike" spc="-1">
                          <a:solidFill>
                            <a:srgbClr val="000000"/>
                          </a:solidFill>
                          <a:latin typeface="Calibri"/>
                          <a:ea typeface="DejaVu Sans"/>
                        </a:rPr>
                        <a:t> 2014.gada 20.maija noteikumi Nr.255 “Noteikumi par distances līgumu”</a:t>
                      </a:r>
                      <a:endParaRPr lang="lv-LV" sz="2400" b="0" strike="noStrike" spc="-1">
                        <a:latin typeface="arial"/>
                      </a:endParaRPr>
                    </a:p>
                    <a:p>
                      <a:pPr marL="216000" indent="-215280">
                        <a:lnSpc>
                          <a:spcPct val="100000"/>
                        </a:lnSpc>
                        <a:spcAft>
                          <a:spcPts val="850"/>
                        </a:spcAft>
                        <a:buClr>
                          <a:srgbClr val="000000"/>
                        </a:buClr>
                        <a:buFont typeface="StarSymbol"/>
                        <a:buAutoNum type="arabicPeriod"/>
                      </a:pPr>
                      <a:r>
                        <a:rPr lang="lv-LV" sz="2400" b="0" strike="noStrike" spc="-1">
                          <a:solidFill>
                            <a:srgbClr val="000000"/>
                          </a:solidFill>
                          <a:latin typeface="Calibri"/>
                          <a:ea typeface="DejaVu Sans"/>
                        </a:rPr>
                        <a:t> 2014.gada 20.maija noteikumi Nr.254 “Noteikumi par līgumu, kas noslēgts ārpus pastāvīgās saimnieciskās vai profesionālās darbības vietas”</a:t>
                      </a:r>
                      <a:endParaRPr lang="lv-LV" sz="2400" b="0" strike="noStrike" spc="-1">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1"/>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p15="http://schemas.microsoft.com/office/powerpoint/2012/main"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9731</TotalTime>
  <Words>6998</Words>
  <Application>Microsoft Office PowerPoint</Application>
  <PresentationFormat>Widescreen</PresentationFormat>
  <Paragraphs>649</Paragraphs>
  <Slides>49</Slides>
  <Notes>49</Notes>
  <HiddenSlides>0</HiddenSlides>
  <MMClips>0</MMClips>
  <ScaleCrop>false</ScaleCrop>
  <HeadingPairs>
    <vt:vector size="6" baseType="variant">
      <vt:variant>
        <vt:lpstr>Fonts Used</vt:lpstr>
      </vt:variant>
      <vt:variant>
        <vt:i4>11</vt:i4>
      </vt:variant>
      <vt:variant>
        <vt:lpstr>Theme</vt:lpstr>
      </vt:variant>
      <vt:variant>
        <vt:i4>3</vt:i4>
      </vt:variant>
      <vt:variant>
        <vt:lpstr>Slide Titles</vt:lpstr>
      </vt:variant>
      <vt:variant>
        <vt:i4>49</vt:i4>
      </vt:variant>
    </vt:vector>
  </HeadingPairs>
  <TitlesOfParts>
    <vt:vector size="63" baseType="lpstr">
      <vt:lpstr>Arial</vt:lpstr>
      <vt:lpstr>Arial</vt:lpstr>
      <vt:lpstr>Calibri</vt:lpstr>
      <vt:lpstr>Colibri</vt:lpstr>
      <vt:lpstr>DejaVu Sans</vt:lpstr>
      <vt:lpstr>Symbol</vt:lpstr>
      <vt:lpstr>StarSymbol</vt:lpstr>
      <vt:lpstr>Times New Roman</vt:lpstr>
      <vt:lpstr>Tinos</vt:lpstr>
      <vt:lpstr>Verdana</vt:lpstr>
      <vt:lpstr>Wingdings</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Teaching and Learning</dc:title>
  <dc:subject/>
  <dc:creator>Martin Pye</dc:creator>
  <dc:description/>
  <cp:lastModifiedBy>Sarmīte Pīlāte</cp:lastModifiedBy>
  <cp:revision>383</cp:revision>
  <cp:lastPrinted>2019-10-15T20:06:04Z</cp:lastPrinted>
  <dcterms:created xsi:type="dcterms:W3CDTF">2019-10-15T11:27:37Z</dcterms:created>
  <dcterms:modified xsi:type="dcterms:W3CDTF">2020-11-26T10:27:15Z</dcterms:modified>
  <dc:language>lv-LV</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5</vt:i4>
  </property>
  <property fmtid="{D5CDD505-2E9C-101B-9397-08002B2CF9AE}" pid="8" name="PresentationFormat">
    <vt:lpwstr>Widescreen</vt:lpwstr>
  </property>
  <property fmtid="{D5CDD505-2E9C-101B-9397-08002B2CF9AE}" pid="9" name="ScaleCrop">
    <vt:bool>false</vt:bool>
  </property>
  <property fmtid="{D5CDD505-2E9C-101B-9397-08002B2CF9AE}" pid="10" name="ShareDoc">
    <vt:bool>false</vt:bool>
  </property>
  <property fmtid="{D5CDD505-2E9C-101B-9397-08002B2CF9AE}" pid="11" name="Slides">
    <vt:i4>5</vt:i4>
  </property>
</Properties>
</file>